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12192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A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0" autoAdjust="0"/>
    <p:restoredTop sz="94660"/>
  </p:normalViewPr>
  <p:slideViewPr>
    <p:cSldViewPr>
      <p:cViewPr varScale="1">
        <p:scale>
          <a:sx n="109" d="100"/>
          <a:sy n="109" d="100"/>
        </p:scale>
        <p:origin x="600"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EDAB4F2-68C3-453B-A711-41400EAF49B3}" type="datetimeFigureOut">
              <a:rPr lang="sv-SE" smtClean="0"/>
              <a:t>2022-04-26</a:t>
            </a:fld>
            <a:endParaRPr lang="sv-SE"/>
          </a:p>
        </p:txBody>
      </p:sp>
      <p:sp>
        <p:nvSpPr>
          <p:cNvPr id="4" name="Platshållare för bildobjekt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4417E91-E24E-4AC2-A691-D24A7195D80F}" type="slidenum">
              <a:rPr lang="sv-SE" smtClean="0"/>
              <a:t>‹#›</a:t>
            </a:fld>
            <a:endParaRPr lang="sv-SE"/>
          </a:p>
        </p:txBody>
      </p:sp>
    </p:spTree>
    <p:extLst>
      <p:ext uri="{BB962C8B-B14F-4D97-AF65-F5344CB8AC3E}">
        <p14:creationId xmlns:p14="http://schemas.microsoft.com/office/powerpoint/2010/main" val="90143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4417E91-E24E-4AC2-A691-D24A7195D80F}" type="slidenum">
              <a:rPr lang="sv-SE" smtClean="0"/>
              <a:t>46</a:t>
            </a:fld>
            <a:endParaRPr lang="sv-SE"/>
          </a:p>
        </p:txBody>
      </p:sp>
    </p:spTree>
    <p:extLst>
      <p:ext uri="{BB962C8B-B14F-4D97-AF65-F5344CB8AC3E}">
        <p14:creationId xmlns:p14="http://schemas.microsoft.com/office/powerpoint/2010/main" val="31999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9754" y="759714"/>
            <a:ext cx="10032491" cy="436880"/>
          </a:xfrm>
          <a:prstGeom prst="rect">
            <a:avLst/>
          </a:prstGeom>
        </p:spPr>
        <p:txBody>
          <a:bodyPr wrap="square" lIns="0" tIns="0" rIns="0" bIns="0">
            <a:spAutoFit/>
          </a:bodyPr>
          <a:lstStyle>
            <a:lvl1pPr>
              <a:defRPr sz="270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6BB6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6800" b="0" i="0">
                <a:solidFill>
                  <a:srgbClr val="9F5096"/>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6BB66"/>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6BB6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99489" y="114553"/>
            <a:ext cx="9193021" cy="330200"/>
          </a:xfrm>
          <a:prstGeom prst="rect">
            <a:avLst/>
          </a:prstGeom>
        </p:spPr>
        <p:txBody>
          <a:bodyPr wrap="square" lIns="0" tIns="0" rIns="0" bIns="0">
            <a:spAutoFit/>
          </a:bodyPr>
          <a:lstStyle>
            <a:lvl1pPr>
              <a:defRPr sz="2000" b="1" i="0">
                <a:solidFill>
                  <a:srgbClr val="F6BB66"/>
                </a:solidFill>
                <a:latin typeface="Arial"/>
                <a:cs typeface="Arial"/>
              </a:defRPr>
            </a:lvl1pPr>
          </a:lstStyle>
          <a:p>
            <a:endParaRPr/>
          </a:p>
        </p:txBody>
      </p:sp>
      <p:sp>
        <p:nvSpPr>
          <p:cNvPr id="3" name="Holder 3"/>
          <p:cNvSpPr>
            <a:spLocks noGrp="1"/>
          </p:cNvSpPr>
          <p:nvPr>
            <p:ph type="body" idx="1"/>
          </p:nvPr>
        </p:nvSpPr>
        <p:spPr>
          <a:xfrm>
            <a:off x="913510" y="3305809"/>
            <a:ext cx="10364978" cy="2385060"/>
          </a:xfrm>
          <a:prstGeom prst="rect">
            <a:avLst/>
          </a:prstGeom>
        </p:spPr>
        <p:txBody>
          <a:bodyPr wrap="square" lIns="0" tIns="0" rIns="0" bIns="0">
            <a:spAutoFit/>
          </a:bodyPr>
          <a:lstStyle>
            <a:lvl1pPr>
              <a:defRPr sz="6800" b="0" i="0">
                <a:solidFill>
                  <a:srgbClr val="9F5096"/>
                </a:solidFill>
                <a:latin typeface="Lucida Sans Unicode"/>
                <a:cs typeface="Lucida Sans Unicod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4/26/2022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www.integration.ie/en/ISEC/Pages/WP1800002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www.dublinairport.com/corporate/corporate-social-responsibility/community-f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10" Type="http://schemas.openxmlformats.org/officeDocument/2006/relationships/hyperlink" Target="https://www.canva.com/design/play?category=tACFar75J9E&amp;type=TACQ-gtv2Yk" TargetMode="External"/><Relationship Id="rId4" Type="http://schemas.openxmlformats.org/officeDocument/2006/relationships/image" Target="../media/image37.jpg"/><Relationship Id="rId9" Type="http://schemas.openxmlformats.org/officeDocument/2006/relationships/hyperlink" Target="https://pitchdeck.improvepresentation.com/what-is-a-pitch-dec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3.xml.rels><?xml version="1.0" encoding="UTF-8" standalone="yes"?>
<Relationships xmlns="http://schemas.openxmlformats.org/package/2006/relationships"><Relationship Id="rId8" Type="http://schemas.openxmlformats.org/officeDocument/2006/relationships/hyperlink" Target="http://jaspers.eib.org/" TargetMode="External"/><Relationship Id="rId13" Type="http://schemas.openxmlformats.org/officeDocument/2006/relationships/hyperlink" Target="http://ec.europa.eu/regional_policy/sources/docgener/informat/2014/thematic_guidance_fiche_segregation_en.pdf" TargetMode="External"/><Relationship Id="rId18" Type="http://schemas.openxmlformats.org/officeDocument/2006/relationships/hyperlink" Target="http://www.uia-initiative.eu/en" TargetMode="External"/><Relationship Id="rId3" Type="http://schemas.openxmlformats.org/officeDocument/2006/relationships/hyperlink" Target="https://ec.europa.eu/home-affairs/financing/fundings/migration-asylum-borders/asylum-migration-integration-fund_en" TargetMode="External"/><Relationship Id="rId7" Type="http://schemas.openxmlformats.org/officeDocument/2006/relationships/hyperlink" Target="http://www.eib.org/eiah" TargetMode="External"/><Relationship Id="rId12" Type="http://schemas.openxmlformats.org/officeDocument/2006/relationships/hyperlink" Target="https://ec.europa.eu/eipp/desktop/en/index.html" TargetMode="External"/><Relationship Id="rId17" Type="http://schemas.openxmlformats.org/officeDocument/2006/relationships/hyperlink" Target="http://urbact.eu/migrants" TargetMode="External"/><Relationship Id="rId2" Type="http://schemas.openxmlformats.org/officeDocument/2006/relationships/image" Target="../media/image9.png"/><Relationship Id="rId16" Type="http://schemas.openxmlformats.org/officeDocument/2006/relationships/hyperlink" Target="https://publications.europa.eu/en/publication-detail/-/publication/7d72330a-7020-11e7-b2f2-01aa75ed71a1" TargetMode="External"/><Relationship Id="rId1" Type="http://schemas.openxmlformats.org/officeDocument/2006/relationships/slideLayout" Target="../slideLayouts/slideLayout3.xml"/><Relationship Id="rId6" Type="http://schemas.openxmlformats.org/officeDocument/2006/relationships/hyperlink" Target="http://ec.europa.eu/contracts_grants/funds_en.htm" TargetMode="External"/><Relationship Id="rId11" Type="http://schemas.openxmlformats.org/officeDocument/2006/relationships/hyperlink" Target="https://ec.europa.eu/home-affairs/financing/fundings/security-and-safeguarding-liberties/internal-security-fund-police_en" TargetMode="External"/><Relationship Id="rId5" Type="http://schemas.openxmlformats.org/officeDocument/2006/relationships/hyperlink" Target="http://www.eib.org/efsi/" TargetMode="External"/><Relationship Id="rId15" Type="http://schemas.openxmlformats.org/officeDocument/2006/relationships/hyperlink" Target="https://ec.europa.eu/info/funding-tenders/opportunities/portal/screen/opportunities/topic-search%3BfreeTextSearchKeyword%3D%3BtypeCodes%3D0%2C1%3BstatusCodes%3D31094501%2C31094502%2C31094503%3BprogramCode%3Dnull%3BprogramDivisionCode%3Dnull%3BfocusAreaCode%3Dnull%3BcrossCuttingPriorityCode%3Dnull%3BcallCode%3DDefault%3BsortQuery%3DopeningDate%3BorderBy%3Dasc%3BonlyTenders%3Dfalse%3BtopicListKey%3DtopicSearchTablePageState" TargetMode="External"/><Relationship Id="rId10" Type="http://schemas.openxmlformats.org/officeDocument/2006/relationships/hyperlink" Target="https://ec.europa.eu/migrantskills/%23/" TargetMode="External"/><Relationship Id="rId19" Type="http://schemas.openxmlformats.org/officeDocument/2006/relationships/hyperlink" Target="http://ec.europa.eu/regional_policy/en/funding/accessing-funds/" TargetMode="External"/><Relationship Id="rId4" Type="http://schemas.openxmlformats.org/officeDocument/2006/relationships/hyperlink" Target="http://ec.europa.eu/esf/home.jsp" TargetMode="External"/><Relationship Id="rId9" Type="http://schemas.openxmlformats.org/officeDocument/2006/relationships/hyperlink" Target="http://ec.europa.eu/social/main.jsp?langId=en&amp;catId=1089" TargetMode="External"/><Relationship Id="rId14" Type="http://schemas.openxmlformats.org/officeDocument/2006/relationships/hyperlink" Target="http://eur-lex.europa.eu/LexUriServ/LexUriServ.do?uri=OJ%3AL%3A2013%3A347%3A0238%3A0252%3AEN%3A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ec.europa.eu/eurostat/web/migrant-integration/data/database" TargetMode="External"/><Relationship Id="rId13" Type="http://schemas.openxmlformats.org/officeDocument/2006/relationships/hyperlink" Target="https://www.erasmi.info/" TargetMode="External"/><Relationship Id="rId3" Type="http://schemas.openxmlformats.org/officeDocument/2006/relationships/hyperlink" Target="https://ec.europa.eu/migrant-integration/network/european-integration-network-3" TargetMode="External"/><Relationship Id="rId7" Type="http://schemas.openxmlformats.org/officeDocument/2006/relationships/hyperlink" Target="http://ec.europa.eu/dgs/home-affairs/what-we-do/networks/european_migration_network/index_en.htm" TargetMode="External"/><Relationship Id="rId12" Type="http://schemas.openxmlformats.org/officeDocument/2006/relationships/hyperlink" Target="https://bluehub.jrc.ec.europa.eu/datachalleng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fra.europa.eu/en/publication/2017/migrant-participation" TargetMode="External"/><Relationship Id="rId11" Type="http://schemas.openxmlformats.org/officeDocument/2006/relationships/hyperlink" Target="https://ec.europa.eu/jrc/en/migration-and-demography" TargetMode="External"/><Relationship Id="rId5" Type="http://schemas.openxmlformats.org/officeDocument/2006/relationships/hyperlink" Target="http://ec.europa.eu/commfrontoffice/publicopinion/index.cfm/survey/getsurveydetail/instruments/special/surveyky/2169" TargetMode="External"/><Relationship Id="rId15" Type="http://schemas.openxmlformats.org/officeDocument/2006/relationships/hyperlink" Target="http://www.cost.eu/COST_Actions/ca/CA16111" TargetMode="External"/><Relationship Id="rId10" Type="http://schemas.openxmlformats.org/officeDocument/2006/relationships/hyperlink" Target="https://ec.europa.eu/futurium/en/node/1727" TargetMode="External"/><Relationship Id="rId4" Type="http://schemas.openxmlformats.org/officeDocument/2006/relationships/hyperlink" Target="http://www.oecd.org/governance/working-together-for-local-integration-of-migrants-and-refugees-9789264085350-en.htm" TargetMode="External"/><Relationship Id="rId9" Type="http://schemas.openxmlformats.org/officeDocument/2006/relationships/hyperlink" Target="https://stats.oecd.org/Index.aspx?DataSetCode=REGION_DEMOGR" TargetMode="External"/><Relationship Id="rId14" Type="http://schemas.openxmlformats.org/officeDocument/2006/relationships/hyperlink" Target="https://www.espon.eu/refuge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crowdfunder.co.uk/voicesinexilefoodban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s://www.wrike.com/blog/26-top-crowdfunding-sites-by-niche/" TargetMode="External"/><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rowdfunder.co.uk/" TargetMode="External"/><Relationship Id="rId7" Type="http://schemas.openxmlformats.org/officeDocument/2006/relationships/hyperlink" Target="https://uk.gofundme.com/"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generosity.com/" TargetMode="External"/><Relationship Id="rId5" Type="http://schemas.openxmlformats.org/officeDocument/2006/relationships/hyperlink" Target="https://www.kickstarter.com/" TargetMode="External"/><Relationship Id="rId4" Type="http://schemas.openxmlformats.org/officeDocument/2006/relationships/hyperlink" Target="https://www.crowdfund-me.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0.jp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84.jpg"/><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2" Type="http://schemas.openxmlformats.org/officeDocument/2006/relationships/hyperlink" Target="https://diversity.fb.com/initiative/facebook-resource-groups/"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74320"/>
            <a:ext cx="12192000" cy="6583680"/>
            <a:chOff x="0" y="274320"/>
            <a:chExt cx="12192000" cy="6583680"/>
          </a:xfrm>
        </p:grpSpPr>
        <p:pic>
          <p:nvPicPr>
            <p:cNvPr id="3" name="object 3"/>
            <p:cNvPicPr/>
            <p:nvPr/>
          </p:nvPicPr>
          <p:blipFill>
            <a:blip r:embed="rId2" cstate="print"/>
            <a:stretch>
              <a:fillRect/>
            </a:stretch>
          </p:blipFill>
          <p:spPr>
            <a:xfrm>
              <a:off x="0" y="2119883"/>
              <a:ext cx="12191999" cy="4738114"/>
            </a:xfrm>
            <a:prstGeom prst="rect">
              <a:avLst/>
            </a:prstGeom>
          </p:spPr>
        </p:pic>
        <p:pic>
          <p:nvPicPr>
            <p:cNvPr id="4" name="object 4"/>
            <p:cNvPicPr/>
            <p:nvPr/>
          </p:nvPicPr>
          <p:blipFill>
            <a:blip r:embed="rId3" cstate="print"/>
            <a:stretch>
              <a:fillRect/>
            </a:stretch>
          </p:blipFill>
          <p:spPr>
            <a:xfrm>
              <a:off x="7316724" y="274320"/>
              <a:ext cx="4366260" cy="3154679"/>
            </a:xfrm>
            <a:prstGeom prst="rect">
              <a:avLst/>
            </a:prstGeom>
          </p:spPr>
        </p:pic>
        <p:sp>
          <p:nvSpPr>
            <p:cNvPr id="5" name="object 5"/>
            <p:cNvSpPr/>
            <p:nvPr/>
          </p:nvSpPr>
          <p:spPr>
            <a:xfrm>
              <a:off x="10096500" y="6024931"/>
              <a:ext cx="2094864" cy="559435"/>
            </a:xfrm>
            <a:custGeom>
              <a:avLst/>
              <a:gdLst/>
              <a:ahLst/>
              <a:cxnLst/>
              <a:rect l="l" t="t" r="r" b="b"/>
              <a:pathLst>
                <a:path w="2094865" h="559434">
                  <a:moveTo>
                    <a:pt x="2094680" y="0"/>
                  </a:moveTo>
                  <a:lnTo>
                    <a:pt x="0" y="0"/>
                  </a:lnTo>
                  <a:lnTo>
                    <a:pt x="0" y="559127"/>
                  </a:lnTo>
                  <a:lnTo>
                    <a:pt x="2094680" y="559127"/>
                  </a:lnTo>
                  <a:lnTo>
                    <a:pt x="2094680" y="0"/>
                  </a:lnTo>
                  <a:close/>
                </a:path>
              </a:pathLst>
            </a:custGeom>
            <a:solidFill>
              <a:srgbClr val="FDFDFD"/>
            </a:solidFill>
          </p:spPr>
          <p:txBody>
            <a:bodyPr wrap="square" lIns="0" tIns="0" rIns="0" bIns="0" rtlCol="0"/>
            <a:lstStyle/>
            <a:p>
              <a:endParaRPr/>
            </a:p>
          </p:txBody>
        </p:sp>
        <p:pic>
          <p:nvPicPr>
            <p:cNvPr id="6" name="object 6"/>
            <p:cNvPicPr/>
            <p:nvPr/>
          </p:nvPicPr>
          <p:blipFill>
            <a:blip r:embed="rId4" cstate="print"/>
            <a:stretch>
              <a:fillRect/>
            </a:stretch>
          </p:blipFill>
          <p:spPr>
            <a:xfrm>
              <a:off x="10300529" y="6148970"/>
              <a:ext cx="1517817" cy="330131"/>
            </a:xfrm>
            <a:prstGeom prst="rect">
              <a:avLst/>
            </a:prstGeom>
          </p:spPr>
        </p:pic>
      </p:grpSp>
      <p:sp>
        <p:nvSpPr>
          <p:cNvPr id="7" name="object 7"/>
          <p:cNvSpPr txBox="1"/>
          <p:nvPr/>
        </p:nvSpPr>
        <p:spPr>
          <a:xfrm>
            <a:off x="6007353" y="4248555"/>
            <a:ext cx="5794375" cy="1372235"/>
          </a:xfrm>
          <a:prstGeom prst="rect">
            <a:avLst/>
          </a:prstGeom>
        </p:spPr>
        <p:txBody>
          <a:bodyPr vert="horz" wrap="square" lIns="0" tIns="57150" rIns="0" bIns="0" rtlCol="0">
            <a:spAutoFit/>
          </a:bodyPr>
          <a:lstStyle/>
          <a:p>
            <a:pPr marL="2863215">
              <a:lnSpc>
                <a:spcPct val="100000"/>
              </a:lnSpc>
              <a:spcBef>
                <a:spcPts val="450"/>
              </a:spcBef>
            </a:pPr>
            <a:r>
              <a:rPr sz="5100" b="1" spc="215" dirty="0">
                <a:solidFill>
                  <a:srgbClr val="FFFFFF"/>
                </a:solidFill>
                <a:latin typeface="Arial"/>
                <a:cs typeface="Arial"/>
              </a:rPr>
              <a:t>Modul</a:t>
            </a:r>
            <a:r>
              <a:rPr sz="5100" b="1" spc="-135" dirty="0">
                <a:solidFill>
                  <a:srgbClr val="FFFFFF"/>
                </a:solidFill>
                <a:latin typeface="Arial"/>
                <a:cs typeface="Arial"/>
              </a:rPr>
              <a:t> </a:t>
            </a:r>
            <a:r>
              <a:rPr sz="5100" b="1" spc="80" dirty="0">
                <a:solidFill>
                  <a:srgbClr val="FFFFFF"/>
                </a:solidFill>
                <a:latin typeface="Arial"/>
                <a:cs typeface="Arial"/>
              </a:rPr>
              <a:t>5</a:t>
            </a:r>
            <a:endParaRPr sz="5100">
              <a:latin typeface="Arial"/>
              <a:cs typeface="Arial"/>
            </a:endParaRPr>
          </a:p>
          <a:p>
            <a:pPr marL="12700" marR="5080" indent="939165">
              <a:lnSpc>
                <a:spcPts val="2100"/>
              </a:lnSpc>
              <a:spcBef>
                <a:spcPts val="35"/>
              </a:spcBef>
            </a:pPr>
            <a:r>
              <a:rPr sz="1600" spc="-15" dirty="0">
                <a:solidFill>
                  <a:srgbClr val="FFFFFF"/>
                </a:solidFill>
                <a:latin typeface="Lucida Sans Unicode"/>
                <a:cs typeface="Lucida Sans Unicode"/>
              </a:rPr>
              <a:t>Resursmodeller</a:t>
            </a:r>
            <a:r>
              <a:rPr sz="1600" spc="-95" dirty="0">
                <a:solidFill>
                  <a:srgbClr val="FFFFFF"/>
                </a:solidFill>
                <a:latin typeface="Lucida Sans Unicode"/>
                <a:cs typeface="Lucida Sans Unicode"/>
              </a:rPr>
              <a:t> </a:t>
            </a:r>
            <a:r>
              <a:rPr sz="1600" spc="-415" dirty="0">
                <a:solidFill>
                  <a:srgbClr val="FFFFFF"/>
                </a:solidFill>
                <a:latin typeface="Lucida Sans Unicode"/>
                <a:cs typeface="Lucida Sans Unicode"/>
              </a:rPr>
              <a:t>-</a:t>
            </a:r>
            <a:r>
              <a:rPr sz="1600" spc="-95" dirty="0">
                <a:solidFill>
                  <a:srgbClr val="FFFFFF"/>
                </a:solidFill>
                <a:latin typeface="Lucida Sans Unicode"/>
                <a:cs typeface="Lucida Sans Unicode"/>
              </a:rPr>
              <a:t> </a:t>
            </a:r>
            <a:r>
              <a:rPr sz="1600" spc="-15" dirty="0">
                <a:solidFill>
                  <a:srgbClr val="FFFFFF"/>
                </a:solidFill>
                <a:latin typeface="Lucida Sans Unicode"/>
                <a:cs typeface="Lucida Sans Unicode"/>
              </a:rPr>
              <a:t>stimulerar</a:t>
            </a:r>
            <a:r>
              <a:rPr sz="1600" spc="-95" dirty="0">
                <a:solidFill>
                  <a:srgbClr val="FFFFFF"/>
                </a:solidFill>
                <a:latin typeface="Lucida Sans Unicode"/>
                <a:cs typeface="Lucida Sans Unicode"/>
              </a:rPr>
              <a:t> </a:t>
            </a:r>
            <a:r>
              <a:rPr sz="1600" spc="-20" dirty="0">
                <a:solidFill>
                  <a:srgbClr val="FFFFFF"/>
                </a:solidFill>
                <a:latin typeface="Lucida Sans Unicode"/>
                <a:cs typeface="Lucida Sans Unicode"/>
              </a:rPr>
              <a:t>offentliga  </a:t>
            </a:r>
            <a:r>
              <a:rPr sz="1600" spc="-15" dirty="0">
                <a:solidFill>
                  <a:srgbClr val="FFFFFF"/>
                </a:solidFill>
                <a:latin typeface="Lucida Sans Unicode"/>
                <a:cs typeface="Lucida Sans Unicode"/>
              </a:rPr>
              <a:t>investeringar</a:t>
            </a:r>
            <a:r>
              <a:rPr sz="1600" spc="-95" dirty="0">
                <a:solidFill>
                  <a:srgbClr val="FFFFFF"/>
                </a:solidFill>
                <a:latin typeface="Lucida Sans Unicode"/>
                <a:cs typeface="Lucida Sans Unicode"/>
              </a:rPr>
              <a:t> </a:t>
            </a:r>
            <a:r>
              <a:rPr sz="1600" spc="-25" dirty="0">
                <a:solidFill>
                  <a:srgbClr val="FFFFFF"/>
                </a:solidFill>
                <a:latin typeface="Lucida Sans Unicode"/>
                <a:cs typeface="Lucida Sans Unicode"/>
              </a:rPr>
              <a:t>och</a:t>
            </a:r>
            <a:r>
              <a:rPr sz="1600" spc="-90" dirty="0">
                <a:solidFill>
                  <a:srgbClr val="FFFFFF"/>
                </a:solidFill>
                <a:latin typeface="Lucida Sans Unicode"/>
                <a:cs typeface="Lucida Sans Unicode"/>
              </a:rPr>
              <a:t> </a:t>
            </a:r>
            <a:r>
              <a:rPr sz="1600" spc="-20" dirty="0">
                <a:solidFill>
                  <a:srgbClr val="FFFFFF"/>
                </a:solidFill>
                <a:latin typeface="Lucida Sans Unicode"/>
                <a:cs typeface="Lucida Sans Unicode"/>
              </a:rPr>
              <a:t>samhällsinvesteringar,</a:t>
            </a:r>
            <a:r>
              <a:rPr sz="1600" spc="-90" dirty="0">
                <a:solidFill>
                  <a:srgbClr val="FFFFFF"/>
                </a:solidFill>
                <a:latin typeface="Lucida Sans Unicode"/>
                <a:cs typeface="Lucida Sans Unicode"/>
              </a:rPr>
              <a:t> </a:t>
            </a:r>
            <a:r>
              <a:rPr sz="1600" dirty="0">
                <a:solidFill>
                  <a:srgbClr val="FFFFFF"/>
                </a:solidFill>
                <a:latin typeface="Lucida Sans Unicode"/>
                <a:cs typeface="Lucida Sans Unicode"/>
              </a:rPr>
              <a:t>attraherar</a:t>
            </a:r>
            <a:r>
              <a:rPr sz="1600" spc="-90" dirty="0">
                <a:solidFill>
                  <a:srgbClr val="FFFFFF"/>
                </a:solidFill>
                <a:latin typeface="Lucida Sans Unicode"/>
                <a:cs typeface="Lucida Sans Unicode"/>
              </a:rPr>
              <a:t> </a:t>
            </a:r>
            <a:r>
              <a:rPr sz="1600" spc="-10" dirty="0">
                <a:solidFill>
                  <a:srgbClr val="FFFFFF"/>
                </a:solidFill>
                <a:latin typeface="Lucida Sans Unicode"/>
                <a:cs typeface="Lucida Sans Unicode"/>
              </a:rPr>
              <a:t>resurser</a:t>
            </a:r>
            <a:endParaRPr sz="1600">
              <a:latin typeface="Lucida Sans Unicode"/>
              <a:cs typeface="Lucida Sans Unicode"/>
            </a:endParaRPr>
          </a:p>
        </p:txBody>
      </p:sp>
      <p:sp>
        <p:nvSpPr>
          <p:cNvPr id="8" name="textruta 7"/>
          <p:cNvSpPr txBox="1"/>
          <p:nvPr/>
        </p:nvSpPr>
        <p:spPr>
          <a:xfrm>
            <a:off x="215177" y="6148970"/>
            <a:ext cx="9296400" cy="738664"/>
          </a:xfrm>
          <a:prstGeom prst="rect">
            <a:avLst/>
          </a:prstGeom>
          <a:noFill/>
        </p:spPr>
        <p:txBody>
          <a:bodyPr wrap="square" rtlCol="0">
            <a:spAutoFit/>
          </a:bodyPr>
          <a:lstStyle/>
          <a:p>
            <a:r>
              <a:rPr lang="pl-PL" sz="1200" dirty="0">
                <a:solidFill>
                  <a:srgbClr val="FFFFFF"/>
                </a:solidFill>
                <a:ea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pl-PL" sz="1200" dirty="0">
                <a:solidFill>
                  <a:srgbClr val="FFFFFF"/>
                </a:solidFill>
                <a:ea typeface="Calibri" panose="020F0502020204030204" pitchFamily="34" charset="0"/>
              </a:rPr>
              <a:t> </a:t>
            </a:r>
            <a:r>
              <a:rPr lang="pl-PL" sz="1200" dirty="0">
                <a:solidFill>
                  <a:srgbClr val="FFFFFF"/>
                </a:solidFill>
                <a:ea typeface="Times New Roman" panose="02020603050405020304" pitchFamily="18" charset="0"/>
              </a:rPr>
              <a:t>2019-1-SE01-KA204-060535</a:t>
            </a:r>
            <a:endParaRPr lang="en-GB" sz="1200" dirty="0">
              <a:ea typeface="Times New Roman" panose="02020603050405020304" pitchFamily="18" charset="0"/>
            </a:endParaRPr>
          </a:p>
          <a:p>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350000"/>
            <a:chOff x="42670" y="301752"/>
            <a:chExt cx="12150090" cy="6350000"/>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75131" y="3307815"/>
              <a:ext cx="5090455" cy="3343814"/>
            </a:xfrm>
            <a:prstGeom prst="rect">
              <a:avLst/>
            </a:prstGeom>
          </p:spPr>
        </p:pic>
      </p:grpSp>
      <p:sp>
        <p:nvSpPr>
          <p:cNvPr id="8" name="object 8"/>
          <p:cNvSpPr txBox="1">
            <a:spLocks noGrp="1"/>
          </p:cNvSpPr>
          <p:nvPr>
            <p:ph type="title"/>
          </p:nvPr>
        </p:nvSpPr>
        <p:spPr>
          <a:xfrm>
            <a:off x="4876800" y="708914"/>
            <a:ext cx="6141339" cy="1998624"/>
          </a:xfrm>
          <a:prstGeom prst="rect">
            <a:avLst/>
          </a:prstGeom>
        </p:spPr>
        <p:txBody>
          <a:bodyPr vert="horz" wrap="square" lIns="0" tIns="10795" rIns="0" bIns="0" rtlCol="0">
            <a:spAutoFit/>
          </a:bodyPr>
          <a:lstStyle/>
          <a:p>
            <a:pPr marL="12700" marR="5080" indent="669290" algn="r">
              <a:lnSpc>
                <a:spcPts val="3890"/>
              </a:lnSpc>
              <a:spcBef>
                <a:spcPts val="85"/>
              </a:spcBef>
            </a:pPr>
            <a:r>
              <a:rPr sz="3100" spc="-70" dirty="0">
                <a:solidFill>
                  <a:srgbClr val="FFFFFF"/>
                </a:solidFill>
              </a:rPr>
              <a:t>Identifiera institutioner  och möjligheter som kan </a:t>
            </a:r>
            <a:r>
              <a:rPr lang="sv-SE" sz="3100" spc="-70" dirty="0">
                <a:solidFill>
                  <a:srgbClr val="FFFFFF"/>
                </a:solidFill>
              </a:rPr>
              <a:t>bidra med </a:t>
            </a:r>
            <a:r>
              <a:rPr sz="3100" spc="-70" dirty="0">
                <a:solidFill>
                  <a:srgbClr val="FFFFFF"/>
                </a:solidFill>
              </a:rPr>
              <a:t> finansiering och resurser.</a:t>
            </a:r>
          </a:p>
          <a:p>
            <a:pPr marL="443230" algn="r">
              <a:lnSpc>
                <a:spcPts val="3790"/>
              </a:lnSpc>
            </a:pPr>
            <a:r>
              <a:rPr sz="3100" spc="-70" dirty="0">
                <a:solidFill>
                  <a:srgbClr val="FFFFFF"/>
                </a:solidFill>
              </a:rPr>
              <a:t>Förstå deras regler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txBox="1">
            <a:spLocks noGrp="1"/>
          </p:cNvSpPr>
          <p:nvPr>
            <p:ph type="title"/>
          </p:nvPr>
        </p:nvSpPr>
        <p:spPr>
          <a:xfrm>
            <a:off x="332231" y="301752"/>
            <a:ext cx="11513820" cy="1859280"/>
          </a:xfrm>
          <a:prstGeom prst="rect">
            <a:avLst/>
          </a:prstGeom>
          <a:solidFill>
            <a:srgbClr val="A6377C"/>
          </a:solidFill>
        </p:spPr>
        <p:txBody>
          <a:bodyPr vert="horz" wrap="square" lIns="0" tIns="1270" rIns="0" bIns="0" rtlCol="0">
            <a:spAutoFit/>
          </a:bodyPr>
          <a:lstStyle/>
          <a:p>
            <a:pPr>
              <a:lnSpc>
                <a:spcPct val="100000"/>
              </a:lnSpc>
              <a:spcBef>
                <a:spcPts val="10"/>
              </a:spcBef>
            </a:pPr>
            <a:endParaRPr sz="4650">
              <a:latin typeface="Times New Roman"/>
              <a:cs typeface="Times New Roman"/>
            </a:endParaRPr>
          </a:p>
          <a:p>
            <a:pPr marL="542290">
              <a:lnSpc>
                <a:spcPct val="100000"/>
              </a:lnSpc>
            </a:pPr>
            <a:r>
              <a:rPr sz="3000" b="0" spc="-60" dirty="0">
                <a:solidFill>
                  <a:srgbClr val="FFFFFF"/>
                </a:solidFill>
                <a:latin typeface="Lucida Sans Unicode"/>
                <a:cs typeface="Lucida Sans Unicode"/>
              </a:rPr>
              <a:t>Vad</a:t>
            </a:r>
            <a:r>
              <a:rPr sz="3000" b="0" spc="-170" dirty="0">
                <a:solidFill>
                  <a:srgbClr val="FFFFFF"/>
                </a:solidFill>
                <a:latin typeface="Lucida Sans Unicode"/>
                <a:cs typeface="Lucida Sans Unicode"/>
              </a:rPr>
              <a:t> </a:t>
            </a:r>
            <a:r>
              <a:rPr sz="3000" b="0" spc="15" dirty="0">
                <a:solidFill>
                  <a:srgbClr val="FFFFFF"/>
                </a:solidFill>
                <a:latin typeface="Lucida Sans Unicode"/>
                <a:cs typeface="Lucida Sans Unicode"/>
              </a:rPr>
              <a:t>är</a:t>
            </a:r>
            <a:r>
              <a:rPr sz="3000" b="0" spc="-170" dirty="0">
                <a:solidFill>
                  <a:srgbClr val="FFFFFF"/>
                </a:solidFill>
                <a:latin typeface="Lucida Sans Unicode"/>
                <a:cs typeface="Lucida Sans Unicode"/>
              </a:rPr>
              <a:t> </a:t>
            </a:r>
            <a:r>
              <a:rPr sz="3000" b="0" spc="-20" dirty="0">
                <a:solidFill>
                  <a:srgbClr val="FFFFFF"/>
                </a:solidFill>
                <a:latin typeface="Lucida Sans Unicode"/>
                <a:cs typeface="Lucida Sans Unicode"/>
              </a:rPr>
              <a:t>ett</a:t>
            </a:r>
            <a:r>
              <a:rPr sz="3000" b="0" spc="-170" dirty="0">
                <a:solidFill>
                  <a:srgbClr val="FFFFFF"/>
                </a:solidFill>
                <a:latin typeface="Lucida Sans Unicode"/>
                <a:cs typeface="Lucida Sans Unicode"/>
              </a:rPr>
              <a:t> </a:t>
            </a:r>
            <a:r>
              <a:rPr sz="3000" b="0" spc="-40" dirty="0">
                <a:solidFill>
                  <a:srgbClr val="FFFFFF"/>
                </a:solidFill>
                <a:latin typeface="Lucida Sans Unicode"/>
                <a:cs typeface="Lucida Sans Unicode"/>
              </a:rPr>
              <a:t>bidragsförslag</a:t>
            </a:r>
            <a:r>
              <a:rPr sz="3000" b="0" spc="-170" dirty="0">
                <a:solidFill>
                  <a:srgbClr val="FFFFFF"/>
                </a:solidFill>
                <a:latin typeface="Lucida Sans Unicode"/>
                <a:cs typeface="Lucida Sans Unicode"/>
              </a:rPr>
              <a:t> </a:t>
            </a:r>
            <a:r>
              <a:rPr sz="3000" b="0" spc="-50" dirty="0">
                <a:solidFill>
                  <a:srgbClr val="FFFFFF"/>
                </a:solidFill>
                <a:latin typeface="Lucida Sans Unicode"/>
                <a:cs typeface="Lucida Sans Unicode"/>
              </a:rPr>
              <a:t>(projekt)?</a:t>
            </a:r>
            <a:endParaRPr sz="3000">
              <a:latin typeface="Lucida Sans Unicode"/>
              <a:cs typeface="Lucida Sans Unicode"/>
            </a:endParaRPr>
          </a:p>
        </p:txBody>
      </p:sp>
      <p:sp>
        <p:nvSpPr>
          <p:cNvPr id="6" name="object 6"/>
          <p:cNvSpPr txBox="1"/>
          <p:nvPr/>
        </p:nvSpPr>
        <p:spPr>
          <a:xfrm>
            <a:off x="787400" y="2672080"/>
            <a:ext cx="9784080" cy="2059538"/>
          </a:xfrm>
          <a:prstGeom prst="rect">
            <a:avLst/>
          </a:prstGeom>
        </p:spPr>
        <p:txBody>
          <a:bodyPr vert="horz" wrap="square" lIns="0" tIns="12700" rIns="0" bIns="0" rtlCol="0">
            <a:spAutoFit/>
          </a:bodyPr>
          <a:lstStyle/>
          <a:p>
            <a:pPr marL="342900" marR="5080" indent="-342900">
              <a:lnSpc>
                <a:spcPct val="90000"/>
              </a:lnSpc>
              <a:spcBef>
                <a:spcPts val="1000"/>
              </a:spcBef>
              <a:buSzPct val="120000"/>
              <a:buFont typeface="Wingdings" panose="05000000000000000000" pitchFamily="2" charset="2"/>
              <a:buChar char="ü"/>
              <a:tabLst>
                <a:tab pos="356235" algn="l"/>
              </a:tabLst>
            </a:pPr>
            <a:r>
              <a:rPr sz="2400" dirty="0">
                <a:solidFill>
                  <a:srgbClr val="5E5E5E"/>
                </a:solidFill>
              </a:rPr>
              <a:t>Projekt – en planerad process, baserad </a:t>
            </a:r>
            <a:r>
              <a:rPr sz="2400" dirty="0" smtClean="0">
                <a:solidFill>
                  <a:srgbClr val="5E5E5E"/>
                </a:solidFill>
              </a:rPr>
              <a:t>på</a:t>
            </a:r>
            <a:r>
              <a:rPr lang="sv-SE" sz="2400" dirty="0" smtClean="0">
                <a:solidFill>
                  <a:srgbClr val="5E5E5E"/>
                </a:solidFill>
              </a:rPr>
              <a:t> en</a:t>
            </a:r>
            <a:r>
              <a:rPr sz="2400" dirty="0" smtClean="0">
                <a:solidFill>
                  <a:srgbClr val="5E5E5E"/>
                </a:solidFill>
              </a:rPr>
              <a:t> </a:t>
            </a:r>
            <a:r>
              <a:rPr sz="2400" dirty="0">
                <a:solidFill>
                  <a:srgbClr val="5E5E5E"/>
                </a:solidFill>
              </a:rPr>
              <a:t>IDÉ, för att nå ett visst MÅL, behöver </a:t>
            </a:r>
            <a:r>
              <a:rPr sz="2400" dirty="0" smtClean="0">
                <a:solidFill>
                  <a:srgbClr val="5E5E5E"/>
                </a:solidFill>
              </a:rPr>
              <a:t>RESURSER</a:t>
            </a:r>
            <a:endParaRPr sz="2400" dirty="0">
              <a:solidFill>
                <a:srgbClr val="5E5E5E"/>
              </a:solidFill>
            </a:endParaRPr>
          </a:p>
          <a:p>
            <a:pPr marL="342900" indent="-342900">
              <a:lnSpc>
                <a:spcPct val="90000"/>
              </a:lnSpc>
              <a:spcBef>
                <a:spcPts val="1000"/>
              </a:spcBef>
              <a:buSzPct val="133333"/>
              <a:buFont typeface="Wingdings" panose="05000000000000000000" pitchFamily="2" charset="2"/>
              <a:buChar char="ü"/>
              <a:tabLst>
                <a:tab pos="356235" algn="l"/>
              </a:tabLst>
            </a:pPr>
            <a:r>
              <a:rPr sz="2400" dirty="0">
                <a:solidFill>
                  <a:srgbClr val="5E5E5E"/>
                </a:solidFill>
              </a:rPr>
              <a:t>Bidrag </a:t>
            </a:r>
            <a:r>
              <a:rPr sz="2400" dirty="0" smtClean="0">
                <a:solidFill>
                  <a:srgbClr val="5E5E5E"/>
                </a:solidFill>
              </a:rPr>
              <a:t>-</a:t>
            </a:r>
            <a:r>
              <a:rPr lang="sv-SE" sz="2400" dirty="0" smtClean="0">
                <a:solidFill>
                  <a:srgbClr val="5E5E5E"/>
                </a:solidFill>
              </a:rPr>
              <a:t> </a:t>
            </a:r>
            <a:r>
              <a:rPr lang="sv-SE" sz="2400" dirty="0">
                <a:solidFill>
                  <a:srgbClr val="5E5E5E"/>
                </a:solidFill>
              </a:rPr>
              <a:t>d</a:t>
            </a:r>
            <a:r>
              <a:rPr sz="2400" dirty="0">
                <a:solidFill>
                  <a:srgbClr val="5E5E5E"/>
                </a:solidFill>
              </a:rPr>
              <a:t>u behöver utveckla</a:t>
            </a:r>
            <a:r>
              <a:rPr lang="sv-SE" sz="2400" dirty="0">
                <a:solidFill>
                  <a:srgbClr val="5E5E5E"/>
                </a:solidFill>
              </a:rPr>
              <a:t> din vara</a:t>
            </a:r>
            <a:r>
              <a:rPr sz="2400" dirty="0">
                <a:solidFill>
                  <a:srgbClr val="5E5E5E"/>
                </a:solidFill>
              </a:rPr>
              <a:t> TYDLIGHET</a:t>
            </a:r>
          </a:p>
          <a:p>
            <a:pPr marL="342900" indent="-342900">
              <a:lnSpc>
                <a:spcPct val="90000"/>
              </a:lnSpc>
              <a:spcBef>
                <a:spcPts val="1000"/>
              </a:spcBef>
              <a:buSzPct val="109090"/>
              <a:buFont typeface="Wingdings" panose="05000000000000000000" pitchFamily="2" charset="2"/>
              <a:buChar char="ü"/>
              <a:tabLst>
                <a:tab pos="356235" algn="l"/>
              </a:tabLst>
            </a:pPr>
            <a:r>
              <a:rPr sz="2400" dirty="0">
                <a:solidFill>
                  <a:srgbClr val="5E5E5E"/>
                </a:solidFill>
              </a:rPr>
              <a:t>Du måste ÖVERTY</a:t>
            </a:r>
            <a:r>
              <a:rPr lang="sv-SE" sz="2400" dirty="0">
                <a:solidFill>
                  <a:srgbClr val="5E5E5E"/>
                </a:solidFill>
              </a:rPr>
              <a:t>G</a:t>
            </a:r>
            <a:r>
              <a:rPr sz="2400" dirty="0">
                <a:solidFill>
                  <a:srgbClr val="5E5E5E"/>
                </a:solidFill>
              </a:rPr>
              <a:t>A</a:t>
            </a:r>
          </a:p>
          <a:p>
            <a:pPr marL="342900" indent="-342900">
              <a:lnSpc>
                <a:spcPct val="90000"/>
              </a:lnSpc>
              <a:spcBef>
                <a:spcPts val="1000"/>
              </a:spcBef>
              <a:buSzPct val="141176"/>
              <a:buFont typeface="Wingdings" panose="05000000000000000000" pitchFamily="2" charset="2"/>
              <a:buChar char="ü"/>
              <a:tabLst>
                <a:tab pos="356235" algn="l"/>
              </a:tabLst>
            </a:pPr>
            <a:r>
              <a:rPr sz="2400" dirty="0">
                <a:solidFill>
                  <a:srgbClr val="5E5E5E"/>
                </a:solidFill>
              </a:rPr>
              <a:t>Presentera STEG för att lösa ett relevant PROBLEM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6955" y="1640791"/>
            <a:ext cx="7327704" cy="4373184"/>
          </a:xfrm>
          <a:prstGeom prst="rect">
            <a:avLst/>
          </a:prstGeom>
        </p:spPr>
      </p:pic>
      <p:pic>
        <p:nvPicPr>
          <p:cNvPr id="3" name="object 3"/>
          <p:cNvPicPr/>
          <p:nvPr/>
        </p:nvPicPr>
        <p:blipFill>
          <a:blip r:embed="rId3" cstate="print"/>
          <a:stretch>
            <a:fillRect/>
          </a:stretch>
        </p:blipFill>
        <p:spPr>
          <a:xfrm>
            <a:off x="5192267" y="6401987"/>
            <a:ext cx="1731239" cy="126521"/>
          </a:xfrm>
          <a:prstGeom prst="rect">
            <a:avLst/>
          </a:prstGeom>
        </p:spPr>
      </p:pic>
      <p:sp>
        <p:nvSpPr>
          <p:cNvPr id="4" name="object 4"/>
          <p:cNvSpPr/>
          <p:nvPr/>
        </p:nvSpPr>
        <p:spPr>
          <a:xfrm>
            <a:off x="0" y="6457188"/>
            <a:ext cx="5050790" cy="0"/>
          </a:xfrm>
          <a:custGeom>
            <a:avLst/>
            <a:gdLst/>
            <a:ahLst/>
            <a:cxnLst/>
            <a:rect l="l" t="t" r="r" b="b"/>
            <a:pathLst>
              <a:path w="5050790">
                <a:moveTo>
                  <a:pt x="5050282"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7075931" y="6457188"/>
            <a:ext cx="5116195" cy="0"/>
          </a:xfrm>
          <a:custGeom>
            <a:avLst/>
            <a:gdLst/>
            <a:ahLst/>
            <a:cxnLst/>
            <a:rect l="l" t="t" r="r" b="b"/>
            <a:pathLst>
              <a:path w="5116195">
                <a:moveTo>
                  <a:pt x="5115941"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4332732" y="6095"/>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7" name="object 7"/>
          <p:cNvPicPr/>
          <p:nvPr/>
        </p:nvPicPr>
        <p:blipFill>
          <a:blip r:embed="rId4" cstate="print"/>
          <a:stretch>
            <a:fillRect/>
          </a:stretch>
        </p:blipFill>
        <p:spPr>
          <a:xfrm>
            <a:off x="3252215" y="1952244"/>
            <a:ext cx="5556503" cy="3300984"/>
          </a:xfrm>
          <a:prstGeom prst="rect">
            <a:avLst/>
          </a:prstGeom>
        </p:spPr>
      </p:pic>
      <p:sp>
        <p:nvSpPr>
          <p:cNvPr id="8" name="object 8"/>
          <p:cNvSpPr txBox="1">
            <a:spLocks noGrp="1"/>
          </p:cNvSpPr>
          <p:nvPr>
            <p:ph type="title"/>
          </p:nvPr>
        </p:nvSpPr>
        <p:spPr>
          <a:xfrm>
            <a:off x="5327396" y="449453"/>
            <a:ext cx="1403350" cy="452120"/>
          </a:xfrm>
          <a:prstGeom prst="rect">
            <a:avLst/>
          </a:prstGeom>
        </p:spPr>
        <p:txBody>
          <a:bodyPr vert="horz" wrap="square" lIns="0" tIns="12700" rIns="0" bIns="0" rtlCol="0">
            <a:spAutoFit/>
          </a:bodyPr>
          <a:lstStyle/>
          <a:p>
            <a:pPr marL="12700">
              <a:lnSpc>
                <a:spcPct val="100000"/>
              </a:lnSpc>
              <a:spcBef>
                <a:spcPts val="100"/>
              </a:spcBef>
            </a:pPr>
            <a:r>
              <a:rPr sz="2800" spc="-35" dirty="0">
                <a:solidFill>
                  <a:srgbClr val="A5377D"/>
                </a:solidFill>
              </a:rPr>
              <a:t>BIDRAG</a:t>
            </a:r>
            <a:endParaRPr sz="2800"/>
          </a:p>
        </p:txBody>
      </p:sp>
      <p:sp>
        <p:nvSpPr>
          <p:cNvPr id="9" name="object 9"/>
          <p:cNvSpPr txBox="1"/>
          <p:nvPr/>
        </p:nvSpPr>
        <p:spPr>
          <a:xfrm>
            <a:off x="901090" y="1030478"/>
            <a:ext cx="9721215" cy="452120"/>
          </a:xfrm>
          <a:prstGeom prst="rect">
            <a:avLst/>
          </a:prstGeom>
        </p:spPr>
        <p:txBody>
          <a:bodyPr vert="horz" wrap="square" lIns="0" tIns="12700" rIns="0" bIns="0" rtlCol="0">
            <a:spAutoFit/>
          </a:bodyPr>
          <a:lstStyle/>
          <a:p>
            <a:pPr marL="12700">
              <a:lnSpc>
                <a:spcPct val="100000"/>
              </a:lnSpc>
              <a:spcBef>
                <a:spcPts val="100"/>
              </a:spcBef>
            </a:pPr>
            <a:r>
              <a:rPr sz="2800" b="1" spc="-90" dirty="0">
                <a:solidFill>
                  <a:srgbClr val="5E5E5E"/>
                </a:solidFill>
                <a:latin typeface="Arial"/>
                <a:cs typeface="Arial"/>
              </a:rPr>
              <a:t>En</a:t>
            </a:r>
            <a:r>
              <a:rPr sz="2800" b="1" spc="-50" dirty="0">
                <a:solidFill>
                  <a:srgbClr val="5E5E5E"/>
                </a:solidFill>
                <a:latin typeface="Arial"/>
                <a:cs typeface="Arial"/>
              </a:rPr>
              <a:t> </a:t>
            </a:r>
            <a:r>
              <a:rPr sz="2800" b="1" spc="95" dirty="0">
                <a:solidFill>
                  <a:srgbClr val="5E5E5E"/>
                </a:solidFill>
                <a:latin typeface="Arial"/>
                <a:cs typeface="Arial"/>
              </a:rPr>
              <a:t>intressant</a:t>
            </a:r>
            <a:r>
              <a:rPr sz="2800" b="1" spc="-50" dirty="0">
                <a:solidFill>
                  <a:srgbClr val="5E5E5E"/>
                </a:solidFill>
                <a:latin typeface="Arial"/>
                <a:cs typeface="Arial"/>
              </a:rPr>
              <a:t> </a:t>
            </a:r>
            <a:r>
              <a:rPr sz="2800" b="1" spc="55" dirty="0">
                <a:solidFill>
                  <a:srgbClr val="5E5E5E"/>
                </a:solidFill>
                <a:latin typeface="Arial"/>
                <a:cs typeface="Arial"/>
              </a:rPr>
              <a:t>video</a:t>
            </a:r>
            <a:r>
              <a:rPr sz="2800" b="1" spc="-50" dirty="0">
                <a:solidFill>
                  <a:srgbClr val="5E5E5E"/>
                </a:solidFill>
                <a:latin typeface="Arial"/>
                <a:cs typeface="Arial"/>
              </a:rPr>
              <a:t> </a:t>
            </a:r>
            <a:r>
              <a:rPr sz="2800" b="1" spc="140" dirty="0">
                <a:solidFill>
                  <a:srgbClr val="5E5E5E"/>
                </a:solidFill>
                <a:latin typeface="Arial"/>
                <a:cs typeface="Arial"/>
              </a:rPr>
              <a:t>om</a:t>
            </a:r>
            <a:r>
              <a:rPr sz="2800" b="1" spc="-50" dirty="0">
                <a:solidFill>
                  <a:srgbClr val="5E5E5E"/>
                </a:solidFill>
                <a:latin typeface="Arial"/>
                <a:cs typeface="Arial"/>
              </a:rPr>
              <a:t> </a:t>
            </a:r>
            <a:r>
              <a:rPr sz="2800" b="1" spc="75" dirty="0">
                <a:solidFill>
                  <a:srgbClr val="5E5E5E"/>
                </a:solidFill>
                <a:latin typeface="Arial"/>
                <a:cs typeface="Arial"/>
              </a:rPr>
              <a:t>vad</a:t>
            </a:r>
            <a:r>
              <a:rPr sz="2800" b="1" spc="-50" dirty="0">
                <a:solidFill>
                  <a:srgbClr val="5E5E5E"/>
                </a:solidFill>
                <a:latin typeface="Arial"/>
                <a:cs typeface="Arial"/>
              </a:rPr>
              <a:t> </a:t>
            </a:r>
            <a:r>
              <a:rPr sz="2800" b="1" spc="220" dirty="0">
                <a:solidFill>
                  <a:srgbClr val="5E5E5E"/>
                </a:solidFill>
                <a:latin typeface="Arial"/>
                <a:cs typeface="Arial"/>
              </a:rPr>
              <a:t>ett</a:t>
            </a:r>
            <a:r>
              <a:rPr sz="2800" b="1" spc="-45" dirty="0">
                <a:solidFill>
                  <a:srgbClr val="5E5E5E"/>
                </a:solidFill>
                <a:latin typeface="Arial"/>
                <a:cs typeface="Arial"/>
              </a:rPr>
              <a:t> </a:t>
            </a:r>
            <a:r>
              <a:rPr sz="2800" b="1" spc="95" dirty="0">
                <a:solidFill>
                  <a:srgbClr val="5E5E5E"/>
                </a:solidFill>
                <a:latin typeface="Arial"/>
                <a:cs typeface="Arial"/>
              </a:rPr>
              <a:t>bidrag</a:t>
            </a:r>
            <a:r>
              <a:rPr sz="2800" b="1" spc="-50" dirty="0">
                <a:solidFill>
                  <a:srgbClr val="5E5E5E"/>
                </a:solidFill>
                <a:latin typeface="Arial"/>
                <a:cs typeface="Arial"/>
              </a:rPr>
              <a:t> </a:t>
            </a:r>
            <a:r>
              <a:rPr sz="2800" b="1" spc="85" dirty="0">
                <a:solidFill>
                  <a:srgbClr val="5E5E5E"/>
                </a:solidFill>
                <a:latin typeface="Arial"/>
                <a:cs typeface="Arial"/>
              </a:rPr>
              <a:t>gör</a:t>
            </a:r>
            <a:r>
              <a:rPr sz="2800" b="1" spc="-50" dirty="0">
                <a:solidFill>
                  <a:srgbClr val="5E5E5E"/>
                </a:solidFill>
                <a:latin typeface="Arial"/>
                <a:cs typeface="Arial"/>
              </a:rPr>
              <a:t> </a:t>
            </a:r>
            <a:r>
              <a:rPr sz="2800" b="1" spc="10" dirty="0">
                <a:solidFill>
                  <a:srgbClr val="5E5E5E"/>
                </a:solidFill>
                <a:latin typeface="Arial"/>
                <a:cs typeface="Arial"/>
              </a:rPr>
              <a:t>och</a:t>
            </a:r>
            <a:r>
              <a:rPr sz="2800" b="1" spc="-50" dirty="0">
                <a:solidFill>
                  <a:srgbClr val="5E5E5E"/>
                </a:solidFill>
                <a:latin typeface="Arial"/>
                <a:cs typeface="Arial"/>
              </a:rPr>
              <a:t> </a:t>
            </a:r>
            <a:r>
              <a:rPr sz="2800" b="1" spc="145" dirty="0">
                <a:solidFill>
                  <a:srgbClr val="5E5E5E"/>
                </a:solidFill>
                <a:latin typeface="Arial"/>
                <a:cs typeface="Arial"/>
              </a:rPr>
              <a:t>inte</a:t>
            </a:r>
            <a:r>
              <a:rPr sz="2800" b="1" spc="-50" dirty="0">
                <a:solidFill>
                  <a:srgbClr val="5E5E5E"/>
                </a:solidFill>
                <a:latin typeface="Arial"/>
                <a:cs typeface="Arial"/>
              </a:rPr>
              <a:t> </a:t>
            </a:r>
            <a:r>
              <a:rPr sz="2800" b="1" spc="70" dirty="0">
                <a:solidFill>
                  <a:srgbClr val="5E5E5E"/>
                </a:solidFill>
                <a:latin typeface="Arial"/>
                <a:cs typeface="Arial"/>
              </a:rPr>
              <a:t>gör.</a:t>
            </a:r>
            <a:endParaRPr sz="28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txBox="1"/>
          <p:nvPr/>
        </p:nvSpPr>
        <p:spPr>
          <a:xfrm>
            <a:off x="332231" y="301752"/>
            <a:ext cx="11513820" cy="1859280"/>
          </a:xfrm>
          <a:prstGeom prst="rect">
            <a:avLst/>
          </a:prstGeom>
          <a:solidFill>
            <a:srgbClr val="A6377C"/>
          </a:solidFill>
        </p:spPr>
        <p:txBody>
          <a:bodyPr vert="horz" wrap="square" lIns="0" tIns="6985" rIns="0" bIns="0" rtlCol="0">
            <a:spAutoFit/>
          </a:bodyPr>
          <a:lstStyle/>
          <a:p>
            <a:pPr>
              <a:lnSpc>
                <a:spcPct val="100000"/>
              </a:lnSpc>
              <a:spcBef>
                <a:spcPts val="55"/>
              </a:spcBef>
            </a:pPr>
            <a:endParaRPr sz="4350">
              <a:latin typeface="Times New Roman"/>
              <a:cs typeface="Times New Roman"/>
            </a:endParaRPr>
          </a:p>
          <a:p>
            <a:pPr marL="542290">
              <a:lnSpc>
                <a:spcPct val="100000"/>
              </a:lnSpc>
            </a:pPr>
            <a:r>
              <a:rPr sz="3300" spc="-114" dirty="0">
                <a:solidFill>
                  <a:srgbClr val="FFFFFF"/>
                </a:solidFill>
                <a:latin typeface="Lucida Sans Unicode"/>
                <a:cs typeface="Lucida Sans Unicode"/>
              </a:rPr>
              <a:t>Ta</a:t>
            </a:r>
            <a:r>
              <a:rPr sz="3300" spc="-185" dirty="0">
                <a:solidFill>
                  <a:srgbClr val="FFFFFF"/>
                </a:solidFill>
                <a:latin typeface="Lucida Sans Unicode"/>
                <a:cs typeface="Lucida Sans Unicode"/>
              </a:rPr>
              <a:t> </a:t>
            </a:r>
            <a:r>
              <a:rPr sz="3300" spc="-25" dirty="0">
                <a:solidFill>
                  <a:srgbClr val="FFFFFF"/>
                </a:solidFill>
                <a:latin typeface="Lucida Sans Unicode"/>
                <a:cs typeface="Lucida Sans Unicode"/>
              </a:rPr>
              <a:t>ett</a:t>
            </a:r>
            <a:r>
              <a:rPr sz="3300" spc="-185" dirty="0">
                <a:solidFill>
                  <a:srgbClr val="FFFFFF"/>
                </a:solidFill>
                <a:latin typeface="Lucida Sans Unicode"/>
                <a:cs typeface="Lucida Sans Unicode"/>
              </a:rPr>
              <a:t> </a:t>
            </a:r>
            <a:r>
              <a:rPr sz="3300" spc="-50" dirty="0">
                <a:solidFill>
                  <a:srgbClr val="FFFFFF"/>
                </a:solidFill>
                <a:latin typeface="Lucida Sans Unicode"/>
                <a:cs typeface="Lucida Sans Unicode"/>
              </a:rPr>
              <a:t>beslut</a:t>
            </a:r>
            <a:r>
              <a:rPr sz="3300" spc="-180" dirty="0">
                <a:solidFill>
                  <a:srgbClr val="FFFFFF"/>
                </a:solidFill>
                <a:latin typeface="Lucida Sans Unicode"/>
                <a:cs typeface="Lucida Sans Unicode"/>
              </a:rPr>
              <a:t> </a:t>
            </a:r>
            <a:r>
              <a:rPr sz="3300" spc="-15" dirty="0">
                <a:solidFill>
                  <a:srgbClr val="FFFFFF"/>
                </a:solidFill>
                <a:latin typeface="Lucida Sans Unicode"/>
                <a:cs typeface="Lucida Sans Unicode"/>
              </a:rPr>
              <a:t>om</a:t>
            </a:r>
            <a:r>
              <a:rPr sz="3300" spc="-185" dirty="0">
                <a:solidFill>
                  <a:srgbClr val="FFFFFF"/>
                </a:solidFill>
                <a:latin typeface="Lucida Sans Unicode"/>
                <a:cs typeface="Lucida Sans Unicode"/>
              </a:rPr>
              <a:t> </a:t>
            </a:r>
            <a:r>
              <a:rPr sz="3300" spc="-20" dirty="0">
                <a:solidFill>
                  <a:srgbClr val="FFFFFF"/>
                </a:solidFill>
                <a:latin typeface="Lucida Sans Unicode"/>
                <a:cs typeface="Lucida Sans Unicode"/>
              </a:rPr>
              <a:t>att</a:t>
            </a:r>
            <a:r>
              <a:rPr sz="3300" spc="-185" dirty="0">
                <a:solidFill>
                  <a:srgbClr val="FFFFFF"/>
                </a:solidFill>
                <a:latin typeface="Lucida Sans Unicode"/>
                <a:cs typeface="Lucida Sans Unicode"/>
              </a:rPr>
              <a:t> </a:t>
            </a:r>
            <a:r>
              <a:rPr sz="3300" spc="-65" dirty="0">
                <a:solidFill>
                  <a:srgbClr val="FFFFFF"/>
                </a:solidFill>
                <a:latin typeface="Lucida Sans Unicode"/>
                <a:cs typeface="Lucida Sans Unicode"/>
              </a:rPr>
              <a:t>skriva</a:t>
            </a:r>
            <a:r>
              <a:rPr sz="3300" spc="-180" dirty="0">
                <a:solidFill>
                  <a:srgbClr val="FFFFFF"/>
                </a:solidFill>
                <a:latin typeface="Lucida Sans Unicode"/>
                <a:cs typeface="Lucida Sans Unicode"/>
              </a:rPr>
              <a:t> </a:t>
            </a:r>
            <a:r>
              <a:rPr sz="3300" spc="-50" dirty="0">
                <a:solidFill>
                  <a:srgbClr val="FFFFFF"/>
                </a:solidFill>
                <a:latin typeface="Lucida Sans Unicode"/>
                <a:cs typeface="Lucida Sans Unicode"/>
              </a:rPr>
              <a:t>projektförslaget</a:t>
            </a:r>
            <a:endParaRPr sz="3300">
              <a:latin typeface="Lucida Sans Unicode"/>
              <a:cs typeface="Lucida Sans Unicode"/>
            </a:endParaRPr>
          </a:p>
        </p:txBody>
      </p:sp>
      <p:sp>
        <p:nvSpPr>
          <p:cNvPr id="6" name="object 6"/>
          <p:cNvSpPr txBox="1"/>
          <p:nvPr/>
        </p:nvSpPr>
        <p:spPr>
          <a:xfrm>
            <a:off x="1087322" y="2547620"/>
            <a:ext cx="4094278" cy="3654334"/>
          </a:xfrm>
          <a:prstGeom prst="rect">
            <a:avLst/>
          </a:prstGeom>
        </p:spPr>
        <p:txBody>
          <a:bodyPr vert="horz" wrap="square" lIns="0" tIns="12700" rIns="0" bIns="0" rtlCol="0">
            <a:spAutoFit/>
          </a:bodyPr>
          <a:lstStyle/>
          <a:p>
            <a:pPr marL="12700" algn="ctr">
              <a:spcBef>
                <a:spcPts val="100"/>
              </a:spcBef>
            </a:pPr>
            <a:r>
              <a:rPr lang="sv-SE" sz="6000" dirty="0">
                <a:solidFill>
                  <a:srgbClr val="A05096"/>
                </a:solidFill>
              </a:rPr>
              <a:t>O</a:t>
            </a:r>
            <a:r>
              <a:rPr sz="6000" dirty="0" smtClean="0">
                <a:solidFill>
                  <a:srgbClr val="A05096"/>
                </a:solidFill>
              </a:rPr>
              <a:t>ffentlig</a:t>
            </a:r>
            <a:r>
              <a:rPr lang="sv-SE" sz="6000" dirty="0" smtClean="0">
                <a:solidFill>
                  <a:srgbClr val="A05096"/>
                </a:solidFill>
              </a:rPr>
              <a:t>a</a:t>
            </a:r>
            <a:br>
              <a:rPr lang="sv-SE" sz="6000" dirty="0" smtClean="0">
                <a:solidFill>
                  <a:srgbClr val="A05096"/>
                </a:solidFill>
              </a:rPr>
            </a:br>
            <a:r>
              <a:rPr lang="sv-SE" sz="6000" dirty="0" smtClean="0">
                <a:solidFill>
                  <a:srgbClr val="A05096"/>
                </a:solidFill>
              </a:rPr>
              <a:t>utlysningar</a:t>
            </a:r>
            <a:endParaRPr sz="6000" dirty="0">
              <a:solidFill>
                <a:srgbClr val="A05096"/>
              </a:solidFill>
            </a:endParaRPr>
          </a:p>
          <a:p>
            <a:pPr marL="12700">
              <a:lnSpc>
                <a:spcPct val="100000"/>
              </a:lnSpc>
              <a:spcBef>
                <a:spcPts val="3235"/>
              </a:spcBef>
            </a:pPr>
            <a:r>
              <a:rPr sz="1600" b="1" spc="55" dirty="0">
                <a:solidFill>
                  <a:srgbClr val="5E5E5E"/>
                </a:solidFill>
                <a:latin typeface="Arial"/>
                <a:cs typeface="Arial"/>
              </a:rPr>
              <a:t>Offentlig</a:t>
            </a:r>
            <a:r>
              <a:rPr sz="1600" b="1" spc="-40" dirty="0">
                <a:solidFill>
                  <a:srgbClr val="5E5E5E"/>
                </a:solidFill>
                <a:latin typeface="Arial"/>
                <a:cs typeface="Arial"/>
              </a:rPr>
              <a:t> </a:t>
            </a:r>
            <a:r>
              <a:rPr sz="1600" b="1" spc="40" dirty="0">
                <a:solidFill>
                  <a:srgbClr val="5E5E5E"/>
                </a:solidFill>
                <a:latin typeface="Arial"/>
                <a:cs typeface="Arial"/>
              </a:rPr>
              <a:t>finansiering</a:t>
            </a:r>
            <a:r>
              <a:rPr sz="1600" b="1" spc="-40" dirty="0">
                <a:solidFill>
                  <a:srgbClr val="5E5E5E"/>
                </a:solidFill>
                <a:latin typeface="Arial"/>
                <a:cs typeface="Arial"/>
              </a:rPr>
              <a:t> </a:t>
            </a:r>
            <a:r>
              <a:rPr sz="1600" b="1" spc="40" dirty="0">
                <a:solidFill>
                  <a:srgbClr val="5E5E5E"/>
                </a:solidFill>
                <a:latin typeface="Arial"/>
                <a:cs typeface="Arial"/>
              </a:rPr>
              <a:t>kräver:</a:t>
            </a:r>
            <a:endParaRPr sz="1600" b="1" dirty="0">
              <a:latin typeface="Arial"/>
              <a:cs typeface="Arial"/>
            </a:endParaRPr>
          </a:p>
          <a:p>
            <a:pPr marL="12700" marR="5080">
              <a:lnSpc>
                <a:spcPct val="120000"/>
              </a:lnSpc>
              <a:spcBef>
                <a:spcPts val="1110"/>
              </a:spcBef>
            </a:pPr>
            <a:r>
              <a:rPr sz="1800" spc="10" dirty="0">
                <a:solidFill>
                  <a:srgbClr val="5E5E5E"/>
                </a:solidFill>
                <a:latin typeface="Lucida Sans Unicode"/>
                <a:cs typeface="Lucida Sans Unicode"/>
              </a:rPr>
              <a:t>En</a:t>
            </a:r>
            <a:r>
              <a:rPr sz="1800" spc="-114" dirty="0">
                <a:solidFill>
                  <a:srgbClr val="5E5E5E"/>
                </a:solidFill>
                <a:latin typeface="Lucida Sans Unicode"/>
                <a:cs typeface="Lucida Sans Unicode"/>
              </a:rPr>
              <a:t> </a:t>
            </a:r>
            <a:r>
              <a:rPr sz="1800" spc="-20" dirty="0">
                <a:solidFill>
                  <a:srgbClr val="5E5E5E"/>
                </a:solidFill>
                <a:latin typeface="Lucida Sans Unicode"/>
                <a:cs typeface="Lucida Sans Unicode"/>
              </a:rPr>
              <a:t>definierad</a:t>
            </a:r>
            <a:r>
              <a:rPr sz="1800" spc="-110" dirty="0">
                <a:solidFill>
                  <a:srgbClr val="5E5E5E"/>
                </a:solidFill>
                <a:latin typeface="Lucida Sans Unicode"/>
                <a:cs typeface="Lucida Sans Unicode"/>
              </a:rPr>
              <a:t> </a:t>
            </a:r>
            <a:r>
              <a:rPr sz="1800" spc="-30" dirty="0">
                <a:solidFill>
                  <a:srgbClr val="5E5E5E"/>
                </a:solidFill>
                <a:latin typeface="Lucida Sans Unicode"/>
                <a:cs typeface="Lucida Sans Unicode"/>
              </a:rPr>
              <a:t>möjlighet</a:t>
            </a:r>
            <a:r>
              <a:rPr sz="1800" spc="-110" dirty="0">
                <a:solidFill>
                  <a:srgbClr val="5E5E5E"/>
                </a:solidFill>
                <a:latin typeface="Lucida Sans Unicode"/>
                <a:cs typeface="Lucida Sans Unicode"/>
              </a:rPr>
              <a:t> </a:t>
            </a:r>
            <a:r>
              <a:rPr sz="1800" spc="-5" dirty="0">
                <a:solidFill>
                  <a:srgbClr val="5E5E5E"/>
                </a:solidFill>
                <a:latin typeface="Lucida Sans Unicode"/>
                <a:cs typeface="Lucida Sans Unicode"/>
              </a:rPr>
              <a:t>med</a:t>
            </a:r>
            <a:r>
              <a:rPr sz="1800" spc="-110" dirty="0">
                <a:solidFill>
                  <a:srgbClr val="5E5E5E"/>
                </a:solidFill>
                <a:latin typeface="Lucida Sans Unicode"/>
                <a:cs typeface="Lucida Sans Unicode"/>
              </a:rPr>
              <a:t> </a:t>
            </a:r>
            <a:r>
              <a:rPr sz="1800" dirty="0">
                <a:solidFill>
                  <a:srgbClr val="5E5E5E"/>
                </a:solidFill>
                <a:latin typeface="Lucida Sans Unicode"/>
                <a:cs typeface="Lucida Sans Unicode"/>
              </a:rPr>
              <a:t>en </a:t>
            </a:r>
            <a:r>
              <a:rPr sz="1800" spc="-555" dirty="0">
                <a:solidFill>
                  <a:srgbClr val="5E5E5E"/>
                </a:solidFill>
                <a:latin typeface="Lucida Sans Unicode"/>
                <a:cs typeface="Lucida Sans Unicode"/>
              </a:rPr>
              <a:t> </a:t>
            </a:r>
            <a:r>
              <a:rPr sz="1800" spc="-25" dirty="0">
                <a:solidFill>
                  <a:srgbClr val="5E5E5E"/>
                </a:solidFill>
                <a:latin typeface="Lucida Sans Unicode"/>
                <a:cs typeface="Lucida Sans Unicode"/>
              </a:rPr>
              <a:t>deadline, </a:t>
            </a:r>
            <a:r>
              <a:rPr sz="1800" spc="-25" dirty="0" smtClean="0">
                <a:solidFill>
                  <a:srgbClr val="5E5E5E"/>
                </a:solidFill>
                <a:latin typeface="Lucida Sans Unicode"/>
                <a:cs typeface="Lucida Sans Unicode"/>
              </a:rPr>
              <a:t>behörighetskriterier</a:t>
            </a:r>
            <a:r>
              <a:rPr lang="sv-SE" sz="1800" spc="-25" dirty="0" smtClean="0">
                <a:solidFill>
                  <a:srgbClr val="5E5E5E"/>
                </a:solidFill>
                <a:latin typeface="Lucida Sans Unicode"/>
                <a:cs typeface="Lucida Sans Unicode"/>
              </a:rPr>
              <a:t> och </a:t>
            </a:r>
            <a:r>
              <a:rPr sz="1800" spc="-25" dirty="0" smtClean="0">
                <a:solidFill>
                  <a:srgbClr val="5E5E5E"/>
                </a:solidFill>
                <a:latin typeface="Lucida Sans Unicode"/>
                <a:cs typeface="Lucida Sans Unicode"/>
              </a:rPr>
              <a:t>budget</a:t>
            </a:r>
            <a:endParaRPr sz="1800" dirty="0">
              <a:latin typeface="Lucida Sans Unicode"/>
              <a:cs typeface="Lucida Sans Unicode"/>
            </a:endParaRPr>
          </a:p>
        </p:txBody>
      </p:sp>
      <p:sp>
        <p:nvSpPr>
          <p:cNvPr id="7" name="object 7"/>
          <p:cNvSpPr txBox="1">
            <a:spLocks noGrp="1"/>
          </p:cNvSpPr>
          <p:nvPr>
            <p:ph type="title"/>
          </p:nvPr>
        </p:nvSpPr>
        <p:spPr>
          <a:xfrm>
            <a:off x="7642350" y="2462065"/>
            <a:ext cx="2177415" cy="1122680"/>
          </a:xfrm>
          <a:prstGeom prst="rect">
            <a:avLst/>
          </a:prstGeom>
        </p:spPr>
        <p:txBody>
          <a:bodyPr vert="horz" wrap="square" lIns="0" tIns="12700" rIns="0" bIns="0" rtlCol="0">
            <a:spAutoFit/>
          </a:bodyPr>
          <a:lstStyle/>
          <a:p>
            <a:pPr marL="12700">
              <a:lnSpc>
                <a:spcPct val="100000"/>
              </a:lnSpc>
              <a:spcBef>
                <a:spcPts val="100"/>
              </a:spcBef>
            </a:pPr>
            <a:r>
              <a:rPr sz="7200" b="0" kern="1200" dirty="0">
                <a:solidFill>
                  <a:srgbClr val="A05096"/>
                </a:solidFill>
                <a:latin typeface="+mn-lt"/>
                <a:ea typeface="+mn-ea"/>
                <a:cs typeface="+mn-cs"/>
              </a:rPr>
              <a:t>Ege</a:t>
            </a:r>
            <a:r>
              <a:rPr lang="sv-SE" sz="7200" b="0" kern="1200" dirty="0">
                <a:solidFill>
                  <a:srgbClr val="A05096"/>
                </a:solidFill>
                <a:latin typeface="+mn-lt"/>
                <a:ea typeface="+mn-ea"/>
                <a:cs typeface="+mn-cs"/>
              </a:rPr>
              <a:t>t</a:t>
            </a:r>
            <a:endParaRPr sz="7200" b="0" kern="1200" dirty="0">
              <a:solidFill>
                <a:srgbClr val="A05096"/>
              </a:solidFill>
              <a:latin typeface="+mn-lt"/>
              <a:ea typeface="+mn-ea"/>
              <a:cs typeface="+mn-cs"/>
            </a:endParaRPr>
          </a:p>
        </p:txBody>
      </p:sp>
      <p:sp>
        <p:nvSpPr>
          <p:cNvPr id="8" name="object 8"/>
          <p:cNvSpPr txBox="1">
            <a:spLocks noGrp="1"/>
          </p:cNvSpPr>
          <p:nvPr>
            <p:ph type="body" idx="1"/>
          </p:nvPr>
        </p:nvSpPr>
        <p:spPr>
          <a:xfrm>
            <a:off x="1274879" y="3478327"/>
            <a:ext cx="10364978" cy="2598147"/>
          </a:xfrm>
          <a:prstGeom prst="rect">
            <a:avLst/>
          </a:prstGeom>
        </p:spPr>
        <p:txBody>
          <a:bodyPr vert="horz" wrap="square" lIns="0" tIns="12700" rIns="0" bIns="0" rtlCol="0">
            <a:spAutoFit/>
          </a:bodyPr>
          <a:lstStyle/>
          <a:p>
            <a:pPr marL="5406390" marR="750570" algn="ctr">
              <a:lnSpc>
                <a:spcPct val="100000"/>
              </a:lnSpc>
              <a:spcBef>
                <a:spcPts val="100"/>
              </a:spcBef>
            </a:pPr>
            <a:r>
              <a:rPr sz="7200" kern="1200" dirty="0">
                <a:solidFill>
                  <a:srgbClr val="A05096"/>
                </a:solidFill>
                <a:latin typeface="+mn-lt"/>
                <a:cs typeface="+mn-cs"/>
              </a:rPr>
              <a:t>initiativ</a:t>
            </a:r>
          </a:p>
          <a:p>
            <a:pPr marL="12700" algn="ctr" rtl="0">
              <a:spcBef>
                <a:spcPts val="3235"/>
              </a:spcBef>
            </a:pPr>
            <a:r>
              <a:rPr lang="sv-SE" sz="1600" b="1" kern="1200" spc="55" dirty="0" smtClean="0">
                <a:solidFill>
                  <a:srgbClr val="5E5E5E"/>
                </a:solidFill>
                <a:latin typeface="Arial"/>
                <a:cs typeface="Arial"/>
              </a:rPr>
              <a:t>                             </a:t>
            </a:r>
            <a:r>
              <a:rPr sz="1600" b="1" kern="1200" spc="55" dirty="0" smtClean="0">
                <a:solidFill>
                  <a:srgbClr val="5E5E5E"/>
                </a:solidFill>
                <a:latin typeface="Arial"/>
                <a:cs typeface="Arial"/>
              </a:rPr>
              <a:t>Eget </a:t>
            </a:r>
            <a:r>
              <a:rPr sz="1600" b="1" kern="1200" spc="55" dirty="0">
                <a:solidFill>
                  <a:srgbClr val="5E5E5E"/>
                </a:solidFill>
                <a:latin typeface="Arial"/>
                <a:cs typeface="Arial"/>
              </a:rPr>
              <a:t>initiativ:</a:t>
            </a:r>
          </a:p>
          <a:p>
            <a:pPr marL="5419090" marR="5080">
              <a:lnSpc>
                <a:spcPts val="2880"/>
              </a:lnSpc>
              <a:spcBef>
                <a:spcPts val="45"/>
              </a:spcBef>
            </a:pPr>
            <a:r>
              <a:rPr sz="1800" kern="1200" spc="-20" dirty="0">
                <a:solidFill>
                  <a:srgbClr val="5E5E5E"/>
                </a:solidFill>
              </a:rPr>
              <a:t>Sök efter öppna finansieringsmöjligheter eller </a:t>
            </a:r>
            <a:r>
              <a:rPr sz="1800" kern="1200" spc="-20" dirty="0" smtClean="0">
                <a:solidFill>
                  <a:srgbClr val="5E5E5E"/>
                </a:solidFill>
              </a:rPr>
              <a:t>s</a:t>
            </a:r>
            <a:r>
              <a:rPr lang="sv-SE" sz="1800" kern="1200" spc="-20" dirty="0" err="1">
                <a:solidFill>
                  <a:srgbClr val="5E5E5E"/>
                </a:solidFill>
              </a:rPr>
              <a:t>tarta</a:t>
            </a:r>
            <a:r>
              <a:rPr sz="1800" kern="1200" spc="-20" dirty="0">
                <a:solidFill>
                  <a:srgbClr val="5E5E5E"/>
                </a:solidFill>
              </a:rPr>
              <a:t> en insamlingskampanj</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4548"/>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F6BB67"/>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3750564" y="92964"/>
            <a:ext cx="8395716" cy="4757928"/>
          </a:xfrm>
          <a:prstGeom prst="rect">
            <a:avLst/>
          </a:prstGeom>
        </p:spPr>
      </p:pic>
      <p:sp>
        <p:nvSpPr>
          <p:cNvPr id="8" name="object 8"/>
          <p:cNvSpPr txBox="1"/>
          <p:nvPr/>
        </p:nvSpPr>
        <p:spPr>
          <a:xfrm>
            <a:off x="597865" y="930276"/>
            <a:ext cx="2211705" cy="2141612"/>
          </a:xfrm>
          <a:prstGeom prst="rect">
            <a:avLst/>
          </a:prstGeom>
        </p:spPr>
        <p:txBody>
          <a:bodyPr vert="horz" wrap="square" lIns="0" tIns="12700" rIns="0" bIns="0" rtlCol="0">
            <a:spAutoFit/>
          </a:bodyPr>
          <a:lstStyle/>
          <a:p>
            <a:pPr marL="12700">
              <a:lnSpc>
                <a:spcPct val="100000"/>
              </a:lnSpc>
              <a:spcBef>
                <a:spcPts val="100"/>
              </a:spcBef>
            </a:pPr>
            <a:r>
              <a:rPr sz="3000" b="1" spc="-130" dirty="0" smtClean="0">
                <a:solidFill>
                  <a:srgbClr val="FFFFFF"/>
                </a:solidFill>
                <a:latin typeface="Arial"/>
                <a:cs typeface="Arial"/>
              </a:rPr>
              <a:t>EXEMPEL:</a:t>
            </a:r>
            <a:r>
              <a:rPr lang="sv-SE" sz="3000" b="1" spc="-130" dirty="0" smtClean="0">
                <a:solidFill>
                  <a:srgbClr val="FFFFFF"/>
                </a:solidFill>
                <a:latin typeface="Arial"/>
                <a:cs typeface="Arial"/>
              </a:rPr>
              <a:t/>
            </a:r>
            <a:br>
              <a:rPr lang="sv-SE" sz="3000" b="1" spc="-130" dirty="0" smtClean="0">
                <a:solidFill>
                  <a:srgbClr val="FFFFFF"/>
                </a:solidFill>
                <a:latin typeface="Arial"/>
                <a:cs typeface="Arial"/>
              </a:rPr>
            </a:br>
            <a:r>
              <a:rPr lang="sv-SE" sz="3000" b="1" spc="-130" dirty="0" smtClean="0">
                <a:solidFill>
                  <a:srgbClr val="FFFFFF"/>
                </a:solidFill>
                <a:latin typeface="Arial"/>
                <a:cs typeface="Arial"/>
              </a:rPr>
              <a:t>En </a:t>
            </a:r>
            <a:r>
              <a:rPr sz="3000" b="1" spc="-130" dirty="0" smtClean="0">
                <a:solidFill>
                  <a:srgbClr val="FFFFFF"/>
                </a:solidFill>
                <a:latin typeface="Arial"/>
                <a:cs typeface="Arial"/>
              </a:rPr>
              <a:t>offentligt </a:t>
            </a:r>
            <a:r>
              <a:rPr lang="sv-SE" sz="3000" b="1" spc="-130" dirty="0" smtClean="0">
                <a:solidFill>
                  <a:srgbClr val="FFFFFF"/>
                </a:solidFill>
                <a:latin typeface="Arial"/>
                <a:cs typeface="Arial"/>
              </a:rPr>
              <a:t>utlysning               </a:t>
            </a:r>
          </a:p>
          <a:p>
            <a:pPr marL="12700">
              <a:lnSpc>
                <a:spcPct val="100000"/>
              </a:lnSpc>
              <a:spcBef>
                <a:spcPts val="2155"/>
              </a:spcBef>
            </a:pPr>
            <a:endParaRPr sz="3000" b="1" spc="-130" dirty="0">
              <a:solidFill>
                <a:srgbClr val="FFFFFF"/>
              </a:solidFill>
              <a:latin typeface="Arial"/>
              <a:cs typeface="Arial"/>
            </a:endParaRPr>
          </a:p>
        </p:txBody>
      </p:sp>
      <p:sp>
        <p:nvSpPr>
          <p:cNvPr id="9" name="object 9"/>
          <p:cNvSpPr txBox="1"/>
          <p:nvPr/>
        </p:nvSpPr>
        <p:spPr>
          <a:xfrm>
            <a:off x="597865" y="2791818"/>
            <a:ext cx="2342515" cy="1320874"/>
          </a:xfrm>
          <a:prstGeom prst="rect">
            <a:avLst/>
          </a:prstGeom>
        </p:spPr>
        <p:txBody>
          <a:bodyPr vert="horz" wrap="square" lIns="0" tIns="12700" rIns="0" bIns="0" rtlCol="0">
            <a:spAutoFit/>
          </a:bodyPr>
          <a:lstStyle/>
          <a:p>
            <a:pPr marL="12700">
              <a:lnSpc>
                <a:spcPts val="3000"/>
              </a:lnSpc>
              <a:spcBef>
                <a:spcPts val="100"/>
              </a:spcBef>
            </a:pPr>
            <a:r>
              <a:rPr sz="3000" b="1" spc="-130" dirty="0">
                <a:solidFill>
                  <a:srgbClr val="FFFFFF"/>
                </a:solidFill>
                <a:latin typeface="Arial"/>
                <a:cs typeface="Arial"/>
              </a:rPr>
              <a:t>Publicerad av</a:t>
            </a:r>
          </a:p>
          <a:p>
            <a:pPr marL="12700">
              <a:lnSpc>
                <a:spcPts val="3575"/>
              </a:lnSpc>
            </a:pPr>
            <a:r>
              <a:rPr sz="3000" b="1" spc="-130" dirty="0">
                <a:solidFill>
                  <a:srgbClr val="FFFFFF"/>
                </a:solidFill>
                <a:latin typeface="Arial"/>
                <a:cs typeface="Arial"/>
              </a:rPr>
              <a:t>regering</a:t>
            </a:r>
            <a:r>
              <a:rPr lang="sv-SE" sz="3000" b="1" spc="-130" dirty="0">
                <a:solidFill>
                  <a:srgbClr val="FFFFFF"/>
                </a:solidFill>
                <a:latin typeface="Arial"/>
                <a:cs typeface="Arial"/>
              </a:rPr>
              <a:t>en </a:t>
            </a:r>
            <a:r>
              <a:rPr sz="3000" b="1" spc="-130" dirty="0">
                <a:solidFill>
                  <a:srgbClr val="FFFFFF"/>
                </a:solidFill>
                <a:latin typeface="Arial"/>
                <a:cs typeface="Arial"/>
              </a:rPr>
              <a:t>(Irland)</a:t>
            </a:r>
          </a:p>
        </p:txBody>
      </p:sp>
      <p:sp>
        <p:nvSpPr>
          <p:cNvPr id="10" name="object 10"/>
          <p:cNvSpPr txBox="1"/>
          <p:nvPr/>
        </p:nvSpPr>
        <p:spPr>
          <a:xfrm>
            <a:off x="277469" y="5299202"/>
            <a:ext cx="6318885" cy="742315"/>
          </a:xfrm>
          <a:prstGeom prst="rect">
            <a:avLst/>
          </a:prstGeom>
        </p:spPr>
        <p:txBody>
          <a:bodyPr vert="horz" wrap="square" lIns="0" tIns="12700" rIns="0" bIns="0" rtlCol="0">
            <a:spAutoFit/>
          </a:bodyPr>
          <a:lstStyle/>
          <a:p>
            <a:pPr marL="12700">
              <a:lnSpc>
                <a:spcPct val="100000"/>
              </a:lnSpc>
              <a:spcBef>
                <a:spcPts val="100"/>
              </a:spcBef>
            </a:pPr>
            <a:r>
              <a:rPr sz="1700" b="1" spc="40" dirty="0">
                <a:solidFill>
                  <a:srgbClr val="5E5E5E"/>
                </a:solidFill>
                <a:latin typeface="Arial"/>
                <a:cs typeface="Arial"/>
              </a:rPr>
              <a:t>Gemenskapernas</a:t>
            </a:r>
            <a:r>
              <a:rPr sz="1700" b="1" spc="-10" dirty="0">
                <a:solidFill>
                  <a:srgbClr val="5E5E5E"/>
                </a:solidFill>
                <a:latin typeface="Arial"/>
                <a:cs typeface="Arial"/>
              </a:rPr>
              <a:t> </a:t>
            </a:r>
            <a:r>
              <a:rPr sz="1700" b="1" spc="60" dirty="0">
                <a:solidFill>
                  <a:srgbClr val="5E5E5E"/>
                </a:solidFill>
                <a:latin typeface="Arial"/>
                <a:cs typeface="Arial"/>
              </a:rPr>
              <a:t>integrationsfond,</a:t>
            </a:r>
            <a:r>
              <a:rPr sz="1700" b="1" spc="-10" dirty="0">
                <a:solidFill>
                  <a:srgbClr val="5E5E5E"/>
                </a:solidFill>
                <a:latin typeface="Arial"/>
                <a:cs typeface="Arial"/>
              </a:rPr>
              <a:t> </a:t>
            </a:r>
            <a:r>
              <a:rPr sz="1700" b="1" spc="80" dirty="0">
                <a:solidFill>
                  <a:srgbClr val="5E5E5E"/>
                </a:solidFill>
                <a:latin typeface="Arial"/>
                <a:cs typeface="Arial"/>
              </a:rPr>
              <a:t>justitiedepartementet</a:t>
            </a:r>
            <a:endParaRPr sz="1700">
              <a:latin typeface="Arial"/>
              <a:cs typeface="Arial"/>
            </a:endParaRPr>
          </a:p>
          <a:p>
            <a:pPr marL="81280">
              <a:lnSpc>
                <a:spcPct val="100000"/>
              </a:lnSpc>
              <a:spcBef>
                <a:spcPts val="1560"/>
              </a:spcBef>
            </a:pPr>
            <a:r>
              <a:rPr sz="1700" u="sng" spc="-55" dirty="0">
                <a:solidFill>
                  <a:srgbClr val="0563C0"/>
                </a:solidFill>
                <a:uFill>
                  <a:solidFill>
                    <a:srgbClr val="0563C0"/>
                  </a:solidFill>
                </a:uFill>
                <a:latin typeface="Lucida Sans Unicode"/>
                <a:cs typeface="Lucida Sans Unicode"/>
                <a:hlinkClick r:id="rId4"/>
              </a:rPr>
              <a:t>http://www.integration.ie/en/ISEC/Pages/WP18000024</a:t>
            </a:r>
            <a:endParaRPr sz="1700">
              <a:latin typeface="Lucida Sans Unicode"/>
              <a:cs typeface="Lucida Sans Unicod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4045"/>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F6BB67"/>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3750564" y="54864"/>
            <a:ext cx="8052816" cy="5000244"/>
          </a:xfrm>
          <a:prstGeom prst="rect">
            <a:avLst/>
          </a:prstGeom>
        </p:spPr>
      </p:pic>
      <p:sp>
        <p:nvSpPr>
          <p:cNvPr id="8" name="object 8"/>
          <p:cNvSpPr txBox="1"/>
          <p:nvPr/>
        </p:nvSpPr>
        <p:spPr>
          <a:xfrm>
            <a:off x="467055" y="965443"/>
            <a:ext cx="2894635" cy="1872307"/>
          </a:xfrm>
          <a:prstGeom prst="rect">
            <a:avLst/>
          </a:prstGeom>
        </p:spPr>
        <p:txBody>
          <a:bodyPr vert="horz" wrap="square" lIns="0" tIns="12700" rIns="0" bIns="0" rtlCol="0">
            <a:spAutoFit/>
          </a:bodyPr>
          <a:lstStyle/>
          <a:p>
            <a:pPr marL="12700">
              <a:lnSpc>
                <a:spcPct val="100000"/>
              </a:lnSpc>
              <a:spcBef>
                <a:spcPts val="100"/>
              </a:spcBef>
            </a:pPr>
            <a:r>
              <a:rPr sz="3000" b="1" spc="-130" dirty="0" smtClean="0">
                <a:solidFill>
                  <a:srgbClr val="FFFFFF"/>
                </a:solidFill>
                <a:latin typeface="Arial"/>
                <a:cs typeface="Arial"/>
              </a:rPr>
              <a:t>EXEMPEL:</a:t>
            </a:r>
            <a:r>
              <a:rPr lang="sv-SE" sz="3000" b="1" spc="-130" dirty="0" smtClean="0">
                <a:solidFill>
                  <a:srgbClr val="FFFFFF"/>
                </a:solidFill>
                <a:latin typeface="Arial"/>
                <a:cs typeface="Arial"/>
              </a:rPr>
              <a:t/>
            </a:r>
            <a:br>
              <a:rPr lang="sv-SE" sz="3000" b="1" spc="-130" dirty="0" smtClean="0">
                <a:solidFill>
                  <a:srgbClr val="FFFFFF"/>
                </a:solidFill>
                <a:latin typeface="Arial"/>
                <a:cs typeface="Arial"/>
              </a:rPr>
            </a:br>
            <a:endParaRPr lang="sv-SE" sz="3000" b="1" spc="-130" dirty="0" smtClean="0">
              <a:solidFill>
                <a:srgbClr val="FFFFFF"/>
              </a:solidFill>
              <a:latin typeface="Arial"/>
              <a:cs typeface="Arial"/>
            </a:endParaRPr>
          </a:p>
          <a:p>
            <a:pPr marL="12700">
              <a:lnSpc>
                <a:spcPct val="100000"/>
              </a:lnSpc>
              <a:spcBef>
                <a:spcPts val="100"/>
              </a:spcBef>
            </a:pPr>
            <a:r>
              <a:rPr sz="3000" b="1" spc="-130" dirty="0" smtClean="0">
                <a:solidFill>
                  <a:srgbClr val="FFFFFF"/>
                </a:solidFill>
                <a:latin typeface="Arial"/>
                <a:cs typeface="Arial"/>
              </a:rPr>
              <a:t>E</a:t>
            </a:r>
            <a:r>
              <a:rPr lang="sv-SE" sz="3000" b="1" spc="-130" dirty="0">
                <a:solidFill>
                  <a:srgbClr val="FFFFFF"/>
                </a:solidFill>
                <a:latin typeface="Arial"/>
                <a:cs typeface="Arial"/>
              </a:rPr>
              <a:t>n </a:t>
            </a:r>
            <a:r>
              <a:rPr sz="3000" b="1" spc="-130" dirty="0">
                <a:solidFill>
                  <a:srgbClr val="FFFFFF"/>
                </a:solidFill>
                <a:latin typeface="Arial"/>
                <a:cs typeface="Arial"/>
              </a:rPr>
              <a:t>offentlig</a:t>
            </a:r>
            <a:r>
              <a:rPr lang="sv-SE" sz="3000" b="1" spc="-130" dirty="0">
                <a:solidFill>
                  <a:srgbClr val="FFFFFF"/>
                </a:solidFill>
                <a:latin typeface="Arial"/>
                <a:cs typeface="Arial"/>
              </a:rPr>
              <a:t> </a:t>
            </a:r>
            <a:r>
              <a:rPr lang="sv-SE" sz="3000" b="1" spc="-130" dirty="0" smtClean="0">
                <a:solidFill>
                  <a:srgbClr val="FFFFFF"/>
                </a:solidFill>
                <a:latin typeface="Arial"/>
                <a:cs typeface="Arial"/>
              </a:rPr>
              <a:t>utlysning, från </a:t>
            </a:r>
            <a:endParaRPr sz="3000" b="1" spc="-130" dirty="0">
              <a:solidFill>
                <a:srgbClr val="FFFFFF"/>
              </a:solidFill>
              <a:latin typeface="Arial"/>
              <a:cs typeface="Arial"/>
            </a:endParaRPr>
          </a:p>
        </p:txBody>
      </p:sp>
      <p:sp>
        <p:nvSpPr>
          <p:cNvPr id="9" name="object 9"/>
          <p:cNvSpPr txBox="1"/>
          <p:nvPr/>
        </p:nvSpPr>
        <p:spPr>
          <a:xfrm>
            <a:off x="467055" y="2786888"/>
            <a:ext cx="2641600" cy="474489"/>
          </a:xfrm>
          <a:prstGeom prst="rect">
            <a:avLst/>
          </a:prstGeom>
        </p:spPr>
        <p:txBody>
          <a:bodyPr vert="horz" wrap="square" lIns="0" tIns="12700" rIns="0" bIns="0" rtlCol="0">
            <a:spAutoFit/>
          </a:bodyPr>
          <a:lstStyle/>
          <a:p>
            <a:pPr marL="12700">
              <a:spcBef>
                <a:spcPts val="2585"/>
              </a:spcBef>
            </a:pPr>
            <a:r>
              <a:rPr lang="sv-SE" sz="3000" b="1" spc="-130" dirty="0" smtClean="0">
                <a:solidFill>
                  <a:srgbClr val="FFFFFF"/>
                </a:solidFill>
                <a:latin typeface="Arial"/>
                <a:cs typeface="Arial"/>
              </a:rPr>
              <a:t>ett </a:t>
            </a:r>
            <a:r>
              <a:rPr sz="3000" b="1" spc="-130" dirty="0">
                <a:solidFill>
                  <a:srgbClr val="FFFFFF"/>
                </a:solidFill>
                <a:latin typeface="Arial"/>
                <a:cs typeface="Arial"/>
              </a:rPr>
              <a:t>företag</a:t>
            </a:r>
          </a:p>
        </p:txBody>
      </p:sp>
      <p:sp>
        <p:nvSpPr>
          <p:cNvPr id="10" name="object 10"/>
          <p:cNvSpPr txBox="1"/>
          <p:nvPr/>
        </p:nvSpPr>
        <p:spPr>
          <a:xfrm>
            <a:off x="277469" y="5273802"/>
            <a:ext cx="9233535" cy="767715"/>
          </a:xfrm>
          <a:prstGeom prst="rect">
            <a:avLst/>
          </a:prstGeom>
        </p:spPr>
        <p:txBody>
          <a:bodyPr vert="horz" wrap="square" lIns="0" tIns="12700" rIns="0" bIns="0" rtlCol="0">
            <a:spAutoFit/>
          </a:bodyPr>
          <a:lstStyle/>
          <a:p>
            <a:pPr marL="12700">
              <a:lnSpc>
                <a:spcPct val="100000"/>
              </a:lnSpc>
              <a:spcBef>
                <a:spcPts val="100"/>
              </a:spcBef>
            </a:pPr>
            <a:r>
              <a:rPr sz="1900" b="1" spc="55" dirty="0">
                <a:solidFill>
                  <a:srgbClr val="5E5E5E"/>
                </a:solidFill>
                <a:latin typeface="Arial"/>
                <a:cs typeface="Arial"/>
              </a:rPr>
              <a:t>Dublin</a:t>
            </a:r>
            <a:r>
              <a:rPr sz="1900" b="1" spc="-40" dirty="0">
                <a:solidFill>
                  <a:srgbClr val="5E5E5E"/>
                </a:solidFill>
                <a:latin typeface="Arial"/>
                <a:cs typeface="Arial"/>
              </a:rPr>
              <a:t> </a:t>
            </a:r>
            <a:r>
              <a:rPr sz="1900" b="1" spc="65" dirty="0">
                <a:solidFill>
                  <a:srgbClr val="5E5E5E"/>
                </a:solidFill>
                <a:latin typeface="Arial"/>
                <a:cs typeface="Arial"/>
              </a:rPr>
              <a:t>Airport</a:t>
            </a:r>
            <a:r>
              <a:rPr sz="1900" b="1" spc="-40" dirty="0">
                <a:solidFill>
                  <a:srgbClr val="5E5E5E"/>
                </a:solidFill>
                <a:latin typeface="Arial"/>
                <a:cs typeface="Arial"/>
              </a:rPr>
              <a:t> </a:t>
            </a:r>
            <a:r>
              <a:rPr sz="1900" b="1" spc="70" dirty="0">
                <a:solidFill>
                  <a:srgbClr val="5E5E5E"/>
                </a:solidFill>
                <a:latin typeface="Arial"/>
                <a:cs typeface="Arial"/>
              </a:rPr>
              <a:t>Community</a:t>
            </a:r>
            <a:r>
              <a:rPr sz="1900" b="1" spc="-40" dirty="0">
                <a:solidFill>
                  <a:srgbClr val="5E5E5E"/>
                </a:solidFill>
                <a:latin typeface="Arial"/>
                <a:cs typeface="Arial"/>
              </a:rPr>
              <a:t> </a:t>
            </a:r>
            <a:r>
              <a:rPr sz="1900" b="1" dirty="0">
                <a:solidFill>
                  <a:srgbClr val="5E5E5E"/>
                </a:solidFill>
                <a:latin typeface="Arial"/>
                <a:cs typeface="Arial"/>
              </a:rPr>
              <a:t>Fund:</a:t>
            </a:r>
            <a:endParaRPr sz="1900" dirty="0">
              <a:latin typeface="Arial"/>
              <a:cs typeface="Arial"/>
            </a:endParaRPr>
          </a:p>
          <a:p>
            <a:pPr marL="81280">
              <a:lnSpc>
                <a:spcPct val="100000"/>
              </a:lnSpc>
              <a:spcBef>
                <a:spcPts val="1520"/>
              </a:spcBef>
            </a:pPr>
            <a:r>
              <a:rPr sz="1700" u="sng" spc="-95" dirty="0">
                <a:solidFill>
                  <a:srgbClr val="0563C0"/>
                </a:solidFill>
                <a:uFill>
                  <a:solidFill>
                    <a:srgbClr val="0563C0"/>
                  </a:solidFill>
                </a:uFill>
                <a:latin typeface="Lucida Sans Unicode"/>
                <a:cs typeface="Lucida Sans Unicode"/>
                <a:hlinkClick r:id="rId4"/>
              </a:rPr>
              <a:t>https://</a:t>
            </a:r>
            <a:r>
              <a:rPr sz="1700" u="sng" spc="-35" dirty="0">
                <a:solidFill>
                  <a:srgbClr val="0563C0"/>
                </a:solidFill>
                <a:uFill>
                  <a:solidFill>
                    <a:srgbClr val="0563C0"/>
                  </a:solidFill>
                </a:uFill>
                <a:latin typeface="Lucida Sans Unicode"/>
                <a:cs typeface="Lucida Sans Unicode"/>
                <a:hlinkClick r:id="rId4"/>
              </a:rPr>
              <a:t>www.dublinairport.com/</a:t>
            </a:r>
            <a:r>
              <a:rPr sz="1700" u="sng" spc="-40" dirty="0">
                <a:solidFill>
                  <a:srgbClr val="0563C0"/>
                </a:solidFill>
                <a:uFill>
                  <a:solidFill>
                    <a:srgbClr val="0563C0"/>
                  </a:solidFill>
                </a:uFill>
                <a:latin typeface="Lucida Sans Unicode"/>
                <a:cs typeface="Lucida Sans Unicode"/>
                <a:hlinkClick r:id="rId4"/>
              </a:rPr>
              <a:t>corporate/</a:t>
            </a:r>
            <a:r>
              <a:rPr sz="1700" u="sng" spc="-55" dirty="0">
                <a:solidFill>
                  <a:srgbClr val="0563C0"/>
                </a:solidFill>
                <a:uFill>
                  <a:solidFill>
                    <a:srgbClr val="0563C0"/>
                  </a:solidFill>
                </a:uFill>
                <a:latin typeface="Lucida Sans Unicode"/>
                <a:cs typeface="Lucida Sans Unicode"/>
                <a:hlinkClick r:id="rId4"/>
              </a:rPr>
              <a:t>corporate-</a:t>
            </a:r>
            <a:r>
              <a:rPr sz="1700" u="sng" spc="-95" dirty="0">
                <a:solidFill>
                  <a:srgbClr val="0563C0"/>
                </a:solidFill>
                <a:uFill>
                  <a:solidFill>
                    <a:srgbClr val="0563C0"/>
                  </a:solidFill>
                </a:uFill>
                <a:latin typeface="Lucida Sans Unicode"/>
                <a:cs typeface="Lucida Sans Unicode"/>
                <a:hlinkClick r:id="rId4"/>
              </a:rPr>
              <a:t>social-</a:t>
            </a:r>
            <a:r>
              <a:rPr sz="1700" u="sng" spc="-45" dirty="0">
                <a:solidFill>
                  <a:srgbClr val="0563C0"/>
                </a:solidFill>
                <a:uFill>
                  <a:solidFill>
                    <a:srgbClr val="0563C0"/>
                  </a:solidFill>
                </a:uFill>
                <a:latin typeface="Lucida Sans Unicode"/>
                <a:cs typeface="Lucida Sans Unicode"/>
                <a:hlinkClick r:id="rId4"/>
              </a:rPr>
              <a:t>responsibility/</a:t>
            </a:r>
            <a:r>
              <a:rPr sz="1700" u="sng" spc="-65" dirty="0">
                <a:solidFill>
                  <a:srgbClr val="0563C0"/>
                </a:solidFill>
                <a:uFill>
                  <a:solidFill>
                    <a:srgbClr val="0563C0"/>
                  </a:solidFill>
                </a:uFill>
                <a:latin typeface="Lucida Sans Unicode"/>
                <a:cs typeface="Lucida Sans Unicode"/>
                <a:hlinkClick r:id="rId4"/>
              </a:rPr>
              <a:t>community-</a:t>
            </a:r>
            <a:r>
              <a:rPr sz="1700" u="sng" spc="-20" dirty="0">
                <a:solidFill>
                  <a:srgbClr val="0563C0"/>
                </a:solidFill>
                <a:uFill>
                  <a:solidFill>
                    <a:srgbClr val="0563C0"/>
                  </a:solidFill>
                </a:uFill>
                <a:latin typeface="Lucida Sans Unicode"/>
                <a:cs typeface="Lucida Sans Unicode"/>
                <a:hlinkClick r:id="rId4"/>
              </a:rPr>
              <a:t>fund</a:t>
            </a:r>
            <a:endParaRPr sz="1700" dirty="0">
              <a:latin typeface="Lucida Sans Unicode"/>
              <a:cs typeface="Lucida Sans Unicod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139" y="574421"/>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76C5D2"/>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7" name="object 7"/>
          <p:cNvGrpSpPr/>
          <p:nvPr/>
        </p:nvGrpSpPr>
        <p:grpSpPr>
          <a:xfrm>
            <a:off x="6100571" y="3035807"/>
            <a:ext cx="2478405" cy="919480"/>
            <a:chOff x="6100571" y="3035807"/>
            <a:chExt cx="2478405" cy="919480"/>
          </a:xfrm>
        </p:grpSpPr>
        <p:sp>
          <p:nvSpPr>
            <p:cNvPr id="9" name="object 9"/>
            <p:cNvSpPr/>
            <p:nvPr/>
          </p:nvSpPr>
          <p:spPr>
            <a:xfrm>
              <a:off x="6100571" y="3035807"/>
              <a:ext cx="2478405" cy="919480"/>
            </a:xfrm>
            <a:custGeom>
              <a:avLst/>
              <a:gdLst/>
              <a:ahLst/>
              <a:cxnLst/>
              <a:rect l="l" t="t" r="r" b="b"/>
              <a:pathLst>
                <a:path w="2478404" h="919479">
                  <a:moveTo>
                    <a:pt x="2478024" y="0"/>
                  </a:moveTo>
                  <a:lnTo>
                    <a:pt x="0" y="0"/>
                  </a:lnTo>
                  <a:lnTo>
                    <a:pt x="0" y="918971"/>
                  </a:lnTo>
                  <a:lnTo>
                    <a:pt x="2478024" y="918971"/>
                  </a:lnTo>
                  <a:lnTo>
                    <a:pt x="2478024" y="0"/>
                  </a:lnTo>
                  <a:close/>
                </a:path>
              </a:pathLst>
            </a:custGeom>
            <a:solidFill>
              <a:srgbClr val="FFFFFF"/>
            </a:solidFill>
          </p:spPr>
          <p:txBody>
            <a:bodyPr wrap="square" lIns="0" tIns="0" rIns="0" bIns="0" rtlCol="0"/>
            <a:lstStyle/>
            <a:p>
              <a:endParaRPr/>
            </a:p>
          </p:txBody>
        </p:sp>
        <p:sp>
          <p:nvSpPr>
            <p:cNvPr id="10" name="object 10"/>
            <p:cNvSpPr/>
            <p:nvPr/>
          </p:nvSpPr>
          <p:spPr>
            <a:xfrm>
              <a:off x="6100571" y="3035807"/>
              <a:ext cx="2478405" cy="919480"/>
            </a:xfrm>
            <a:custGeom>
              <a:avLst/>
              <a:gdLst/>
              <a:ahLst/>
              <a:cxnLst/>
              <a:rect l="l" t="t" r="r" b="b"/>
              <a:pathLst>
                <a:path w="2478404" h="919479">
                  <a:moveTo>
                    <a:pt x="0" y="918971"/>
                  </a:moveTo>
                  <a:lnTo>
                    <a:pt x="2478024" y="918971"/>
                  </a:lnTo>
                  <a:lnTo>
                    <a:pt x="2478024" y="0"/>
                  </a:lnTo>
                  <a:lnTo>
                    <a:pt x="0" y="0"/>
                  </a:lnTo>
                  <a:lnTo>
                    <a:pt x="0" y="918971"/>
                  </a:lnTo>
                  <a:close/>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467055" y="915796"/>
            <a:ext cx="2677566" cy="846386"/>
          </a:xfrm>
          <a:prstGeom prst="rect">
            <a:avLst/>
          </a:prstGeom>
        </p:spPr>
        <p:txBody>
          <a:bodyPr vert="horz" wrap="square" lIns="0" tIns="12700" rIns="0" bIns="0" rtlCol="0">
            <a:spAutoFit/>
          </a:bodyPr>
          <a:lstStyle/>
          <a:p>
            <a:pPr marL="12700">
              <a:lnSpc>
                <a:spcPts val="3215"/>
              </a:lnSpc>
              <a:spcBef>
                <a:spcPts val="100"/>
              </a:spcBef>
            </a:pPr>
            <a:r>
              <a:rPr sz="2800" b="1" spc="85" dirty="0" smtClean="0">
                <a:solidFill>
                  <a:srgbClr val="FFFFFF"/>
                </a:solidFill>
                <a:latin typeface="Arial"/>
                <a:cs typeface="Arial"/>
              </a:rPr>
              <a:t>Di</a:t>
            </a:r>
            <a:r>
              <a:rPr lang="sv-SE" sz="2800" b="1" spc="85" dirty="0" err="1" smtClean="0">
                <a:solidFill>
                  <a:srgbClr val="FFFFFF"/>
                </a:solidFill>
                <a:latin typeface="Arial"/>
                <a:cs typeface="Arial"/>
              </a:rPr>
              <a:t>tt</a:t>
            </a:r>
            <a:r>
              <a:rPr sz="2800" b="1" spc="-135" dirty="0" smtClean="0">
                <a:solidFill>
                  <a:srgbClr val="FFFFFF"/>
                </a:solidFill>
                <a:latin typeface="Arial"/>
                <a:cs typeface="Arial"/>
              </a:rPr>
              <a:t> </a:t>
            </a:r>
            <a:r>
              <a:rPr sz="2800" b="1" spc="95" dirty="0" smtClean="0">
                <a:solidFill>
                  <a:srgbClr val="FFFFFF"/>
                </a:solidFill>
                <a:latin typeface="Arial"/>
                <a:cs typeface="Arial"/>
              </a:rPr>
              <a:t>eg</a:t>
            </a:r>
            <a:r>
              <a:rPr lang="sv-SE" sz="2800" b="1" spc="95" dirty="0" err="1" smtClean="0">
                <a:solidFill>
                  <a:srgbClr val="FFFFFF"/>
                </a:solidFill>
                <a:latin typeface="Arial"/>
                <a:cs typeface="Arial"/>
              </a:rPr>
              <a:t>na</a:t>
            </a:r>
            <a:r>
              <a:rPr lang="sv-SE" sz="2800" b="1" spc="95" dirty="0" smtClean="0">
                <a:solidFill>
                  <a:srgbClr val="FFFFFF"/>
                </a:solidFill>
                <a:latin typeface="Arial"/>
                <a:cs typeface="Arial"/>
              </a:rPr>
              <a:t> </a:t>
            </a:r>
            <a:endParaRPr sz="2800" dirty="0">
              <a:latin typeface="Arial"/>
              <a:cs typeface="Arial"/>
            </a:endParaRPr>
          </a:p>
          <a:p>
            <a:pPr marL="12700">
              <a:lnSpc>
                <a:spcPts val="3335"/>
              </a:lnSpc>
            </a:pPr>
            <a:r>
              <a:rPr sz="2900" b="1" spc="105" dirty="0">
                <a:solidFill>
                  <a:srgbClr val="FFFFFF"/>
                </a:solidFill>
                <a:latin typeface="Arial"/>
                <a:cs typeface="Arial"/>
              </a:rPr>
              <a:t>initiativ:</a:t>
            </a:r>
            <a:endParaRPr sz="2900" dirty="0">
              <a:latin typeface="Arial"/>
              <a:cs typeface="Arial"/>
            </a:endParaRPr>
          </a:p>
        </p:txBody>
      </p:sp>
      <p:sp>
        <p:nvSpPr>
          <p:cNvPr id="12" name="object 12"/>
          <p:cNvSpPr txBox="1">
            <a:spLocks noGrp="1"/>
          </p:cNvSpPr>
          <p:nvPr>
            <p:ph type="title"/>
          </p:nvPr>
        </p:nvSpPr>
        <p:spPr>
          <a:xfrm>
            <a:off x="467055" y="1852710"/>
            <a:ext cx="2504745" cy="2136482"/>
          </a:xfrm>
          <a:prstGeom prst="rect">
            <a:avLst/>
          </a:prstGeom>
        </p:spPr>
        <p:txBody>
          <a:bodyPr vert="horz" wrap="square" lIns="0" tIns="83820" rIns="0" bIns="0" rtlCol="0">
            <a:spAutoFit/>
          </a:bodyPr>
          <a:lstStyle/>
          <a:p>
            <a:pPr marL="12700" marR="5080">
              <a:lnSpc>
                <a:spcPts val="3170"/>
              </a:lnSpc>
              <a:spcBef>
                <a:spcPts val="660"/>
              </a:spcBef>
            </a:pPr>
            <a:r>
              <a:rPr sz="2900" kern="1200" spc="105" dirty="0">
                <a:solidFill>
                  <a:srgbClr val="FFFFFF"/>
                </a:solidFill>
                <a:ea typeface="+mn-ea"/>
              </a:rPr>
              <a:t>Sök, </a:t>
            </a:r>
            <a:r>
              <a:rPr lang="sv-SE" sz="2900" kern="1200" spc="105" dirty="0">
                <a:solidFill>
                  <a:srgbClr val="FFFFFF"/>
                </a:solidFill>
                <a:ea typeface="+mn-ea"/>
              </a:rPr>
              <a:t>ge inte </a:t>
            </a:r>
            <a:r>
              <a:rPr sz="2900" kern="1200" spc="105" dirty="0">
                <a:solidFill>
                  <a:srgbClr val="FFFFFF"/>
                </a:solidFill>
                <a:ea typeface="+mn-ea"/>
              </a:rPr>
              <a:t>upp,</a:t>
            </a:r>
            <a:r>
              <a:rPr lang="sv-SE" sz="2900" kern="1200" spc="105" dirty="0">
                <a:solidFill>
                  <a:srgbClr val="FFFFFF"/>
                </a:solidFill>
                <a:ea typeface="+mn-ea"/>
              </a:rPr>
              <a:t> </a:t>
            </a:r>
            <a:r>
              <a:rPr lang="sv-SE" sz="2900" kern="1200" spc="105" dirty="0" smtClean="0">
                <a:solidFill>
                  <a:srgbClr val="FFFFFF"/>
                </a:solidFill>
                <a:ea typeface="+mn-ea"/>
              </a:rPr>
              <a:t>skicka in egna förslag</a:t>
            </a:r>
            <a:r>
              <a:rPr lang="sv-SE" sz="3200" dirty="0">
                <a:latin typeface="Lucida Sans Unicode"/>
                <a:cs typeface="Lucida Sans Unicode"/>
              </a:rPr>
              <a:t/>
            </a:r>
            <a:br>
              <a:rPr lang="sv-SE" sz="3200" dirty="0">
                <a:latin typeface="Lucida Sans Unicode"/>
                <a:cs typeface="Lucida Sans Unicode"/>
              </a:rPr>
            </a:br>
            <a:endParaRPr sz="3100" dirty="0">
              <a:latin typeface="Lucida Sans Unicode"/>
              <a:cs typeface="Lucida Sans Unicode"/>
            </a:endParaRPr>
          </a:p>
        </p:txBody>
      </p:sp>
      <p:sp>
        <p:nvSpPr>
          <p:cNvPr id="14" name="object 14"/>
          <p:cNvSpPr txBox="1"/>
          <p:nvPr/>
        </p:nvSpPr>
        <p:spPr>
          <a:xfrm>
            <a:off x="236321" y="4862194"/>
            <a:ext cx="2908300" cy="1550424"/>
          </a:xfrm>
          <a:prstGeom prst="rect">
            <a:avLst/>
          </a:prstGeom>
        </p:spPr>
        <p:txBody>
          <a:bodyPr vert="horz" wrap="square" lIns="0" tIns="97790" rIns="0" bIns="0" rtlCol="0">
            <a:spAutoFit/>
          </a:bodyPr>
          <a:lstStyle/>
          <a:p>
            <a:pPr marL="355600" indent="-342900">
              <a:spcBef>
                <a:spcPts val="770"/>
              </a:spcBef>
              <a:buSzPct val="120000"/>
              <a:buFont typeface="MS UI Gothic"/>
              <a:buChar char="✓"/>
              <a:tabLst>
                <a:tab pos="355600" algn="l"/>
              </a:tabLst>
            </a:pPr>
            <a:r>
              <a:rPr lang="sv-SE" sz="2000" b="1" spc="80" dirty="0">
                <a:solidFill>
                  <a:srgbClr val="5E5E5E"/>
                </a:solidFill>
                <a:latin typeface="Arial"/>
                <a:cs typeface="Arial"/>
              </a:rPr>
              <a:t>Skapa en relation</a:t>
            </a:r>
            <a:endParaRPr sz="2000" b="1" spc="80" dirty="0">
              <a:solidFill>
                <a:srgbClr val="5E5E5E"/>
              </a:solidFill>
              <a:latin typeface="Arial"/>
              <a:cs typeface="Arial"/>
            </a:endParaRPr>
          </a:p>
          <a:p>
            <a:pPr marL="355600" indent="-342900">
              <a:spcBef>
                <a:spcPts val="770"/>
              </a:spcBef>
              <a:buSzPct val="120000"/>
              <a:buFont typeface="MS UI Gothic"/>
              <a:buChar char="✓"/>
              <a:tabLst>
                <a:tab pos="355600" algn="l"/>
              </a:tabLst>
            </a:pPr>
            <a:r>
              <a:rPr sz="2000" b="1" spc="80" dirty="0">
                <a:solidFill>
                  <a:srgbClr val="5E5E5E"/>
                </a:solidFill>
                <a:latin typeface="Arial"/>
                <a:cs typeface="Arial"/>
              </a:rPr>
              <a:t>Fråga en annan bidragstagare</a:t>
            </a:r>
          </a:p>
          <a:p>
            <a:pPr marL="355600" indent="-342900">
              <a:spcBef>
                <a:spcPts val="770"/>
              </a:spcBef>
              <a:buSzPct val="120000"/>
              <a:buFont typeface="MS UI Gothic"/>
              <a:buChar char="✓"/>
              <a:tabLst>
                <a:tab pos="355600" algn="l"/>
              </a:tabLst>
            </a:pPr>
            <a:r>
              <a:rPr sz="2000" b="1" spc="80" dirty="0">
                <a:solidFill>
                  <a:srgbClr val="5E5E5E"/>
                </a:solidFill>
                <a:latin typeface="Arial"/>
                <a:cs typeface="Arial"/>
              </a:rPr>
              <a:t>Gå ut och nätverka</a:t>
            </a:r>
          </a:p>
        </p:txBody>
      </p:sp>
      <p:sp>
        <p:nvSpPr>
          <p:cNvPr id="15" name="object 15"/>
          <p:cNvSpPr txBox="1"/>
          <p:nvPr/>
        </p:nvSpPr>
        <p:spPr>
          <a:xfrm>
            <a:off x="4315459" y="5073129"/>
            <a:ext cx="5590540" cy="1245235"/>
          </a:xfrm>
          <a:prstGeom prst="rect">
            <a:avLst/>
          </a:prstGeom>
        </p:spPr>
        <p:txBody>
          <a:bodyPr vert="horz" wrap="square" lIns="0" tIns="12065" rIns="0" bIns="0" rtlCol="0">
            <a:spAutoFit/>
          </a:bodyPr>
          <a:lstStyle/>
          <a:p>
            <a:pPr marL="12700" marR="5080">
              <a:lnSpc>
                <a:spcPct val="114300"/>
              </a:lnSpc>
              <a:spcBef>
                <a:spcPts val="95"/>
              </a:spcBef>
            </a:pPr>
            <a:r>
              <a:rPr sz="1750" i="1" spc="20" dirty="0">
                <a:latin typeface="Trebuchet MS"/>
                <a:cs typeface="Trebuchet MS"/>
              </a:rPr>
              <a:t>Det</a:t>
            </a:r>
            <a:r>
              <a:rPr sz="1750" i="1" spc="-90" dirty="0">
                <a:latin typeface="Trebuchet MS"/>
                <a:cs typeface="Trebuchet MS"/>
              </a:rPr>
              <a:t> </a:t>
            </a:r>
            <a:r>
              <a:rPr sz="1750" i="1" spc="40" dirty="0">
                <a:latin typeface="Trebuchet MS"/>
                <a:cs typeface="Trebuchet MS"/>
              </a:rPr>
              <a:t>skadar</a:t>
            </a:r>
            <a:r>
              <a:rPr sz="1750" i="1" spc="-90" dirty="0">
                <a:latin typeface="Trebuchet MS"/>
                <a:cs typeface="Trebuchet MS"/>
              </a:rPr>
              <a:t> </a:t>
            </a:r>
            <a:r>
              <a:rPr sz="1750" i="1" spc="-30" dirty="0">
                <a:latin typeface="Trebuchet MS"/>
                <a:cs typeface="Trebuchet MS"/>
              </a:rPr>
              <a:t>inte</a:t>
            </a:r>
            <a:r>
              <a:rPr sz="1750" i="1" spc="-90" dirty="0">
                <a:latin typeface="Trebuchet MS"/>
                <a:cs typeface="Trebuchet MS"/>
              </a:rPr>
              <a:t> </a:t>
            </a:r>
            <a:r>
              <a:rPr sz="1750" i="1" spc="-70" dirty="0">
                <a:latin typeface="Trebuchet MS"/>
                <a:cs typeface="Trebuchet MS"/>
              </a:rPr>
              <a:t>att</a:t>
            </a:r>
            <a:r>
              <a:rPr sz="1750" i="1" spc="-90" dirty="0">
                <a:latin typeface="Trebuchet MS"/>
                <a:cs typeface="Trebuchet MS"/>
              </a:rPr>
              <a:t> </a:t>
            </a:r>
            <a:r>
              <a:rPr sz="1750" i="1" spc="5" dirty="0">
                <a:latin typeface="Trebuchet MS"/>
                <a:cs typeface="Trebuchet MS"/>
              </a:rPr>
              <a:t>kontakta</a:t>
            </a:r>
            <a:r>
              <a:rPr sz="1750" i="1" spc="-90" dirty="0">
                <a:latin typeface="Trebuchet MS"/>
                <a:cs typeface="Trebuchet MS"/>
              </a:rPr>
              <a:t> </a:t>
            </a:r>
            <a:r>
              <a:rPr sz="1750" i="1" spc="-40" dirty="0">
                <a:latin typeface="Trebuchet MS"/>
                <a:cs typeface="Trebuchet MS"/>
              </a:rPr>
              <a:t>stiftelser</a:t>
            </a:r>
            <a:r>
              <a:rPr sz="1750" i="1" spc="-90" dirty="0">
                <a:latin typeface="Trebuchet MS"/>
                <a:cs typeface="Trebuchet MS"/>
              </a:rPr>
              <a:t> </a:t>
            </a:r>
            <a:r>
              <a:rPr sz="1750" i="1" spc="-20" dirty="0">
                <a:latin typeface="Trebuchet MS"/>
                <a:cs typeface="Trebuchet MS"/>
              </a:rPr>
              <a:t>för</a:t>
            </a:r>
            <a:r>
              <a:rPr sz="1750" i="1" spc="-90" dirty="0">
                <a:latin typeface="Trebuchet MS"/>
                <a:cs typeface="Trebuchet MS"/>
              </a:rPr>
              <a:t> </a:t>
            </a:r>
            <a:r>
              <a:rPr sz="1750" i="1" spc="40" dirty="0">
                <a:latin typeface="Trebuchet MS"/>
                <a:cs typeface="Trebuchet MS"/>
              </a:rPr>
              <a:t>en  </a:t>
            </a:r>
            <a:r>
              <a:rPr sz="1750" i="1" spc="-10" dirty="0">
                <a:latin typeface="Trebuchet MS"/>
                <a:cs typeface="Trebuchet MS"/>
              </a:rPr>
              <a:t>introduktion.</a:t>
            </a:r>
            <a:r>
              <a:rPr sz="1750" i="1" spc="-95" dirty="0">
                <a:latin typeface="Trebuchet MS"/>
                <a:cs typeface="Trebuchet MS"/>
              </a:rPr>
              <a:t> </a:t>
            </a:r>
            <a:r>
              <a:rPr sz="1750" i="1" spc="30" dirty="0">
                <a:latin typeface="Trebuchet MS"/>
                <a:cs typeface="Trebuchet MS"/>
              </a:rPr>
              <a:t>Fråga</a:t>
            </a:r>
            <a:r>
              <a:rPr sz="1750" i="1" spc="-95" dirty="0">
                <a:latin typeface="Trebuchet MS"/>
                <a:cs typeface="Trebuchet MS"/>
              </a:rPr>
              <a:t> </a:t>
            </a:r>
            <a:r>
              <a:rPr sz="1750" i="1" spc="75" dirty="0">
                <a:latin typeface="Trebuchet MS"/>
                <a:cs typeface="Trebuchet MS"/>
              </a:rPr>
              <a:t>dem</a:t>
            </a:r>
            <a:r>
              <a:rPr sz="1750" i="1" spc="-95" dirty="0">
                <a:latin typeface="Trebuchet MS"/>
                <a:cs typeface="Trebuchet MS"/>
              </a:rPr>
              <a:t> </a:t>
            </a:r>
            <a:r>
              <a:rPr sz="1750" i="1" spc="40" dirty="0">
                <a:latin typeface="Trebuchet MS"/>
                <a:cs typeface="Trebuchet MS"/>
              </a:rPr>
              <a:t>hur</a:t>
            </a:r>
            <a:r>
              <a:rPr sz="1750" i="1" spc="-95" dirty="0">
                <a:latin typeface="Trebuchet MS"/>
                <a:cs typeface="Trebuchet MS"/>
              </a:rPr>
              <a:t> </a:t>
            </a:r>
            <a:r>
              <a:rPr sz="1750" i="1" spc="70" dirty="0">
                <a:latin typeface="Trebuchet MS"/>
                <a:cs typeface="Trebuchet MS"/>
              </a:rPr>
              <a:t>du</a:t>
            </a:r>
            <a:r>
              <a:rPr sz="1750" i="1" spc="-90" dirty="0">
                <a:latin typeface="Trebuchet MS"/>
                <a:cs typeface="Trebuchet MS"/>
              </a:rPr>
              <a:t> </a:t>
            </a:r>
            <a:r>
              <a:rPr sz="1750" i="1" spc="50" dirty="0">
                <a:latin typeface="Trebuchet MS"/>
                <a:cs typeface="Trebuchet MS"/>
              </a:rPr>
              <a:t>kan</a:t>
            </a:r>
            <a:r>
              <a:rPr sz="1750" i="1" spc="-95" dirty="0">
                <a:latin typeface="Trebuchet MS"/>
                <a:cs typeface="Trebuchet MS"/>
              </a:rPr>
              <a:t> </a:t>
            </a:r>
            <a:r>
              <a:rPr sz="1750" i="1" spc="10" dirty="0">
                <a:latin typeface="Trebuchet MS"/>
                <a:cs typeface="Trebuchet MS"/>
              </a:rPr>
              <a:t>intressera</a:t>
            </a:r>
            <a:r>
              <a:rPr sz="1750" i="1" spc="-95" dirty="0">
                <a:latin typeface="Trebuchet MS"/>
                <a:cs typeface="Trebuchet MS"/>
              </a:rPr>
              <a:t> </a:t>
            </a:r>
            <a:r>
              <a:rPr sz="1750" i="1" spc="75" dirty="0">
                <a:latin typeface="Trebuchet MS"/>
                <a:cs typeface="Trebuchet MS"/>
              </a:rPr>
              <a:t>dem</a:t>
            </a:r>
            <a:r>
              <a:rPr sz="1750" i="1" spc="-95" dirty="0">
                <a:latin typeface="Trebuchet MS"/>
                <a:cs typeface="Trebuchet MS"/>
              </a:rPr>
              <a:t> </a:t>
            </a:r>
            <a:r>
              <a:rPr sz="1750" i="1" spc="-20" dirty="0">
                <a:latin typeface="Trebuchet MS"/>
                <a:cs typeface="Trebuchet MS"/>
              </a:rPr>
              <a:t>för </a:t>
            </a:r>
            <a:r>
              <a:rPr sz="1750" i="1" spc="-509" dirty="0">
                <a:latin typeface="Trebuchet MS"/>
                <a:cs typeface="Trebuchet MS"/>
              </a:rPr>
              <a:t> </a:t>
            </a:r>
            <a:r>
              <a:rPr sz="1750" i="1" spc="-70" dirty="0">
                <a:latin typeface="Trebuchet MS"/>
                <a:cs typeface="Trebuchet MS"/>
              </a:rPr>
              <a:t>att </a:t>
            </a:r>
            <a:r>
              <a:rPr sz="1750" i="1" spc="-5" dirty="0">
                <a:latin typeface="Trebuchet MS"/>
                <a:cs typeface="Trebuchet MS"/>
              </a:rPr>
              <a:t>stödja </a:t>
            </a:r>
            <a:r>
              <a:rPr sz="1750" i="1" spc="-70" dirty="0">
                <a:latin typeface="Trebuchet MS"/>
                <a:cs typeface="Trebuchet MS"/>
              </a:rPr>
              <a:t>ditt </a:t>
            </a:r>
            <a:r>
              <a:rPr sz="1750" i="1" spc="-25" dirty="0">
                <a:latin typeface="Trebuchet MS"/>
                <a:cs typeface="Trebuchet MS"/>
              </a:rPr>
              <a:t>projekt </a:t>
            </a:r>
            <a:r>
              <a:rPr sz="1750" i="1" spc="-50" dirty="0">
                <a:latin typeface="Trebuchet MS"/>
                <a:cs typeface="Trebuchet MS"/>
              </a:rPr>
              <a:t>eller </a:t>
            </a:r>
            <a:r>
              <a:rPr sz="1750" i="1" spc="40" dirty="0">
                <a:latin typeface="Trebuchet MS"/>
                <a:cs typeface="Trebuchet MS"/>
              </a:rPr>
              <a:t>hur </a:t>
            </a:r>
            <a:r>
              <a:rPr sz="1750" i="1" spc="70" dirty="0">
                <a:latin typeface="Trebuchet MS"/>
                <a:cs typeface="Trebuchet MS"/>
              </a:rPr>
              <a:t>du </a:t>
            </a:r>
            <a:r>
              <a:rPr sz="1750" i="1" spc="50" dirty="0">
                <a:latin typeface="Trebuchet MS"/>
                <a:cs typeface="Trebuchet MS"/>
              </a:rPr>
              <a:t>kan </a:t>
            </a:r>
            <a:r>
              <a:rPr sz="1750" i="1" spc="80" dirty="0">
                <a:latin typeface="Trebuchet MS"/>
                <a:cs typeface="Trebuchet MS"/>
              </a:rPr>
              <a:t>komma </a:t>
            </a:r>
            <a:r>
              <a:rPr sz="1750" i="1" spc="-5" dirty="0">
                <a:latin typeface="Trebuchet MS"/>
                <a:cs typeface="Trebuchet MS"/>
              </a:rPr>
              <a:t>in </a:t>
            </a:r>
            <a:r>
              <a:rPr sz="1750" i="1" spc="50" dirty="0">
                <a:latin typeface="Trebuchet MS"/>
                <a:cs typeface="Trebuchet MS"/>
              </a:rPr>
              <a:t>på </a:t>
            </a:r>
            <a:r>
              <a:rPr sz="1750" i="1" spc="55" dirty="0">
                <a:latin typeface="Trebuchet MS"/>
                <a:cs typeface="Trebuchet MS"/>
              </a:rPr>
              <a:t> </a:t>
            </a:r>
            <a:r>
              <a:rPr sz="1750" i="1" spc="-20" dirty="0">
                <a:latin typeface="Trebuchet MS"/>
                <a:cs typeface="Trebuchet MS"/>
              </a:rPr>
              <a:t>listan</a:t>
            </a:r>
            <a:r>
              <a:rPr sz="1750" i="1" spc="-95" dirty="0">
                <a:latin typeface="Trebuchet MS"/>
                <a:cs typeface="Trebuchet MS"/>
              </a:rPr>
              <a:t> </a:t>
            </a:r>
            <a:r>
              <a:rPr sz="1750" i="1" spc="20" dirty="0">
                <a:latin typeface="Trebuchet MS"/>
                <a:cs typeface="Trebuchet MS"/>
              </a:rPr>
              <a:t>över</a:t>
            </a:r>
            <a:r>
              <a:rPr sz="1750" i="1" spc="-90" dirty="0">
                <a:latin typeface="Trebuchet MS"/>
                <a:cs typeface="Trebuchet MS"/>
              </a:rPr>
              <a:t> </a:t>
            </a:r>
            <a:r>
              <a:rPr sz="1750" i="1" spc="25" dirty="0">
                <a:latin typeface="Trebuchet MS"/>
                <a:cs typeface="Trebuchet MS"/>
              </a:rPr>
              <a:t>organisationer</a:t>
            </a:r>
            <a:r>
              <a:rPr sz="1750" i="1" spc="-90" dirty="0">
                <a:latin typeface="Trebuchet MS"/>
                <a:cs typeface="Trebuchet MS"/>
              </a:rPr>
              <a:t> </a:t>
            </a:r>
            <a:r>
              <a:rPr sz="1750" i="1" spc="110" dirty="0">
                <a:latin typeface="Trebuchet MS"/>
                <a:cs typeface="Trebuchet MS"/>
              </a:rPr>
              <a:t>som</a:t>
            </a:r>
            <a:r>
              <a:rPr sz="1750" i="1" spc="-90" dirty="0">
                <a:latin typeface="Trebuchet MS"/>
                <a:cs typeface="Trebuchet MS"/>
              </a:rPr>
              <a:t> </a:t>
            </a:r>
            <a:r>
              <a:rPr sz="1750" i="1" spc="-40" dirty="0">
                <a:latin typeface="Trebuchet MS"/>
                <a:cs typeface="Trebuchet MS"/>
              </a:rPr>
              <a:t>får</a:t>
            </a:r>
            <a:r>
              <a:rPr sz="1750" i="1" spc="-90" dirty="0">
                <a:latin typeface="Trebuchet MS"/>
                <a:cs typeface="Trebuchet MS"/>
              </a:rPr>
              <a:t> </a:t>
            </a:r>
            <a:r>
              <a:rPr sz="1750" i="1" spc="55" dirty="0">
                <a:latin typeface="Trebuchet MS"/>
                <a:cs typeface="Trebuchet MS"/>
              </a:rPr>
              <a:t>en</a:t>
            </a:r>
            <a:r>
              <a:rPr sz="1750" i="1" spc="-90" dirty="0">
                <a:latin typeface="Trebuchet MS"/>
                <a:cs typeface="Trebuchet MS"/>
              </a:rPr>
              <a:t> </a:t>
            </a:r>
            <a:r>
              <a:rPr sz="1750" i="1" spc="-10" dirty="0">
                <a:latin typeface="Trebuchet MS"/>
                <a:cs typeface="Trebuchet MS"/>
              </a:rPr>
              <a:t>inbjudan.</a:t>
            </a:r>
            <a:endParaRPr sz="1750" dirty="0">
              <a:latin typeface="Trebuchet MS"/>
              <a:cs typeface="Trebuchet MS"/>
            </a:endParaRPr>
          </a:p>
        </p:txBody>
      </p:sp>
      <p:pic>
        <p:nvPicPr>
          <p:cNvPr id="13" name="Bildobjekt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59" y="0"/>
            <a:ext cx="5548437" cy="45550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350000"/>
            <a:chOff x="42670" y="301752"/>
            <a:chExt cx="12150090" cy="6350000"/>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75131" y="3307815"/>
              <a:ext cx="5090455" cy="3343814"/>
            </a:xfrm>
            <a:prstGeom prst="rect">
              <a:avLst/>
            </a:prstGeom>
          </p:spPr>
        </p:pic>
      </p:grpSp>
      <p:sp>
        <p:nvSpPr>
          <p:cNvPr id="8" name="object 8"/>
          <p:cNvSpPr txBox="1">
            <a:spLocks noGrp="1"/>
          </p:cNvSpPr>
          <p:nvPr>
            <p:ph type="ctrTitle"/>
          </p:nvPr>
        </p:nvSpPr>
        <p:spPr>
          <a:xfrm>
            <a:off x="1079754" y="759714"/>
            <a:ext cx="10032491" cy="843821"/>
          </a:xfrm>
          <a:prstGeom prst="rect">
            <a:avLst/>
          </a:prstGeom>
        </p:spPr>
        <p:txBody>
          <a:bodyPr vert="horz" wrap="square" lIns="0" tIns="12700" rIns="0" bIns="0" rtlCol="0">
            <a:spAutoFit/>
          </a:bodyPr>
          <a:lstStyle/>
          <a:p>
            <a:pPr marL="6758305">
              <a:lnSpc>
                <a:spcPct val="100000"/>
              </a:lnSpc>
              <a:spcBef>
                <a:spcPts val="100"/>
              </a:spcBef>
            </a:pPr>
            <a:r>
              <a:rPr spc="45" dirty="0" smtClean="0"/>
              <a:t>Ansök</a:t>
            </a:r>
            <a:r>
              <a:rPr spc="-75" dirty="0" smtClean="0"/>
              <a:t> </a:t>
            </a:r>
            <a:r>
              <a:rPr spc="135" dirty="0"/>
              <a:t>om</a:t>
            </a:r>
            <a:r>
              <a:rPr spc="-75" dirty="0"/>
              <a:t> </a:t>
            </a:r>
            <a:r>
              <a:rPr lang="sv-SE" spc="-75" dirty="0" smtClean="0"/>
              <a:t>finansiering</a:t>
            </a:r>
            <a:endParaRPr spc="9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729923" y="2205575"/>
              <a:ext cx="735336" cy="946899"/>
            </a:xfrm>
            <a:prstGeom prst="rect">
              <a:avLst/>
            </a:prstGeom>
          </p:spPr>
        </p:pic>
      </p:grpSp>
      <p:sp>
        <p:nvSpPr>
          <p:cNvPr id="8" name="object 8"/>
          <p:cNvSpPr txBox="1">
            <a:spLocks noGrp="1"/>
          </p:cNvSpPr>
          <p:nvPr>
            <p:ph type="title"/>
          </p:nvPr>
        </p:nvSpPr>
        <p:spPr>
          <a:xfrm>
            <a:off x="2449828" y="3562350"/>
            <a:ext cx="8599171" cy="536044"/>
          </a:xfrm>
          <a:prstGeom prst="rect">
            <a:avLst/>
          </a:prstGeom>
        </p:spPr>
        <p:txBody>
          <a:bodyPr vert="horz" wrap="square" lIns="0" tIns="12700" rIns="0" bIns="0" rtlCol="0">
            <a:spAutoFit/>
          </a:bodyPr>
          <a:lstStyle/>
          <a:p>
            <a:pPr marL="12700">
              <a:lnSpc>
                <a:spcPct val="100000"/>
              </a:lnSpc>
              <a:spcBef>
                <a:spcPts val="100"/>
              </a:spcBef>
            </a:pPr>
            <a:r>
              <a:rPr sz="3400" spc="40" dirty="0" smtClean="0">
                <a:solidFill>
                  <a:srgbClr val="FFFFFF"/>
                </a:solidFill>
              </a:rPr>
              <a:t>Typisk</a:t>
            </a:r>
            <a:r>
              <a:rPr lang="sv-SE" sz="3400" spc="40" dirty="0" smtClean="0">
                <a:solidFill>
                  <a:srgbClr val="FFFFFF"/>
                </a:solidFill>
              </a:rPr>
              <a:t>t innehåll i en projektansökan</a:t>
            </a:r>
            <a:endParaRPr sz="3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699516" y="719327"/>
            <a:ext cx="10563225" cy="0"/>
          </a:xfrm>
          <a:custGeom>
            <a:avLst/>
            <a:gdLst/>
            <a:ahLst/>
            <a:cxnLst/>
            <a:rect l="l" t="t" r="r" b="b"/>
            <a:pathLst>
              <a:path w="10563225">
                <a:moveTo>
                  <a:pt x="0" y="0"/>
                </a:moveTo>
                <a:lnTo>
                  <a:pt x="10562843" y="0"/>
                </a:lnTo>
              </a:path>
            </a:pathLst>
          </a:custGeom>
          <a:ln w="12700">
            <a:solidFill>
              <a:srgbClr val="5B9BD4"/>
            </a:solidFill>
          </a:ln>
        </p:spPr>
        <p:txBody>
          <a:bodyPr wrap="square" lIns="0" tIns="0" rIns="0" bIns="0" rtlCol="0"/>
          <a:lstStyle/>
          <a:p>
            <a:endParaRPr/>
          </a:p>
        </p:txBody>
      </p:sp>
      <p:sp>
        <p:nvSpPr>
          <p:cNvPr id="7" name="object 7"/>
          <p:cNvSpPr/>
          <p:nvPr/>
        </p:nvSpPr>
        <p:spPr>
          <a:xfrm>
            <a:off x="3819144" y="1792223"/>
            <a:ext cx="7443470" cy="0"/>
          </a:xfrm>
          <a:custGeom>
            <a:avLst/>
            <a:gdLst/>
            <a:ahLst/>
            <a:cxnLst/>
            <a:rect l="l" t="t" r="r" b="b"/>
            <a:pathLst>
              <a:path w="7443470">
                <a:moveTo>
                  <a:pt x="0" y="0"/>
                </a:moveTo>
                <a:lnTo>
                  <a:pt x="7443215" y="0"/>
                </a:lnTo>
              </a:path>
            </a:pathLst>
          </a:custGeom>
          <a:ln w="12700">
            <a:solidFill>
              <a:srgbClr val="C4D4EB"/>
            </a:solidFill>
          </a:ln>
        </p:spPr>
        <p:txBody>
          <a:bodyPr wrap="square" lIns="0" tIns="0" rIns="0" bIns="0" rtlCol="0"/>
          <a:lstStyle/>
          <a:p>
            <a:endParaRPr/>
          </a:p>
        </p:txBody>
      </p:sp>
      <p:sp>
        <p:nvSpPr>
          <p:cNvPr id="8" name="object 8"/>
          <p:cNvSpPr/>
          <p:nvPr/>
        </p:nvSpPr>
        <p:spPr>
          <a:xfrm>
            <a:off x="3819144" y="2865120"/>
            <a:ext cx="7443470" cy="0"/>
          </a:xfrm>
          <a:custGeom>
            <a:avLst/>
            <a:gdLst/>
            <a:ahLst/>
            <a:cxnLst/>
            <a:rect l="l" t="t" r="r" b="b"/>
            <a:pathLst>
              <a:path w="7443470">
                <a:moveTo>
                  <a:pt x="0" y="0"/>
                </a:moveTo>
                <a:lnTo>
                  <a:pt x="7443215" y="0"/>
                </a:lnTo>
              </a:path>
            </a:pathLst>
          </a:custGeom>
          <a:ln w="12700">
            <a:solidFill>
              <a:srgbClr val="C4D4EB"/>
            </a:solidFill>
          </a:ln>
        </p:spPr>
        <p:txBody>
          <a:bodyPr wrap="square" lIns="0" tIns="0" rIns="0" bIns="0" rtlCol="0"/>
          <a:lstStyle/>
          <a:p>
            <a:endParaRPr/>
          </a:p>
        </p:txBody>
      </p:sp>
      <p:sp>
        <p:nvSpPr>
          <p:cNvPr id="9" name="object 9"/>
          <p:cNvSpPr/>
          <p:nvPr/>
        </p:nvSpPr>
        <p:spPr>
          <a:xfrm>
            <a:off x="3819144" y="3936491"/>
            <a:ext cx="7443470" cy="0"/>
          </a:xfrm>
          <a:custGeom>
            <a:avLst/>
            <a:gdLst/>
            <a:ahLst/>
            <a:cxnLst/>
            <a:rect l="l" t="t" r="r" b="b"/>
            <a:pathLst>
              <a:path w="7443470">
                <a:moveTo>
                  <a:pt x="0" y="0"/>
                </a:moveTo>
                <a:lnTo>
                  <a:pt x="7443215" y="0"/>
                </a:lnTo>
              </a:path>
            </a:pathLst>
          </a:custGeom>
          <a:ln w="12700">
            <a:solidFill>
              <a:srgbClr val="C4D4EB"/>
            </a:solidFill>
          </a:ln>
        </p:spPr>
        <p:txBody>
          <a:bodyPr wrap="square" lIns="0" tIns="0" rIns="0" bIns="0" rtlCol="0"/>
          <a:lstStyle/>
          <a:p>
            <a:endParaRPr/>
          </a:p>
        </p:txBody>
      </p:sp>
      <p:sp>
        <p:nvSpPr>
          <p:cNvPr id="10" name="object 10"/>
          <p:cNvSpPr/>
          <p:nvPr/>
        </p:nvSpPr>
        <p:spPr>
          <a:xfrm>
            <a:off x="3819144" y="5009388"/>
            <a:ext cx="7443470" cy="0"/>
          </a:xfrm>
          <a:custGeom>
            <a:avLst/>
            <a:gdLst/>
            <a:ahLst/>
            <a:cxnLst/>
            <a:rect l="l" t="t" r="r" b="b"/>
            <a:pathLst>
              <a:path w="7443470">
                <a:moveTo>
                  <a:pt x="0" y="0"/>
                </a:moveTo>
                <a:lnTo>
                  <a:pt x="7443215" y="0"/>
                </a:lnTo>
              </a:path>
            </a:pathLst>
          </a:custGeom>
          <a:ln w="12700">
            <a:solidFill>
              <a:srgbClr val="C4D4EB"/>
            </a:solidFill>
          </a:ln>
        </p:spPr>
        <p:txBody>
          <a:bodyPr wrap="square" lIns="0" tIns="0" rIns="0" bIns="0" rtlCol="0"/>
          <a:lstStyle/>
          <a:p>
            <a:endParaRPr/>
          </a:p>
        </p:txBody>
      </p:sp>
      <p:sp>
        <p:nvSpPr>
          <p:cNvPr id="11" name="object 11"/>
          <p:cNvSpPr/>
          <p:nvPr/>
        </p:nvSpPr>
        <p:spPr>
          <a:xfrm>
            <a:off x="3819144" y="6080759"/>
            <a:ext cx="7443470" cy="0"/>
          </a:xfrm>
          <a:custGeom>
            <a:avLst/>
            <a:gdLst/>
            <a:ahLst/>
            <a:cxnLst/>
            <a:rect l="l" t="t" r="r" b="b"/>
            <a:pathLst>
              <a:path w="7443470">
                <a:moveTo>
                  <a:pt x="0" y="0"/>
                </a:moveTo>
                <a:lnTo>
                  <a:pt x="7443215" y="0"/>
                </a:lnTo>
              </a:path>
            </a:pathLst>
          </a:custGeom>
          <a:ln w="12700">
            <a:solidFill>
              <a:srgbClr val="C4D4EB"/>
            </a:solidFill>
          </a:ln>
        </p:spPr>
        <p:txBody>
          <a:bodyPr wrap="square" lIns="0" tIns="0" rIns="0" bIns="0" rtlCol="0"/>
          <a:lstStyle/>
          <a:p>
            <a:endParaRPr/>
          </a:p>
        </p:txBody>
      </p:sp>
      <p:sp>
        <p:nvSpPr>
          <p:cNvPr id="12" name="object 12"/>
          <p:cNvSpPr txBox="1"/>
          <p:nvPr/>
        </p:nvSpPr>
        <p:spPr>
          <a:xfrm>
            <a:off x="533400" y="798382"/>
            <a:ext cx="3285744" cy="4074833"/>
          </a:xfrm>
          <a:prstGeom prst="rect">
            <a:avLst/>
          </a:prstGeom>
        </p:spPr>
        <p:txBody>
          <a:bodyPr vert="horz" wrap="square" lIns="0" tIns="98425" rIns="0" bIns="0" rtlCol="0">
            <a:spAutoFit/>
          </a:bodyPr>
          <a:lstStyle/>
          <a:p>
            <a:pPr marL="12700" marR="605155" algn="just">
              <a:lnSpc>
                <a:spcPts val="6160"/>
              </a:lnSpc>
              <a:spcBef>
                <a:spcPts val="775"/>
              </a:spcBef>
            </a:pPr>
            <a:r>
              <a:rPr sz="5000" spc="-180" dirty="0" smtClean="0">
                <a:solidFill>
                  <a:srgbClr val="76C5D2"/>
                </a:solidFill>
                <a:latin typeface="Lucida Sans Unicode"/>
                <a:cs typeface="Lucida Sans Unicode"/>
              </a:rPr>
              <a:t>Typisk</a:t>
            </a:r>
            <a:r>
              <a:rPr lang="sv-SE" sz="5000" spc="-180" dirty="0" smtClean="0">
                <a:solidFill>
                  <a:srgbClr val="76C5D2"/>
                </a:solidFill>
                <a:latin typeface="Lucida Sans Unicode"/>
                <a:cs typeface="Lucida Sans Unicode"/>
              </a:rPr>
              <a:t>t innehåll i en projekt-ansökan</a:t>
            </a:r>
            <a:endParaRPr sz="5200" dirty="0">
              <a:latin typeface="Lucida Sans Unicode"/>
              <a:cs typeface="Lucida Sans Unicode"/>
            </a:endParaRPr>
          </a:p>
        </p:txBody>
      </p:sp>
      <p:sp>
        <p:nvSpPr>
          <p:cNvPr id="13" name="object 13"/>
          <p:cNvSpPr txBox="1"/>
          <p:nvPr/>
        </p:nvSpPr>
        <p:spPr>
          <a:xfrm>
            <a:off x="4018279" y="884301"/>
            <a:ext cx="5800852" cy="720710"/>
          </a:xfrm>
          <a:prstGeom prst="rect">
            <a:avLst/>
          </a:prstGeom>
        </p:spPr>
        <p:txBody>
          <a:bodyPr vert="horz" wrap="square" lIns="0" tIns="12700" rIns="0" bIns="0" rtlCol="0">
            <a:spAutoFit/>
          </a:bodyPr>
          <a:lstStyle/>
          <a:p>
            <a:pPr marL="12700">
              <a:lnSpc>
                <a:spcPct val="100000"/>
              </a:lnSpc>
              <a:spcBef>
                <a:spcPts val="100"/>
              </a:spcBef>
            </a:pPr>
            <a:r>
              <a:rPr b="1" dirty="0"/>
              <a:t>Personligt brev</a:t>
            </a:r>
          </a:p>
          <a:p>
            <a:pPr marL="12700">
              <a:lnSpc>
                <a:spcPct val="100000"/>
              </a:lnSpc>
              <a:spcBef>
                <a:spcPts val="1175"/>
              </a:spcBef>
            </a:pPr>
            <a:r>
              <a:rPr spc="-15" dirty="0">
                <a:solidFill>
                  <a:srgbClr val="9F5096"/>
                </a:solidFill>
                <a:latin typeface="Lucida Sans Unicode"/>
                <a:cs typeface="Lucida Sans Unicode"/>
              </a:rPr>
              <a:t>Människor</a:t>
            </a:r>
            <a:r>
              <a:rPr spc="-90" dirty="0">
                <a:solidFill>
                  <a:srgbClr val="9F5096"/>
                </a:solidFill>
                <a:latin typeface="Lucida Sans Unicode"/>
                <a:cs typeface="Lucida Sans Unicode"/>
              </a:rPr>
              <a:t> </a:t>
            </a:r>
            <a:r>
              <a:rPr spc="-5" dirty="0">
                <a:solidFill>
                  <a:srgbClr val="9F5096"/>
                </a:solidFill>
                <a:latin typeface="Lucida Sans Unicode"/>
                <a:cs typeface="Lucida Sans Unicode"/>
              </a:rPr>
              <a:t>behöver</a:t>
            </a:r>
            <a:r>
              <a:rPr spc="-90" dirty="0">
                <a:solidFill>
                  <a:srgbClr val="9F5096"/>
                </a:solidFill>
                <a:latin typeface="Lucida Sans Unicode"/>
                <a:cs typeface="Lucida Sans Unicode"/>
              </a:rPr>
              <a:t> </a:t>
            </a:r>
            <a:r>
              <a:rPr spc="-20" dirty="0">
                <a:solidFill>
                  <a:srgbClr val="9F5096"/>
                </a:solidFill>
                <a:latin typeface="Lucida Sans Unicode"/>
                <a:cs typeface="Lucida Sans Unicode"/>
              </a:rPr>
              <a:t>inspireras</a:t>
            </a:r>
            <a:r>
              <a:rPr spc="-90" dirty="0">
                <a:solidFill>
                  <a:srgbClr val="9F5096"/>
                </a:solidFill>
                <a:latin typeface="Lucida Sans Unicode"/>
                <a:cs typeface="Lucida Sans Unicode"/>
              </a:rPr>
              <a:t> </a:t>
            </a:r>
            <a:r>
              <a:rPr spc="-5" dirty="0">
                <a:solidFill>
                  <a:srgbClr val="9F5096"/>
                </a:solidFill>
                <a:latin typeface="Lucida Sans Unicode"/>
                <a:cs typeface="Lucida Sans Unicode"/>
              </a:rPr>
              <a:t>av</a:t>
            </a:r>
            <a:r>
              <a:rPr spc="-90" dirty="0">
                <a:solidFill>
                  <a:srgbClr val="9F5096"/>
                </a:solidFill>
                <a:latin typeface="Lucida Sans Unicode"/>
                <a:cs typeface="Lucida Sans Unicode"/>
              </a:rPr>
              <a:t> </a:t>
            </a:r>
            <a:r>
              <a:rPr dirty="0">
                <a:solidFill>
                  <a:srgbClr val="9F5096"/>
                </a:solidFill>
                <a:latin typeface="Lucida Sans Unicode"/>
                <a:cs typeface="Lucida Sans Unicode"/>
              </a:rPr>
              <a:t>en</a:t>
            </a:r>
            <a:r>
              <a:rPr spc="-85" dirty="0">
                <a:solidFill>
                  <a:srgbClr val="9F5096"/>
                </a:solidFill>
                <a:latin typeface="Lucida Sans Unicode"/>
                <a:cs typeface="Lucida Sans Unicode"/>
              </a:rPr>
              <a:t> </a:t>
            </a:r>
            <a:r>
              <a:rPr spc="-35" dirty="0">
                <a:solidFill>
                  <a:srgbClr val="9F5096"/>
                </a:solidFill>
                <a:latin typeface="Lucida Sans Unicode"/>
                <a:cs typeface="Lucida Sans Unicode"/>
              </a:rPr>
              <a:t>vision.</a:t>
            </a:r>
            <a:endParaRPr dirty="0">
              <a:latin typeface="Lucida Sans Unicode"/>
              <a:cs typeface="Lucida Sans Unicode"/>
            </a:endParaRPr>
          </a:p>
        </p:txBody>
      </p:sp>
      <p:sp>
        <p:nvSpPr>
          <p:cNvPr id="14" name="object 14"/>
          <p:cNvSpPr txBox="1"/>
          <p:nvPr/>
        </p:nvSpPr>
        <p:spPr>
          <a:xfrm>
            <a:off x="4018279" y="1929256"/>
            <a:ext cx="6037960" cy="755976"/>
          </a:xfrm>
          <a:prstGeom prst="rect">
            <a:avLst/>
          </a:prstGeom>
        </p:spPr>
        <p:txBody>
          <a:bodyPr vert="horz" wrap="square" lIns="0" tIns="78105" rIns="0" bIns="0" rtlCol="0">
            <a:spAutoFit/>
          </a:bodyPr>
          <a:lstStyle/>
          <a:p>
            <a:pPr marL="12700">
              <a:spcBef>
                <a:spcPts val="100"/>
              </a:spcBef>
            </a:pPr>
            <a:r>
              <a:rPr b="1" dirty="0"/>
              <a:t>Sammanfattning</a:t>
            </a:r>
          </a:p>
          <a:p>
            <a:pPr>
              <a:lnSpc>
                <a:spcPct val="100000"/>
              </a:lnSpc>
            </a:pPr>
            <a:endParaRPr sz="900" dirty="0">
              <a:latin typeface="Arial"/>
              <a:cs typeface="Arial"/>
            </a:endParaRPr>
          </a:p>
          <a:p>
            <a:pPr marL="12700">
              <a:lnSpc>
                <a:spcPct val="100000"/>
              </a:lnSpc>
            </a:pPr>
            <a:r>
              <a:rPr sz="1700" spc="-30" dirty="0">
                <a:solidFill>
                  <a:srgbClr val="9F5096"/>
                </a:solidFill>
                <a:latin typeface="Lucida Sans Unicode"/>
                <a:cs typeface="Lucida Sans Unicode"/>
              </a:rPr>
              <a:t>Skriv</a:t>
            </a:r>
            <a:r>
              <a:rPr sz="1700" spc="-100" dirty="0">
                <a:solidFill>
                  <a:srgbClr val="9F5096"/>
                </a:solidFill>
                <a:latin typeface="Lucida Sans Unicode"/>
                <a:cs typeface="Lucida Sans Unicode"/>
              </a:rPr>
              <a:t> </a:t>
            </a:r>
            <a:r>
              <a:rPr sz="1700" spc="-10" dirty="0" smtClean="0">
                <a:solidFill>
                  <a:srgbClr val="9F5096"/>
                </a:solidFill>
                <a:latin typeface="Lucida Sans Unicode"/>
                <a:cs typeface="Lucida Sans Unicode"/>
              </a:rPr>
              <a:t>de</a:t>
            </a:r>
            <a:r>
              <a:rPr lang="sv-SE" sz="1700" spc="-10" dirty="0" smtClean="0">
                <a:solidFill>
                  <a:srgbClr val="9F5096"/>
                </a:solidFill>
                <a:latin typeface="Lucida Sans Unicode"/>
                <a:cs typeface="Lucida Sans Unicode"/>
              </a:rPr>
              <a:t>n</a:t>
            </a:r>
            <a:r>
              <a:rPr sz="1700" spc="-100" dirty="0" smtClean="0">
                <a:solidFill>
                  <a:srgbClr val="9F5096"/>
                </a:solidFill>
                <a:latin typeface="Lucida Sans Unicode"/>
                <a:cs typeface="Lucida Sans Unicode"/>
              </a:rPr>
              <a:t> </a:t>
            </a:r>
            <a:r>
              <a:rPr sz="1700" spc="-55" dirty="0">
                <a:solidFill>
                  <a:srgbClr val="9F5096"/>
                </a:solidFill>
                <a:latin typeface="Lucida Sans Unicode"/>
                <a:cs typeface="Lucida Sans Unicode"/>
              </a:rPr>
              <a:t>i</a:t>
            </a:r>
            <a:r>
              <a:rPr sz="1700" spc="-100" dirty="0">
                <a:solidFill>
                  <a:srgbClr val="9F5096"/>
                </a:solidFill>
                <a:latin typeface="Lucida Sans Unicode"/>
                <a:cs typeface="Lucida Sans Unicode"/>
              </a:rPr>
              <a:t> </a:t>
            </a:r>
            <a:r>
              <a:rPr sz="1700" spc="-25" dirty="0">
                <a:solidFill>
                  <a:srgbClr val="9F5096"/>
                </a:solidFill>
                <a:latin typeface="Lucida Sans Unicode"/>
                <a:cs typeface="Lucida Sans Unicode"/>
              </a:rPr>
              <a:t>slutet</a:t>
            </a:r>
            <a:r>
              <a:rPr sz="1700" spc="-100" dirty="0">
                <a:solidFill>
                  <a:srgbClr val="9F5096"/>
                </a:solidFill>
                <a:latin typeface="Lucida Sans Unicode"/>
                <a:cs typeface="Lucida Sans Unicode"/>
              </a:rPr>
              <a:t> </a:t>
            </a:r>
            <a:r>
              <a:rPr sz="1700" dirty="0">
                <a:solidFill>
                  <a:srgbClr val="9F5096"/>
                </a:solidFill>
                <a:latin typeface="Lucida Sans Unicode"/>
                <a:cs typeface="Lucida Sans Unicode"/>
              </a:rPr>
              <a:t>–</a:t>
            </a:r>
            <a:r>
              <a:rPr sz="1700" spc="-100" dirty="0">
                <a:solidFill>
                  <a:srgbClr val="9F5096"/>
                </a:solidFill>
                <a:latin typeface="Lucida Sans Unicode"/>
                <a:cs typeface="Lucida Sans Unicode"/>
              </a:rPr>
              <a:t> </a:t>
            </a:r>
            <a:r>
              <a:rPr sz="1700" spc="-10" dirty="0">
                <a:solidFill>
                  <a:srgbClr val="9F5096"/>
                </a:solidFill>
                <a:latin typeface="Lucida Sans Unicode"/>
                <a:cs typeface="Lucida Sans Unicode"/>
              </a:rPr>
              <a:t>upprepa</a:t>
            </a:r>
            <a:r>
              <a:rPr sz="1700" spc="-100" dirty="0">
                <a:solidFill>
                  <a:srgbClr val="9F5096"/>
                </a:solidFill>
                <a:latin typeface="Lucida Sans Unicode"/>
                <a:cs typeface="Lucida Sans Unicode"/>
              </a:rPr>
              <a:t> </a:t>
            </a:r>
            <a:r>
              <a:rPr sz="1700" spc="-35" dirty="0" smtClean="0">
                <a:solidFill>
                  <a:srgbClr val="9F5096"/>
                </a:solidFill>
                <a:latin typeface="Lucida Sans Unicode"/>
                <a:cs typeface="Lucida Sans Unicode"/>
              </a:rPr>
              <a:t>d</a:t>
            </a:r>
            <a:r>
              <a:rPr lang="sv-SE" sz="1700" spc="-35" dirty="0" smtClean="0">
                <a:solidFill>
                  <a:srgbClr val="9F5096"/>
                </a:solidFill>
                <a:latin typeface="Lucida Sans Unicode"/>
                <a:cs typeface="Lucida Sans Unicode"/>
              </a:rPr>
              <a:t>et</a:t>
            </a:r>
            <a:r>
              <a:rPr sz="1700" spc="-100" dirty="0" smtClean="0">
                <a:solidFill>
                  <a:srgbClr val="9F5096"/>
                </a:solidFill>
                <a:latin typeface="Lucida Sans Unicode"/>
                <a:cs typeface="Lucida Sans Unicode"/>
              </a:rPr>
              <a:t> </a:t>
            </a:r>
            <a:r>
              <a:rPr sz="1700" spc="-15" dirty="0">
                <a:solidFill>
                  <a:srgbClr val="9F5096"/>
                </a:solidFill>
                <a:latin typeface="Lucida Sans Unicode"/>
                <a:cs typeface="Lucida Sans Unicode"/>
              </a:rPr>
              <a:t>bästa</a:t>
            </a:r>
            <a:r>
              <a:rPr sz="1700" spc="-100" dirty="0">
                <a:solidFill>
                  <a:srgbClr val="9F5096"/>
                </a:solidFill>
                <a:latin typeface="Lucida Sans Unicode"/>
                <a:cs typeface="Lucida Sans Unicode"/>
              </a:rPr>
              <a:t> </a:t>
            </a:r>
            <a:r>
              <a:rPr lang="sv-SE" sz="1700" spc="-100" dirty="0" smtClean="0">
                <a:solidFill>
                  <a:srgbClr val="9F5096"/>
                </a:solidFill>
                <a:latin typeface="Lucida Sans Unicode"/>
                <a:cs typeface="Lucida Sans Unicode"/>
              </a:rPr>
              <a:t>delarna</a:t>
            </a:r>
            <a:endParaRPr sz="1700" dirty="0">
              <a:latin typeface="Lucida Sans Unicode"/>
              <a:cs typeface="Lucida Sans Unicode"/>
            </a:endParaRPr>
          </a:p>
        </p:txBody>
      </p:sp>
      <p:sp>
        <p:nvSpPr>
          <p:cNvPr id="15" name="object 15"/>
          <p:cNvSpPr txBox="1"/>
          <p:nvPr/>
        </p:nvSpPr>
        <p:spPr>
          <a:xfrm>
            <a:off x="4018278" y="2786065"/>
            <a:ext cx="7244335" cy="768159"/>
          </a:xfrm>
          <a:prstGeom prst="rect">
            <a:avLst/>
          </a:prstGeom>
        </p:spPr>
        <p:txBody>
          <a:bodyPr vert="horz" wrap="square" lIns="0" tIns="105410" rIns="0" bIns="0" rtlCol="0">
            <a:spAutoFit/>
          </a:bodyPr>
          <a:lstStyle/>
          <a:p>
            <a:pPr marL="12700">
              <a:lnSpc>
                <a:spcPct val="100000"/>
              </a:lnSpc>
              <a:spcBef>
                <a:spcPts val="100"/>
              </a:spcBef>
            </a:pPr>
            <a:r>
              <a:rPr b="1" dirty="0"/>
              <a:t>Om den sökande</a:t>
            </a:r>
          </a:p>
          <a:p>
            <a:pPr marL="12700" marR="5080">
              <a:lnSpc>
                <a:spcPts val="1970"/>
              </a:lnSpc>
              <a:spcBef>
                <a:spcPts val="955"/>
              </a:spcBef>
            </a:pPr>
            <a:r>
              <a:rPr sz="1800" spc="-30" dirty="0">
                <a:solidFill>
                  <a:srgbClr val="9F5096"/>
                </a:solidFill>
                <a:latin typeface="Lucida Sans Unicode"/>
                <a:cs typeface="Lucida Sans Unicode"/>
              </a:rPr>
              <a:t>Anta</a:t>
            </a:r>
            <a:r>
              <a:rPr sz="1800" spc="-105" dirty="0">
                <a:solidFill>
                  <a:srgbClr val="9F5096"/>
                </a:solidFill>
                <a:latin typeface="Lucida Sans Unicode"/>
                <a:cs typeface="Lucida Sans Unicode"/>
              </a:rPr>
              <a:t> </a:t>
            </a:r>
            <a:r>
              <a:rPr sz="1800" spc="-20" dirty="0">
                <a:solidFill>
                  <a:srgbClr val="9F5096"/>
                </a:solidFill>
                <a:latin typeface="Lucida Sans Unicode"/>
                <a:cs typeface="Lucida Sans Unicode"/>
              </a:rPr>
              <a:t>inte</a:t>
            </a:r>
            <a:r>
              <a:rPr sz="1800" spc="-100" dirty="0">
                <a:solidFill>
                  <a:srgbClr val="9F5096"/>
                </a:solidFill>
                <a:latin typeface="Lucida Sans Unicode"/>
                <a:cs typeface="Lucida Sans Unicode"/>
              </a:rPr>
              <a:t> </a:t>
            </a:r>
            <a:r>
              <a:rPr sz="1800" spc="-15" dirty="0">
                <a:solidFill>
                  <a:srgbClr val="9F5096"/>
                </a:solidFill>
                <a:latin typeface="Lucida Sans Unicode"/>
                <a:cs typeface="Lucida Sans Unicode"/>
              </a:rPr>
              <a:t>att</a:t>
            </a:r>
            <a:r>
              <a:rPr sz="1800" spc="-100" dirty="0">
                <a:solidFill>
                  <a:srgbClr val="9F5096"/>
                </a:solidFill>
                <a:latin typeface="Lucida Sans Unicode"/>
                <a:cs typeface="Lucida Sans Unicode"/>
              </a:rPr>
              <a:t> </a:t>
            </a:r>
            <a:r>
              <a:rPr sz="1800" spc="-20" dirty="0">
                <a:solidFill>
                  <a:srgbClr val="9F5096"/>
                </a:solidFill>
                <a:latin typeface="Lucida Sans Unicode"/>
                <a:cs typeface="Lucida Sans Unicode"/>
              </a:rPr>
              <a:t>finansiären</a:t>
            </a:r>
            <a:r>
              <a:rPr sz="1800" spc="-100" dirty="0">
                <a:solidFill>
                  <a:srgbClr val="9F5096"/>
                </a:solidFill>
                <a:latin typeface="Lucida Sans Unicode"/>
                <a:cs typeface="Lucida Sans Unicode"/>
              </a:rPr>
              <a:t> </a:t>
            </a:r>
            <a:r>
              <a:rPr sz="1800" spc="5" dirty="0">
                <a:solidFill>
                  <a:srgbClr val="9F5096"/>
                </a:solidFill>
                <a:latin typeface="Lucida Sans Unicode"/>
                <a:cs typeface="Lucida Sans Unicode"/>
              </a:rPr>
              <a:t>har</a:t>
            </a:r>
            <a:r>
              <a:rPr sz="1800" spc="-100" dirty="0">
                <a:solidFill>
                  <a:srgbClr val="9F5096"/>
                </a:solidFill>
                <a:latin typeface="Lucida Sans Unicode"/>
                <a:cs typeface="Lucida Sans Unicode"/>
              </a:rPr>
              <a:t> </a:t>
            </a:r>
            <a:r>
              <a:rPr sz="1800" spc="-10" dirty="0">
                <a:solidFill>
                  <a:srgbClr val="9F5096"/>
                </a:solidFill>
                <a:latin typeface="Lucida Sans Unicode"/>
                <a:cs typeface="Lucida Sans Unicode"/>
              </a:rPr>
              <a:t>någon</a:t>
            </a:r>
            <a:r>
              <a:rPr sz="1800" spc="-100" dirty="0">
                <a:solidFill>
                  <a:srgbClr val="9F5096"/>
                </a:solidFill>
                <a:latin typeface="Lucida Sans Unicode"/>
                <a:cs typeface="Lucida Sans Unicode"/>
              </a:rPr>
              <a:t> </a:t>
            </a:r>
            <a:r>
              <a:rPr sz="1800" spc="-15" dirty="0">
                <a:solidFill>
                  <a:srgbClr val="9F5096"/>
                </a:solidFill>
                <a:latin typeface="Lucida Sans Unicode"/>
                <a:cs typeface="Lucida Sans Unicode"/>
              </a:rPr>
              <a:t>kännedom</a:t>
            </a:r>
            <a:r>
              <a:rPr sz="1800" spc="-100" dirty="0">
                <a:solidFill>
                  <a:srgbClr val="9F5096"/>
                </a:solidFill>
                <a:latin typeface="Lucida Sans Unicode"/>
                <a:cs typeface="Lucida Sans Unicode"/>
              </a:rPr>
              <a:t> </a:t>
            </a:r>
            <a:r>
              <a:rPr sz="1800" spc="-10" dirty="0">
                <a:solidFill>
                  <a:srgbClr val="9F5096"/>
                </a:solidFill>
                <a:latin typeface="Lucida Sans Unicode"/>
                <a:cs typeface="Lucida Sans Unicode"/>
              </a:rPr>
              <a:t>om</a:t>
            </a:r>
            <a:r>
              <a:rPr sz="1800" spc="-100" dirty="0">
                <a:solidFill>
                  <a:srgbClr val="9F5096"/>
                </a:solidFill>
                <a:latin typeface="Lucida Sans Unicode"/>
                <a:cs typeface="Lucida Sans Unicode"/>
              </a:rPr>
              <a:t> </a:t>
            </a:r>
            <a:r>
              <a:rPr sz="1800" spc="-35" dirty="0">
                <a:solidFill>
                  <a:srgbClr val="9F5096"/>
                </a:solidFill>
                <a:latin typeface="Lucida Sans Unicode"/>
                <a:cs typeface="Lucida Sans Unicode"/>
              </a:rPr>
              <a:t>ditt </a:t>
            </a:r>
            <a:r>
              <a:rPr sz="1800" spc="-555" dirty="0">
                <a:solidFill>
                  <a:srgbClr val="9F5096"/>
                </a:solidFill>
                <a:latin typeface="Lucida Sans Unicode"/>
                <a:cs typeface="Lucida Sans Unicode"/>
              </a:rPr>
              <a:t> </a:t>
            </a:r>
            <a:r>
              <a:rPr sz="1800" spc="-35" dirty="0">
                <a:solidFill>
                  <a:srgbClr val="9F5096"/>
                </a:solidFill>
                <a:latin typeface="Lucida Sans Unicode"/>
                <a:cs typeface="Lucida Sans Unicode"/>
              </a:rPr>
              <a:t>initiativ</a:t>
            </a:r>
            <a:endParaRPr sz="1800" dirty="0">
              <a:latin typeface="Lucida Sans Unicode"/>
              <a:cs typeface="Lucida Sans Unicode"/>
            </a:endParaRPr>
          </a:p>
        </p:txBody>
      </p:sp>
      <p:sp>
        <p:nvSpPr>
          <p:cNvPr id="16" name="object 16"/>
          <p:cNvSpPr txBox="1"/>
          <p:nvPr/>
        </p:nvSpPr>
        <p:spPr>
          <a:xfrm>
            <a:off x="4018279" y="3957573"/>
            <a:ext cx="7207884" cy="1018869"/>
          </a:xfrm>
          <a:prstGeom prst="rect">
            <a:avLst/>
          </a:prstGeom>
        </p:spPr>
        <p:txBody>
          <a:bodyPr vert="horz" wrap="square" lIns="0" tIns="99695" rIns="0" bIns="0" rtlCol="0">
            <a:spAutoFit/>
          </a:bodyPr>
          <a:lstStyle/>
          <a:p>
            <a:pPr marL="12700">
              <a:spcBef>
                <a:spcPts val="100"/>
              </a:spcBef>
            </a:pPr>
            <a:r>
              <a:rPr b="1" dirty="0"/>
              <a:t>Problemdefinition-motivering</a:t>
            </a:r>
          </a:p>
          <a:p>
            <a:pPr marL="12700" marR="5080">
              <a:lnSpc>
                <a:spcPts val="1970"/>
              </a:lnSpc>
              <a:spcBef>
                <a:spcPts val="1000"/>
              </a:spcBef>
            </a:pPr>
            <a:r>
              <a:rPr lang="sv-SE" sz="1800" spc="-15" dirty="0" smtClean="0">
                <a:solidFill>
                  <a:srgbClr val="9F5096"/>
                </a:solidFill>
                <a:latin typeface="Lucida Sans Unicode"/>
                <a:cs typeface="Lucida Sans Unicode"/>
              </a:rPr>
              <a:t>Påvisa </a:t>
            </a:r>
            <a:r>
              <a:rPr sz="1800" spc="-25" dirty="0" smtClean="0">
                <a:solidFill>
                  <a:srgbClr val="9F5096"/>
                </a:solidFill>
                <a:latin typeface="Lucida Sans Unicode"/>
                <a:cs typeface="Lucida Sans Unicode"/>
              </a:rPr>
              <a:t>behov</a:t>
            </a:r>
            <a:r>
              <a:rPr sz="1800" spc="-25" dirty="0">
                <a:solidFill>
                  <a:srgbClr val="9F5096"/>
                </a:solidFill>
                <a:latin typeface="Lucida Sans Unicode"/>
                <a:cs typeface="Lucida Sans Unicode"/>
              </a:rPr>
              <a:t>.</a:t>
            </a:r>
            <a:r>
              <a:rPr sz="1800" spc="-100" dirty="0">
                <a:solidFill>
                  <a:srgbClr val="9F5096"/>
                </a:solidFill>
                <a:latin typeface="Lucida Sans Unicode"/>
                <a:cs typeface="Lucida Sans Unicode"/>
              </a:rPr>
              <a:t> </a:t>
            </a:r>
            <a:r>
              <a:rPr sz="1800" spc="-15" dirty="0">
                <a:solidFill>
                  <a:srgbClr val="9F5096"/>
                </a:solidFill>
                <a:latin typeface="Lucida Sans Unicode"/>
                <a:cs typeface="Lucida Sans Unicode"/>
              </a:rPr>
              <a:t>det</a:t>
            </a:r>
            <a:r>
              <a:rPr sz="1800" spc="-105" dirty="0">
                <a:solidFill>
                  <a:srgbClr val="9F5096"/>
                </a:solidFill>
                <a:latin typeface="Lucida Sans Unicode"/>
                <a:cs typeface="Lucida Sans Unicode"/>
              </a:rPr>
              <a:t> </a:t>
            </a:r>
            <a:r>
              <a:rPr sz="1800" spc="-20" dirty="0">
                <a:solidFill>
                  <a:srgbClr val="9F5096"/>
                </a:solidFill>
                <a:latin typeface="Lucida Sans Unicode"/>
                <a:cs typeface="Lucida Sans Unicode"/>
              </a:rPr>
              <a:t>räcker</a:t>
            </a:r>
            <a:r>
              <a:rPr sz="1800" spc="-100" dirty="0">
                <a:solidFill>
                  <a:srgbClr val="9F5096"/>
                </a:solidFill>
                <a:latin typeface="Lucida Sans Unicode"/>
                <a:cs typeface="Lucida Sans Unicode"/>
              </a:rPr>
              <a:t> </a:t>
            </a:r>
            <a:r>
              <a:rPr sz="1800" spc="-20" dirty="0">
                <a:solidFill>
                  <a:srgbClr val="9F5096"/>
                </a:solidFill>
                <a:latin typeface="Lucida Sans Unicode"/>
                <a:cs typeface="Lucida Sans Unicode"/>
              </a:rPr>
              <a:t>inte</a:t>
            </a:r>
            <a:r>
              <a:rPr sz="1800" spc="-105" dirty="0">
                <a:solidFill>
                  <a:srgbClr val="9F5096"/>
                </a:solidFill>
                <a:latin typeface="Lucida Sans Unicode"/>
                <a:cs typeface="Lucida Sans Unicode"/>
              </a:rPr>
              <a:t> </a:t>
            </a:r>
            <a:r>
              <a:rPr sz="1800" spc="-15" dirty="0">
                <a:solidFill>
                  <a:srgbClr val="9F5096"/>
                </a:solidFill>
                <a:latin typeface="Lucida Sans Unicode"/>
                <a:cs typeface="Lucida Sans Unicode"/>
              </a:rPr>
              <a:t>att</a:t>
            </a:r>
            <a:r>
              <a:rPr sz="1800" spc="-100" dirty="0">
                <a:solidFill>
                  <a:srgbClr val="9F5096"/>
                </a:solidFill>
                <a:latin typeface="Lucida Sans Unicode"/>
                <a:cs typeface="Lucida Sans Unicode"/>
              </a:rPr>
              <a:t> </a:t>
            </a:r>
            <a:r>
              <a:rPr sz="1800" spc="-30" dirty="0">
                <a:solidFill>
                  <a:srgbClr val="9F5096"/>
                </a:solidFill>
                <a:latin typeface="Lucida Sans Unicode"/>
                <a:cs typeface="Lucida Sans Unicode"/>
              </a:rPr>
              <a:t>säga:</a:t>
            </a:r>
            <a:r>
              <a:rPr sz="1800" spc="-105" dirty="0">
                <a:solidFill>
                  <a:srgbClr val="9F5096"/>
                </a:solidFill>
                <a:latin typeface="Lucida Sans Unicode"/>
                <a:cs typeface="Lucida Sans Unicode"/>
              </a:rPr>
              <a:t> </a:t>
            </a:r>
            <a:r>
              <a:rPr sz="1800" spc="-5" dirty="0">
                <a:solidFill>
                  <a:srgbClr val="9F5096"/>
                </a:solidFill>
                <a:latin typeface="Lucida Sans Unicode"/>
                <a:cs typeface="Lucida Sans Unicode"/>
              </a:rPr>
              <a:t>"vi</a:t>
            </a:r>
            <a:r>
              <a:rPr sz="1800" spc="-100" dirty="0">
                <a:solidFill>
                  <a:srgbClr val="9F5096"/>
                </a:solidFill>
                <a:latin typeface="Lucida Sans Unicode"/>
                <a:cs typeface="Lucida Sans Unicode"/>
              </a:rPr>
              <a:t> </a:t>
            </a:r>
            <a:r>
              <a:rPr sz="1800" spc="-50" dirty="0">
                <a:solidFill>
                  <a:srgbClr val="9F5096"/>
                </a:solidFill>
                <a:latin typeface="Lucida Sans Unicode"/>
                <a:cs typeface="Lucida Sans Unicode"/>
              </a:rPr>
              <a:t>vet...</a:t>
            </a:r>
            <a:r>
              <a:rPr sz="1800" spc="-105" dirty="0">
                <a:solidFill>
                  <a:srgbClr val="9F5096"/>
                </a:solidFill>
                <a:latin typeface="Lucida Sans Unicode"/>
                <a:cs typeface="Lucida Sans Unicode"/>
              </a:rPr>
              <a:t> </a:t>
            </a:r>
            <a:r>
              <a:rPr sz="1800" spc="-40" dirty="0">
                <a:solidFill>
                  <a:srgbClr val="9F5096"/>
                </a:solidFill>
                <a:latin typeface="Lucida Sans Unicode"/>
                <a:cs typeface="Lucida Sans Unicode"/>
              </a:rPr>
              <a:t>vi</a:t>
            </a:r>
            <a:r>
              <a:rPr sz="1800" spc="-100" dirty="0">
                <a:solidFill>
                  <a:srgbClr val="9F5096"/>
                </a:solidFill>
                <a:latin typeface="Lucida Sans Unicode"/>
                <a:cs typeface="Lucida Sans Unicode"/>
              </a:rPr>
              <a:t> </a:t>
            </a:r>
            <a:r>
              <a:rPr sz="1800" spc="-35" dirty="0">
                <a:solidFill>
                  <a:srgbClr val="9F5096"/>
                </a:solidFill>
                <a:latin typeface="Lucida Sans Unicode"/>
                <a:cs typeface="Lucida Sans Unicode"/>
              </a:rPr>
              <a:t>tror...." </a:t>
            </a:r>
            <a:r>
              <a:rPr sz="1800" spc="-555" dirty="0">
                <a:solidFill>
                  <a:srgbClr val="9F5096"/>
                </a:solidFill>
                <a:latin typeface="Lucida Sans Unicode"/>
                <a:cs typeface="Lucida Sans Unicode"/>
              </a:rPr>
              <a:t> </a:t>
            </a:r>
            <a:r>
              <a:rPr sz="1800" spc="-30" dirty="0">
                <a:solidFill>
                  <a:srgbClr val="9F5096"/>
                </a:solidFill>
                <a:latin typeface="Lucida Sans Unicode"/>
                <a:cs typeface="Lucida Sans Unicode"/>
              </a:rPr>
              <a:t>backa</a:t>
            </a:r>
            <a:r>
              <a:rPr sz="1800" spc="-110" dirty="0">
                <a:solidFill>
                  <a:srgbClr val="9F5096"/>
                </a:solidFill>
                <a:latin typeface="Lucida Sans Unicode"/>
                <a:cs typeface="Lucida Sans Unicode"/>
              </a:rPr>
              <a:t> </a:t>
            </a:r>
            <a:r>
              <a:rPr sz="1800" spc="-20" dirty="0">
                <a:solidFill>
                  <a:srgbClr val="9F5096"/>
                </a:solidFill>
                <a:latin typeface="Lucida Sans Unicode"/>
                <a:cs typeface="Lucida Sans Unicode"/>
              </a:rPr>
              <a:t>upp</a:t>
            </a:r>
            <a:r>
              <a:rPr sz="1800" spc="-105" dirty="0">
                <a:solidFill>
                  <a:srgbClr val="9F5096"/>
                </a:solidFill>
                <a:latin typeface="Lucida Sans Unicode"/>
                <a:cs typeface="Lucida Sans Unicode"/>
              </a:rPr>
              <a:t> </a:t>
            </a:r>
            <a:r>
              <a:rPr sz="1800" spc="-15" dirty="0">
                <a:solidFill>
                  <a:srgbClr val="9F5096"/>
                </a:solidFill>
                <a:latin typeface="Lucida Sans Unicode"/>
                <a:cs typeface="Lucida Sans Unicode"/>
              </a:rPr>
              <a:t>det</a:t>
            </a:r>
            <a:r>
              <a:rPr sz="1800" spc="-105" dirty="0">
                <a:solidFill>
                  <a:srgbClr val="9F5096"/>
                </a:solidFill>
                <a:latin typeface="Lucida Sans Unicode"/>
                <a:cs typeface="Lucida Sans Unicode"/>
              </a:rPr>
              <a:t> </a:t>
            </a:r>
            <a:r>
              <a:rPr sz="1800" spc="-5" dirty="0">
                <a:solidFill>
                  <a:srgbClr val="9F5096"/>
                </a:solidFill>
                <a:latin typeface="Lucida Sans Unicode"/>
                <a:cs typeface="Lucida Sans Unicode"/>
              </a:rPr>
              <a:t>med</a:t>
            </a:r>
            <a:r>
              <a:rPr sz="1800" spc="-105" dirty="0">
                <a:solidFill>
                  <a:srgbClr val="9F5096"/>
                </a:solidFill>
                <a:latin typeface="Lucida Sans Unicode"/>
                <a:cs typeface="Lucida Sans Unicode"/>
              </a:rPr>
              <a:t> </a:t>
            </a:r>
            <a:r>
              <a:rPr sz="1800" spc="-10" dirty="0">
                <a:solidFill>
                  <a:srgbClr val="9F5096"/>
                </a:solidFill>
                <a:latin typeface="Lucida Sans Unicode"/>
                <a:cs typeface="Lucida Sans Unicode"/>
              </a:rPr>
              <a:t>relevant</a:t>
            </a:r>
            <a:r>
              <a:rPr sz="1800" spc="-105" dirty="0">
                <a:solidFill>
                  <a:srgbClr val="9F5096"/>
                </a:solidFill>
                <a:latin typeface="Lucida Sans Unicode"/>
                <a:cs typeface="Lucida Sans Unicode"/>
              </a:rPr>
              <a:t> </a:t>
            </a:r>
            <a:r>
              <a:rPr sz="1800" spc="-35" dirty="0">
                <a:solidFill>
                  <a:srgbClr val="9F5096"/>
                </a:solidFill>
                <a:latin typeface="Lucida Sans Unicode"/>
                <a:cs typeface="Lucida Sans Unicode"/>
              </a:rPr>
              <a:t>forskning</a:t>
            </a:r>
            <a:endParaRPr sz="1800" dirty="0">
              <a:latin typeface="Lucida Sans Unicode"/>
              <a:cs typeface="Lucida Sans Unicode"/>
            </a:endParaRPr>
          </a:p>
        </p:txBody>
      </p:sp>
      <p:sp>
        <p:nvSpPr>
          <p:cNvPr id="17" name="object 17"/>
          <p:cNvSpPr txBox="1"/>
          <p:nvPr/>
        </p:nvSpPr>
        <p:spPr>
          <a:xfrm>
            <a:off x="4018278" y="5130165"/>
            <a:ext cx="7532091" cy="984885"/>
          </a:xfrm>
          <a:prstGeom prst="rect">
            <a:avLst/>
          </a:prstGeom>
        </p:spPr>
        <p:txBody>
          <a:bodyPr vert="horz" wrap="square" lIns="0" tIns="12700" rIns="0" bIns="0" rtlCol="0">
            <a:spAutoFit/>
          </a:bodyPr>
          <a:lstStyle/>
          <a:p>
            <a:pPr marL="12700">
              <a:lnSpc>
                <a:spcPct val="100000"/>
              </a:lnSpc>
              <a:spcBef>
                <a:spcPts val="100"/>
              </a:spcBef>
            </a:pPr>
            <a:r>
              <a:rPr b="1" dirty="0"/>
              <a:t>Målgrupp/förmånstagare</a:t>
            </a:r>
          </a:p>
          <a:p>
            <a:pPr marL="12700">
              <a:lnSpc>
                <a:spcPct val="100000"/>
              </a:lnSpc>
              <a:spcBef>
                <a:spcPts val="1095"/>
              </a:spcBef>
            </a:pPr>
            <a:r>
              <a:rPr dirty="0">
                <a:solidFill>
                  <a:srgbClr val="A05096"/>
                </a:solidFill>
                <a:latin typeface="Arial" panose="020B0604020202020204" pitchFamily="34" charset="0"/>
                <a:cs typeface="Arial" panose="020B0604020202020204" pitchFamily="34" charset="0"/>
              </a:rPr>
              <a:t>Vem tjänar mest på projektet? Anpassa sig till finansiärernas </a:t>
            </a:r>
            <a:r>
              <a:rPr dirty="0" smtClean="0">
                <a:solidFill>
                  <a:srgbClr val="A05096"/>
                </a:solidFill>
                <a:latin typeface="Arial" panose="020B0604020202020204" pitchFamily="34" charset="0"/>
                <a:cs typeface="Arial" panose="020B0604020202020204" pitchFamily="34" charset="0"/>
              </a:rPr>
              <a:t>målgrupper</a:t>
            </a:r>
            <a:r>
              <a:rPr lang="sv-SE" dirty="0" smtClean="0">
                <a:solidFill>
                  <a:srgbClr val="A05096"/>
                </a:solidFill>
                <a:latin typeface="Arial" panose="020B0604020202020204" pitchFamily="34" charset="0"/>
                <a:cs typeface="Arial" panose="020B0604020202020204" pitchFamily="34" charset="0"/>
              </a:rPr>
              <a:t> </a:t>
            </a:r>
            <a:r>
              <a:rPr dirty="0" smtClean="0">
                <a:solidFill>
                  <a:srgbClr val="A05096"/>
                </a:solidFill>
                <a:latin typeface="Arial" panose="020B0604020202020204" pitchFamily="34" charset="0"/>
                <a:cs typeface="Arial" panose="020B0604020202020204" pitchFamily="34" charset="0"/>
              </a:rPr>
              <a:t>– undersök </a:t>
            </a:r>
            <a:r>
              <a:rPr dirty="0">
                <a:solidFill>
                  <a:srgbClr val="A05096"/>
                </a:solidFill>
                <a:latin typeface="Arial" panose="020B0604020202020204" pitchFamily="34" charset="0"/>
                <a:cs typeface="Arial" panose="020B0604020202020204" pitchFamily="34" charset="0"/>
              </a:rPr>
              <a:t>och upprepa.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txBox="1"/>
          <p:nvPr/>
        </p:nvSpPr>
        <p:spPr>
          <a:xfrm>
            <a:off x="332231" y="301752"/>
            <a:ext cx="11513820" cy="1859280"/>
          </a:xfrm>
          <a:prstGeom prst="rect">
            <a:avLst/>
          </a:prstGeom>
          <a:solidFill>
            <a:srgbClr val="F6BB67"/>
          </a:solidFill>
        </p:spPr>
        <p:txBody>
          <a:bodyPr vert="horz" wrap="square" lIns="0" tIns="339725" rIns="0" bIns="0" rtlCol="0">
            <a:spAutoFit/>
          </a:bodyPr>
          <a:lstStyle/>
          <a:p>
            <a:pPr marL="141605" algn="ctr">
              <a:lnSpc>
                <a:spcPct val="100000"/>
              </a:lnSpc>
              <a:spcBef>
                <a:spcPts val="2675"/>
              </a:spcBef>
            </a:pPr>
            <a:r>
              <a:rPr sz="2400" spc="-35" dirty="0">
                <a:solidFill>
                  <a:srgbClr val="FFFFFF"/>
                </a:solidFill>
                <a:latin typeface="Lucida Sans Unicode"/>
                <a:cs typeface="Lucida Sans Unicode"/>
              </a:rPr>
              <a:t>Välkommen</a:t>
            </a:r>
            <a:r>
              <a:rPr sz="2400" spc="-140" dirty="0">
                <a:solidFill>
                  <a:srgbClr val="FFFFFF"/>
                </a:solidFill>
                <a:latin typeface="Lucida Sans Unicode"/>
                <a:cs typeface="Lucida Sans Unicode"/>
              </a:rPr>
              <a:t> </a:t>
            </a:r>
            <a:r>
              <a:rPr sz="2400" spc="-65" dirty="0">
                <a:solidFill>
                  <a:srgbClr val="FFFFFF"/>
                </a:solidFill>
                <a:latin typeface="Lucida Sans Unicode"/>
                <a:cs typeface="Lucida Sans Unicode"/>
              </a:rPr>
              <a:t>till</a:t>
            </a:r>
            <a:endParaRPr sz="2400" dirty="0">
              <a:latin typeface="Lucida Sans Unicode"/>
              <a:cs typeface="Lucida Sans Unicode"/>
            </a:endParaRPr>
          </a:p>
          <a:p>
            <a:pPr marL="768350">
              <a:lnSpc>
                <a:spcPct val="100000"/>
              </a:lnSpc>
              <a:spcBef>
                <a:spcPts val="1005"/>
              </a:spcBef>
            </a:pPr>
            <a:r>
              <a:rPr sz="3400" spc="-10" dirty="0">
                <a:solidFill>
                  <a:srgbClr val="FFFFFF"/>
                </a:solidFill>
                <a:latin typeface="Lucida Sans Unicode"/>
                <a:cs typeface="Lucida Sans Unicode"/>
              </a:rPr>
              <a:t>Modul</a:t>
            </a:r>
            <a:r>
              <a:rPr sz="3400" spc="-195" dirty="0">
                <a:solidFill>
                  <a:srgbClr val="FFFFFF"/>
                </a:solidFill>
                <a:latin typeface="Lucida Sans Unicode"/>
                <a:cs typeface="Lucida Sans Unicode"/>
              </a:rPr>
              <a:t> </a:t>
            </a:r>
            <a:r>
              <a:rPr sz="3400" spc="-210" dirty="0">
                <a:solidFill>
                  <a:srgbClr val="FFFFFF"/>
                </a:solidFill>
                <a:latin typeface="Lucida Sans Unicode"/>
                <a:cs typeface="Lucida Sans Unicode"/>
              </a:rPr>
              <a:t>5</a:t>
            </a:r>
            <a:r>
              <a:rPr sz="3400" spc="-195" dirty="0">
                <a:solidFill>
                  <a:srgbClr val="FFFFFF"/>
                </a:solidFill>
                <a:latin typeface="Lucida Sans Unicode"/>
                <a:cs typeface="Lucida Sans Unicode"/>
              </a:rPr>
              <a:t> </a:t>
            </a:r>
            <a:r>
              <a:rPr sz="3400" spc="-110" dirty="0">
                <a:solidFill>
                  <a:srgbClr val="FFFFFF"/>
                </a:solidFill>
                <a:latin typeface="Lucida Sans Unicode"/>
                <a:cs typeface="Lucida Sans Unicode"/>
              </a:rPr>
              <a:t>i</a:t>
            </a:r>
            <a:r>
              <a:rPr sz="3400" spc="-195" dirty="0">
                <a:solidFill>
                  <a:srgbClr val="FFFFFF"/>
                </a:solidFill>
                <a:latin typeface="Lucida Sans Unicode"/>
                <a:cs typeface="Lucida Sans Unicode"/>
              </a:rPr>
              <a:t> </a:t>
            </a:r>
            <a:r>
              <a:rPr sz="3400" dirty="0">
                <a:solidFill>
                  <a:srgbClr val="FFFFFF"/>
                </a:solidFill>
                <a:latin typeface="Lucida Sans Unicode"/>
                <a:cs typeface="Lucida Sans Unicode"/>
              </a:rPr>
              <a:t>Migrant</a:t>
            </a:r>
            <a:r>
              <a:rPr sz="3400" spc="-195" dirty="0">
                <a:solidFill>
                  <a:srgbClr val="FFFFFF"/>
                </a:solidFill>
                <a:latin typeface="Lucida Sans Unicode"/>
                <a:cs typeface="Lucida Sans Unicode"/>
              </a:rPr>
              <a:t> </a:t>
            </a:r>
            <a:r>
              <a:rPr sz="3400" spc="-50" dirty="0">
                <a:solidFill>
                  <a:srgbClr val="FFFFFF"/>
                </a:solidFill>
                <a:latin typeface="Lucida Sans Unicode"/>
                <a:cs typeface="Lucida Sans Unicode"/>
              </a:rPr>
              <a:t>Community</a:t>
            </a:r>
            <a:r>
              <a:rPr sz="3400" spc="-195" dirty="0">
                <a:solidFill>
                  <a:srgbClr val="FFFFFF"/>
                </a:solidFill>
                <a:latin typeface="Lucida Sans Unicode"/>
                <a:cs typeface="Lucida Sans Unicode"/>
              </a:rPr>
              <a:t> </a:t>
            </a:r>
            <a:r>
              <a:rPr sz="3400" spc="-20" dirty="0">
                <a:solidFill>
                  <a:srgbClr val="FFFFFF"/>
                </a:solidFill>
                <a:latin typeface="Lucida Sans Unicode"/>
                <a:cs typeface="Lucida Sans Unicode"/>
              </a:rPr>
              <a:t>Mediation</a:t>
            </a:r>
            <a:r>
              <a:rPr sz="3400" spc="-195" dirty="0">
                <a:solidFill>
                  <a:srgbClr val="FFFFFF"/>
                </a:solidFill>
                <a:latin typeface="Lucida Sans Unicode"/>
                <a:cs typeface="Lucida Sans Unicode"/>
              </a:rPr>
              <a:t> </a:t>
            </a:r>
            <a:r>
              <a:rPr sz="3400" spc="-55" dirty="0">
                <a:solidFill>
                  <a:srgbClr val="FFFFFF"/>
                </a:solidFill>
                <a:latin typeface="Lucida Sans Unicode"/>
                <a:cs typeface="Lucida Sans Unicode"/>
              </a:rPr>
              <a:t>Course</a:t>
            </a:r>
            <a:endParaRPr sz="3400" dirty="0">
              <a:latin typeface="Lucida Sans Unicode"/>
              <a:cs typeface="Lucida Sans Unicode"/>
            </a:endParaRPr>
          </a:p>
        </p:txBody>
      </p:sp>
      <p:sp>
        <p:nvSpPr>
          <p:cNvPr id="6" name="object 6"/>
          <p:cNvSpPr txBox="1"/>
          <p:nvPr/>
        </p:nvSpPr>
        <p:spPr>
          <a:xfrm>
            <a:off x="787400" y="2202307"/>
            <a:ext cx="4140835" cy="474489"/>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E5E5E"/>
                </a:solidFill>
              </a:rPr>
              <a:t>I detta får du lära dig om:</a:t>
            </a:r>
          </a:p>
        </p:txBody>
      </p:sp>
      <p:sp>
        <p:nvSpPr>
          <p:cNvPr id="7" name="object 7"/>
          <p:cNvSpPr txBox="1"/>
          <p:nvPr/>
        </p:nvSpPr>
        <p:spPr>
          <a:xfrm>
            <a:off x="787400" y="3170396"/>
            <a:ext cx="9851390" cy="3328219"/>
          </a:xfrm>
          <a:prstGeom prst="rect">
            <a:avLst/>
          </a:prstGeom>
        </p:spPr>
        <p:txBody>
          <a:bodyPr vert="horz" wrap="square" lIns="0" tIns="91440" rIns="0" bIns="0" rtlCol="0">
            <a:spAutoFit/>
          </a:bodyPr>
          <a:lstStyle/>
          <a:p>
            <a:pPr marL="355600" indent="-343535">
              <a:lnSpc>
                <a:spcPct val="100000"/>
              </a:lnSpc>
              <a:spcBef>
                <a:spcPts val="720"/>
              </a:spcBef>
              <a:buSzPct val="133333"/>
              <a:buFont typeface="MS UI Gothic"/>
              <a:buChar char="✓"/>
              <a:tabLst>
                <a:tab pos="356235" algn="l"/>
              </a:tabLst>
            </a:pPr>
            <a:r>
              <a:rPr lang="sv-SE" sz="2400" b="1" spc="50" dirty="0" smtClean="0">
                <a:solidFill>
                  <a:srgbClr val="5E5E5E"/>
                </a:solidFill>
                <a:cs typeface="Arial"/>
              </a:rPr>
              <a:t>Hur du f</a:t>
            </a:r>
            <a:r>
              <a:rPr sz="2400" b="1" spc="50" dirty="0" smtClean="0">
                <a:solidFill>
                  <a:srgbClr val="5E5E5E"/>
                </a:solidFill>
                <a:cs typeface="Arial"/>
              </a:rPr>
              <a:t>örbereder</a:t>
            </a:r>
            <a:r>
              <a:rPr sz="2400" b="1" spc="-30" dirty="0" smtClean="0">
                <a:solidFill>
                  <a:srgbClr val="5E5E5E"/>
                </a:solidFill>
                <a:cs typeface="Arial"/>
              </a:rPr>
              <a:t> </a:t>
            </a:r>
            <a:r>
              <a:rPr lang="sv-SE" sz="2400" b="1" spc="-30" dirty="0" smtClean="0">
                <a:solidFill>
                  <a:srgbClr val="5E5E5E"/>
                </a:solidFill>
                <a:cs typeface="Arial"/>
              </a:rPr>
              <a:t>inför </a:t>
            </a:r>
            <a:r>
              <a:rPr sz="2400" b="1" spc="45" dirty="0" smtClean="0">
                <a:solidFill>
                  <a:srgbClr val="5E5E5E"/>
                </a:solidFill>
                <a:cs typeface="Arial"/>
              </a:rPr>
              <a:t>finansiering</a:t>
            </a:r>
            <a:r>
              <a:rPr sz="2400" spc="45" dirty="0">
                <a:solidFill>
                  <a:srgbClr val="5E5E5E"/>
                </a:solidFill>
                <a:cs typeface="Lucida Sans Unicode"/>
              </a:rPr>
              <a:t>,</a:t>
            </a:r>
            <a:r>
              <a:rPr sz="2400" spc="-100" dirty="0">
                <a:solidFill>
                  <a:srgbClr val="5E5E5E"/>
                </a:solidFill>
                <a:cs typeface="Lucida Sans Unicode"/>
              </a:rPr>
              <a:t> </a:t>
            </a:r>
            <a:r>
              <a:rPr sz="2400" spc="-35" dirty="0">
                <a:solidFill>
                  <a:srgbClr val="5E5E5E"/>
                </a:solidFill>
                <a:cs typeface="Lucida Sans Unicode"/>
              </a:rPr>
              <a:t>självanalys,</a:t>
            </a:r>
            <a:r>
              <a:rPr sz="2400" spc="-100" dirty="0">
                <a:solidFill>
                  <a:srgbClr val="5E5E5E"/>
                </a:solidFill>
                <a:cs typeface="Lucida Sans Unicode"/>
              </a:rPr>
              <a:t> </a:t>
            </a:r>
            <a:r>
              <a:rPr sz="2400" spc="-20" dirty="0">
                <a:solidFill>
                  <a:srgbClr val="5E5E5E"/>
                </a:solidFill>
                <a:cs typeface="Lucida Sans Unicode"/>
              </a:rPr>
              <a:t>identifiera</a:t>
            </a:r>
            <a:r>
              <a:rPr sz="2400" spc="-100" dirty="0">
                <a:solidFill>
                  <a:srgbClr val="5E5E5E"/>
                </a:solidFill>
                <a:cs typeface="Lucida Sans Unicode"/>
              </a:rPr>
              <a:t> </a:t>
            </a:r>
            <a:r>
              <a:rPr sz="2400" spc="-15" dirty="0">
                <a:solidFill>
                  <a:srgbClr val="5E5E5E"/>
                </a:solidFill>
                <a:cs typeface="Lucida Sans Unicode"/>
              </a:rPr>
              <a:t>behov</a:t>
            </a:r>
            <a:r>
              <a:rPr sz="2400" spc="-100" dirty="0">
                <a:solidFill>
                  <a:srgbClr val="5E5E5E"/>
                </a:solidFill>
                <a:cs typeface="Lucida Sans Unicode"/>
              </a:rPr>
              <a:t> </a:t>
            </a:r>
            <a:r>
              <a:rPr sz="2400" spc="-30" dirty="0">
                <a:solidFill>
                  <a:srgbClr val="5E5E5E"/>
                </a:solidFill>
                <a:cs typeface="Lucida Sans Unicode"/>
              </a:rPr>
              <a:t>och</a:t>
            </a:r>
            <a:r>
              <a:rPr sz="2400" spc="-100" dirty="0">
                <a:solidFill>
                  <a:srgbClr val="5E5E5E"/>
                </a:solidFill>
                <a:cs typeface="Lucida Sans Unicode"/>
              </a:rPr>
              <a:t> </a:t>
            </a:r>
            <a:r>
              <a:rPr sz="2400" spc="-10" dirty="0">
                <a:solidFill>
                  <a:srgbClr val="5E5E5E"/>
                </a:solidFill>
                <a:cs typeface="Lucida Sans Unicode"/>
              </a:rPr>
              <a:t>resurser</a:t>
            </a:r>
            <a:r>
              <a:rPr sz="2400" spc="-100" dirty="0">
                <a:solidFill>
                  <a:srgbClr val="5E5E5E"/>
                </a:solidFill>
                <a:cs typeface="Lucida Sans Unicode"/>
              </a:rPr>
              <a:t> </a:t>
            </a:r>
            <a:r>
              <a:rPr sz="2400" spc="-25" dirty="0">
                <a:solidFill>
                  <a:srgbClr val="5E5E5E"/>
                </a:solidFill>
                <a:cs typeface="Lucida Sans Unicode"/>
              </a:rPr>
              <a:t>som</a:t>
            </a:r>
            <a:r>
              <a:rPr sz="2400" spc="-100" dirty="0">
                <a:solidFill>
                  <a:srgbClr val="5E5E5E"/>
                </a:solidFill>
                <a:cs typeface="Lucida Sans Unicode"/>
              </a:rPr>
              <a:t> </a:t>
            </a:r>
            <a:r>
              <a:rPr sz="2400" spc="-20" dirty="0">
                <a:solidFill>
                  <a:srgbClr val="5E5E5E"/>
                </a:solidFill>
                <a:cs typeface="Lucida Sans Unicode"/>
              </a:rPr>
              <a:t>behövs</a:t>
            </a:r>
            <a:endParaRPr sz="2400" dirty="0">
              <a:cs typeface="Lucida Sans Unicode"/>
            </a:endParaRPr>
          </a:p>
          <a:p>
            <a:pPr marL="355600" marR="686435" indent="-343535">
              <a:lnSpc>
                <a:spcPct val="102899"/>
              </a:lnSpc>
              <a:spcBef>
                <a:spcPts val="1060"/>
              </a:spcBef>
              <a:buSzPct val="114285"/>
              <a:buFont typeface="MS UI Gothic"/>
              <a:buChar char="✓"/>
              <a:tabLst>
                <a:tab pos="356235" algn="l"/>
              </a:tabLst>
            </a:pPr>
            <a:r>
              <a:rPr sz="2400" b="1" spc="105" dirty="0">
                <a:solidFill>
                  <a:srgbClr val="5E5E5E"/>
                </a:solidFill>
                <a:cs typeface="Arial"/>
              </a:rPr>
              <a:t>Identifiera</a:t>
            </a:r>
            <a:r>
              <a:rPr sz="2400" b="1" spc="-30" dirty="0">
                <a:solidFill>
                  <a:srgbClr val="5E5E5E"/>
                </a:solidFill>
                <a:cs typeface="Arial"/>
              </a:rPr>
              <a:t> </a:t>
            </a:r>
            <a:r>
              <a:rPr sz="2400" spc="-30" dirty="0">
                <a:solidFill>
                  <a:srgbClr val="5E5E5E"/>
                </a:solidFill>
                <a:cs typeface="Lucida Sans Unicode"/>
              </a:rPr>
              <a:t>institutioner</a:t>
            </a:r>
            <a:r>
              <a:rPr sz="2400" spc="-105" dirty="0">
                <a:solidFill>
                  <a:srgbClr val="5E5E5E"/>
                </a:solidFill>
                <a:cs typeface="Lucida Sans Unicode"/>
              </a:rPr>
              <a:t> </a:t>
            </a:r>
            <a:r>
              <a:rPr sz="2400" spc="-35" dirty="0">
                <a:solidFill>
                  <a:srgbClr val="5E5E5E"/>
                </a:solidFill>
                <a:cs typeface="Lucida Sans Unicode"/>
              </a:rPr>
              <a:t>och</a:t>
            </a:r>
            <a:r>
              <a:rPr sz="2400" spc="-105" dirty="0">
                <a:solidFill>
                  <a:srgbClr val="5E5E5E"/>
                </a:solidFill>
                <a:cs typeface="Lucida Sans Unicode"/>
              </a:rPr>
              <a:t> </a:t>
            </a:r>
            <a:r>
              <a:rPr sz="2400" b="1" spc="90" dirty="0">
                <a:solidFill>
                  <a:srgbClr val="5E5E5E"/>
                </a:solidFill>
                <a:cs typeface="Arial"/>
              </a:rPr>
              <a:t>möjligheter</a:t>
            </a:r>
            <a:r>
              <a:rPr sz="2400" b="1" spc="-25" dirty="0">
                <a:solidFill>
                  <a:srgbClr val="5E5E5E"/>
                </a:solidFill>
                <a:cs typeface="Arial"/>
              </a:rPr>
              <a:t> </a:t>
            </a:r>
            <a:r>
              <a:rPr sz="2400" spc="-30" dirty="0">
                <a:solidFill>
                  <a:srgbClr val="5E5E5E"/>
                </a:solidFill>
                <a:cs typeface="Lucida Sans Unicode"/>
              </a:rPr>
              <a:t>som</a:t>
            </a:r>
            <a:r>
              <a:rPr sz="2400" spc="-105" dirty="0">
                <a:solidFill>
                  <a:srgbClr val="5E5E5E"/>
                </a:solidFill>
                <a:cs typeface="Lucida Sans Unicode"/>
              </a:rPr>
              <a:t> </a:t>
            </a:r>
            <a:r>
              <a:rPr sz="2400" spc="-35" dirty="0">
                <a:solidFill>
                  <a:srgbClr val="5E5E5E"/>
                </a:solidFill>
                <a:cs typeface="Lucida Sans Unicode"/>
              </a:rPr>
              <a:t>kan</a:t>
            </a:r>
            <a:r>
              <a:rPr sz="2400" spc="-105" dirty="0">
                <a:solidFill>
                  <a:srgbClr val="5E5E5E"/>
                </a:solidFill>
                <a:cs typeface="Lucida Sans Unicode"/>
              </a:rPr>
              <a:t> </a:t>
            </a:r>
            <a:r>
              <a:rPr sz="2400" spc="-5" dirty="0">
                <a:solidFill>
                  <a:srgbClr val="5E5E5E"/>
                </a:solidFill>
                <a:cs typeface="Lucida Sans Unicode"/>
              </a:rPr>
              <a:t>ge</a:t>
            </a:r>
            <a:r>
              <a:rPr sz="2400" spc="-105" dirty="0">
                <a:solidFill>
                  <a:srgbClr val="5E5E5E"/>
                </a:solidFill>
                <a:cs typeface="Lucida Sans Unicode"/>
              </a:rPr>
              <a:t> </a:t>
            </a:r>
            <a:r>
              <a:rPr sz="2400" spc="-30" dirty="0">
                <a:solidFill>
                  <a:srgbClr val="5E5E5E"/>
                </a:solidFill>
                <a:cs typeface="Lucida Sans Unicode"/>
              </a:rPr>
              <a:t>finansiering</a:t>
            </a:r>
            <a:r>
              <a:rPr sz="2400" spc="-105" dirty="0">
                <a:solidFill>
                  <a:srgbClr val="5E5E5E"/>
                </a:solidFill>
                <a:cs typeface="Lucida Sans Unicode"/>
              </a:rPr>
              <a:t> </a:t>
            </a:r>
            <a:r>
              <a:rPr sz="2400" spc="-35" dirty="0">
                <a:solidFill>
                  <a:srgbClr val="5E5E5E"/>
                </a:solidFill>
                <a:cs typeface="Lucida Sans Unicode"/>
              </a:rPr>
              <a:t>och </a:t>
            </a:r>
            <a:r>
              <a:rPr sz="2400" spc="-650" dirty="0">
                <a:solidFill>
                  <a:srgbClr val="5E5E5E"/>
                </a:solidFill>
                <a:cs typeface="Lucida Sans Unicode"/>
              </a:rPr>
              <a:t> </a:t>
            </a:r>
            <a:r>
              <a:rPr sz="2400" spc="-25" dirty="0">
                <a:solidFill>
                  <a:srgbClr val="5E5E5E"/>
                </a:solidFill>
                <a:cs typeface="Lucida Sans Unicode"/>
              </a:rPr>
              <a:t>resurser,</a:t>
            </a:r>
            <a:r>
              <a:rPr sz="2400" spc="-120" dirty="0">
                <a:solidFill>
                  <a:srgbClr val="5E5E5E"/>
                </a:solidFill>
                <a:cs typeface="Lucida Sans Unicode"/>
              </a:rPr>
              <a:t> </a:t>
            </a:r>
            <a:r>
              <a:rPr sz="2400" spc="-25" dirty="0">
                <a:solidFill>
                  <a:srgbClr val="5E5E5E"/>
                </a:solidFill>
                <a:cs typeface="Lucida Sans Unicode"/>
              </a:rPr>
              <a:t>förstå</a:t>
            </a:r>
            <a:r>
              <a:rPr sz="2400" spc="-120" dirty="0">
                <a:solidFill>
                  <a:srgbClr val="5E5E5E"/>
                </a:solidFill>
                <a:cs typeface="Lucida Sans Unicode"/>
              </a:rPr>
              <a:t> </a:t>
            </a:r>
            <a:r>
              <a:rPr sz="2400" spc="-15" dirty="0">
                <a:solidFill>
                  <a:srgbClr val="5E5E5E"/>
                </a:solidFill>
                <a:cs typeface="Lucida Sans Unicode"/>
              </a:rPr>
              <a:t>deras</a:t>
            </a:r>
            <a:r>
              <a:rPr sz="2400" spc="-120" dirty="0">
                <a:solidFill>
                  <a:srgbClr val="5E5E5E"/>
                </a:solidFill>
                <a:cs typeface="Lucida Sans Unicode"/>
              </a:rPr>
              <a:t> </a:t>
            </a:r>
            <a:r>
              <a:rPr sz="2400" spc="-10" dirty="0">
                <a:solidFill>
                  <a:srgbClr val="5E5E5E"/>
                </a:solidFill>
                <a:cs typeface="Lucida Sans Unicode"/>
              </a:rPr>
              <a:t>regler</a:t>
            </a:r>
            <a:endParaRPr sz="2400" dirty="0">
              <a:cs typeface="Lucida Sans Unicode"/>
            </a:endParaRPr>
          </a:p>
          <a:p>
            <a:pPr marL="355600" indent="-343535">
              <a:lnSpc>
                <a:spcPct val="100000"/>
              </a:lnSpc>
              <a:spcBef>
                <a:spcPts val="1180"/>
              </a:spcBef>
              <a:buSzPct val="120000"/>
              <a:buFont typeface="MS UI Gothic"/>
              <a:buChar char="✓"/>
              <a:tabLst>
                <a:tab pos="356235" algn="l"/>
              </a:tabLst>
            </a:pPr>
            <a:r>
              <a:rPr sz="2400" b="1" spc="100" dirty="0">
                <a:solidFill>
                  <a:srgbClr val="5E5E5E"/>
                </a:solidFill>
                <a:cs typeface="Arial"/>
              </a:rPr>
              <a:t>Identifiera</a:t>
            </a:r>
            <a:r>
              <a:rPr sz="2400" b="1" spc="-45" dirty="0">
                <a:solidFill>
                  <a:srgbClr val="5E5E5E"/>
                </a:solidFill>
                <a:cs typeface="Arial"/>
              </a:rPr>
              <a:t> </a:t>
            </a:r>
            <a:r>
              <a:rPr sz="2400" b="1" spc="80" dirty="0">
                <a:solidFill>
                  <a:srgbClr val="5E5E5E"/>
                </a:solidFill>
                <a:cs typeface="Arial"/>
              </a:rPr>
              <a:t>partners</a:t>
            </a:r>
            <a:r>
              <a:rPr sz="2400" b="1" spc="-40" dirty="0">
                <a:solidFill>
                  <a:srgbClr val="5E5E5E"/>
                </a:solidFill>
                <a:cs typeface="Arial"/>
              </a:rPr>
              <a:t> </a:t>
            </a:r>
            <a:r>
              <a:rPr sz="2400" spc="-30" dirty="0">
                <a:solidFill>
                  <a:srgbClr val="5E5E5E"/>
                </a:solidFill>
                <a:cs typeface="Lucida Sans Unicode"/>
              </a:rPr>
              <a:t>och</a:t>
            </a:r>
            <a:r>
              <a:rPr sz="2400" spc="-114" dirty="0">
                <a:solidFill>
                  <a:srgbClr val="5E5E5E"/>
                </a:solidFill>
                <a:cs typeface="Lucida Sans Unicode"/>
              </a:rPr>
              <a:t> </a:t>
            </a:r>
            <a:r>
              <a:rPr lang="sv-SE" sz="2400" spc="-114" dirty="0" smtClean="0">
                <a:solidFill>
                  <a:srgbClr val="5E5E5E"/>
                </a:solidFill>
                <a:cs typeface="Lucida Sans Unicode"/>
              </a:rPr>
              <a:t>andra </a:t>
            </a:r>
            <a:r>
              <a:rPr sz="2400" spc="-20" dirty="0" smtClean="0">
                <a:solidFill>
                  <a:srgbClr val="5E5E5E"/>
                </a:solidFill>
                <a:cs typeface="Lucida Sans Unicode"/>
              </a:rPr>
              <a:t>intressenter</a:t>
            </a:r>
            <a:endParaRPr sz="2400" dirty="0">
              <a:cs typeface="Lucida Sans Unicode"/>
            </a:endParaRPr>
          </a:p>
          <a:p>
            <a:pPr marL="355600" indent="-343535">
              <a:lnSpc>
                <a:spcPct val="100000"/>
              </a:lnSpc>
              <a:spcBef>
                <a:spcPts val="1390"/>
              </a:spcBef>
              <a:buSzPct val="133333"/>
              <a:buFont typeface="MS UI Gothic"/>
              <a:buChar char="✓"/>
              <a:tabLst>
                <a:tab pos="356235" algn="l"/>
              </a:tabLst>
            </a:pPr>
            <a:r>
              <a:rPr lang="sv-SE" sz="2400" spc="-20" dirty="0">
                <a:solidFill>
                  <a:srgbClr val="5E5E5E"/>
                </a:solidFill>
                <a:cs typeface="Lucida Sans Unicode"/>
              </a:rPr>
              <a:t>Hur du </a:t>
            </a:r>
            <a:r>
              <a:rPr lang="sv-SE" sz="2400" b="1" spc="30" dirty="0" smtClean="0">
                <a:solidFill>
                  <a:srgbClr val="5E5E5E"/>
                </a:solidFill>
                <a:cs typeface="Arial"/>
              </a:rPr>
              <a:t>a</a:t>
            </a:r>
            <a:r>
              <a:rPr sz="2400" b="1" spc="30" dirty="0" smtClean="0">
                <a:solidFill>
                  <a:srgbClr val="5E5E5E"/>
                </a:solidFill>
                <a:cs typeface="Arial"/>
              </a:rPr>
              <a:t>nsök</a:t>
            </a:r>
            <a:r>
              <a:rPr lang="sv-SE" sz="2400" b="1" spc="30" dirty="0" smtClean="0">
                <a:solidFill>
                  <a:srgbClr val="5E5E5E"/>
                </a:solidFill>
                <a:cs typeface="Arial"/>
              </a:rPr>
              <a:t>er </a:t>
            </a:r>
            <a:r>
              <a:rPr lang="sv-SE" sz="2400" spc="-30" dirty="0">
                <a:solidFill>
                  <a:srgbClr val="5E5E5E"/>
                </a:solidFill>
                <a:cs typeface="Lucida Sans Unicode"/>
              </a:rPr>
              <a:t>om </a:t>
            </a:r>
            <a:r>
              <a:rPr sz="2400" spc="-30" dirty="0" smtClean="0">
                <a:solidFill>
                  <a:srgbClr val="5E5E5E"/>
                </a:solidFill>
                <a:cs typeface="Lucida Sans Unicode"/>
              </a:rPr>
              <a:t>finansiering</a:t>
            </a:r>
            <a:r>
              <a:rPr sz="2400" spc="-30" dirty="0">
                <a:solidFill>
                  <a:srgbClr val="5E5E5E"/>
                </a:solidFill>
                <a:cs typeface="Lucida Sans Unicode"/>
              </a:rPr>
              <a:t>,</a:t>
            </a:r>
            <a:r>
              <a:rPr sz="2400" spc="-100" dirty="0">
                <a:solidFill>
                  <a:srgbClr val="5E5E5E"/>
                </a:solidFill>
                <a:cs typeface="Lucida Sans Unicode"/>
              </a:rPr>
              <a:t> </a:t>
            </a:r>
            <a:r>
              <a:rPr sz="2400" spc="-30" dirty="0" smtClean="0">
                <a:solidFill>
                  <a:srgbClr val="5E5E5E"/>
                </a:solidFill>
                <a:cs typeface="Lucida Sans Unicode"/>
              </a:rPr>
              <a:t>insamling</a:t>
            </a:r>
            <a:r>
              <a:rPr lang="sv-SE" sz="2400" spc="-30" dirty="0" smtClean="0">
                <a:solidFill>
                  <a:srgbClr val="5E5E5E"/>
                </a:solidFill>
                <a:cs typeface="Lucida Sans Unicode"/>
              </a:rPr>
              <a:t> av pengar</a:t>
            </a:r>
            <a:endParaRPr sz="2400" dirty="0">
              <a:cs typeface="Lucida Sans Unicode"/>
            </a:endParaRPr>
          </a:p>
          <a:p>
            <a:pPr marL="355600" indent="-343535">
              <a:lnSpc>
                <a:spcPct val="100000"/>
              </a:lnSpc>
              <a:spcBef>
                <a:spcPts val="1230"/>
              </a:spcBef>
              <a:buSzPct val="120000"/>
              <a:buFont typeface="MS UI Gothic"/>
              <a:buChar char="✓"/>
              <a:tabLst>
                <a:tab pos="356235" algn="l"/>
              </a:tabLst>
            </a:pPr>
            <a:r>
              <a:rPr lang="sv-SE" sz="2400" spc="-20" dirty="0" smtClean="0">
                <a:solidFill>
                  <a:srgbClr val="5E5E5E"/>
                </a:solidFill>
                <a:cs typeface="Lucida Sans Unicode"/>
              </a:rPr>
              <a:t>At</a:t>
            </a:r>
            <a:r>
              <a:rPr lang="sv-SE" sz="2400" spc="-10" dirty="0">
                <a:solidFill>
                  <a:srgbClr val="5E5E5E"/>
                </a:solidFill>
                <a:cs typeface="Lucida Sans Unicode"/>
              </a:rPr>
              <a:t>t använda </a:t>
            </a:r>
            <a:r>
              <a:rPr lang="sv-SE" sz="2400" b="1" spc="-10" dirty="0">
                <a:solidFill>
                  <a:srgbClr val="5E5E5E"/>
                </a:solidFill>
                <a:cs typeface="Lucida Sans Unicode"/>
              </a:rPr>
              <a:t>v</a:t>
            </a:r>
            <a:r>
              <a:rPr sz="2400" b="1" spc="-10" dirty="0" smtClean="0">
                <a:solidFill>
                  <a:srgbClr val="5E5E5E"/>
                </a:solidFill>
                <a:cs typeface="Lucida Sans Unicode"/>
              </a:rPr>
              <a:t>olon</a:t>
            </a:r>
            <a:r>
              <a:rPr lang="sv-SE" sz="2400" b="1" spc="-10" dirty="0" err="1" smtClean="0">
                <a:solidFill>
                  <a:srgbClr val="5E5E5E"/>
                </a:solidFill>
                <a:cs typeface="Lucida Sans Unicode"/>
              </a:rPr>
              <a:t>tärer</a:t>
            </a:r>
            <a:r>
              <a:rPr sz="2400" spc="-10" dirty="0" smtClean="0">
                <a:solidFill>
                  <a:srgbClr val="5E5E5E"/>
                </a:solidFill>
                <a:cs typeface="Lucida Sans Unicode"/>
              </a:rPr>
              <a:t> </a:t>
            </a:r>
            <a:r>
              <a:rPr sz="2400" spc="-10" dirty="0">
                <a:solidFill>
                  <a:srgbClr val="5E5E5E"/>
                </a:solidFill>
                <a:cs typeface="Lucida Sans Unicode"/>
              </a:rPr>
              <a:t>och </a:t>
            </a:r>
            <a:r>
              <a:rPr sz="2400" b="1" spc="-10" dirty="0">
                <a:solidFill>
                  <a:srgbClr val="5E5E5E"/>
                </a:solidFill>
                <a:cs typeface="Lucida Sans Unicode"/>
              </a:rPr>
              <a:t>samhäll</a:t>
            </a:r>
            <a:r>
              <a:rPr lang="sv-SE" sz="2400" b="1" spc="-10" dirty="0">
                <a:solidFill>
                  <a:srgbClr val="5E5E5E"/>
                </a:solidFill>
                <a:cs typeface="Lucida Sans Unicode"/>
              </a:rPr>
              <a:t>et </a:t>
            </a:r>
            <a:r>
              <a:rPr lang="sv-SE" sz="2400" spc="-10" dirty="0">
                <a:solidFill>
                  <a:srgbClr val="5E5E5E"/>
                </a:solidFill>
                <a:cs typeface="Lucida Sans Unicode"/>
              </a:rPr>
              <a:t>som </a:t>
            </a:r>
            <a:r>
              <a:rPr sz="2400" spc="-10" dirty="0" smtClean="0">
                <a:solidFill>
                  <a:srgbClr val="5E5E5E"/>
                </a:solidFill>
                <a:cs typeface="Lucida Sans Unicode"/>
              </a:rPr>
              <a:t>resurser</a:t>
            </a:r>
            <a:endParaRPr sz="2400" spc="-10" dirty="0">
              <a:solidFill>
                <a:srgbClr val="5E5E5E"/>
              </a:solidFill>
              <a:cs typeface="Lucida Sans Unicod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699516" y="466344"/>
            <a:ext cx="10749280" cy="0"/>
          </a:xfrm>
          <a:custGeom>
            <a:avLst/>
            <a:gdLst/>
            <a:ahLst/>
            <a:cxnLst/>
            <a:rect l="l" t="t" r="r" b="b"/>
            <a:pathLst>
              <a:path w="10749280">
                <a:moveTo>
                  <a:pt x="0" y="0"/>
                </a:moveTo>
                <a:lnTo>
                  <a:pt x="10748772" y="0"/>
                </a:lnTo>
              </a:path>
            </a:pathLst>
          </a:custGeom>
          <a:ln w="12700">
            <a:solidFill>
              <a:srgbClr val="5B9BD4"/>
            </a:solidFill>
          </a:ln>
        </p:spPr>
        <p:txBody>
          <a:bodyPr wrap="square" lIns="0" tIns="0" rIns="0" bIns="0" rtlCol="0"/>
          <a:lstStyle/>
          <a:p>
            <a:endParaRPr/>
          </a:p>
        </p:txBody>
      </p:sp>
      <p:sp>
        <p:nvSpPr>
          <p:cNvPr id="7" name="object 7"/>
          <p:cNvSpPr/>
          <p:nvPr/>
        </p:nvSpPr>
        <p:spPr>
          <a:xfrm>
            <a:off x="3874008" y="1403603"/>
            <a:ext cx="7574280" cy="0"/>
          </a:xfrm>
          <a:custGeom>
            <a:avLst/>
            <a:gdLst/>
            <a:ahLst/>
            <a:cxnLst/>
            <a:rect l="l" t="t" r="r" b="b"/>
            <a:pathLst>
              <a:path w="7574280">
                <a:moveTo>
                  <a:pt x="0" y="0"/>
                </a:moveTo>
                <a:lnTo>
                  <a:pt x="7574280" y="0"/>
                </a:lnTo>
              </a:path>
            </a:pathLst>
          </a:custGeom>
          <a:ln w="12700">
            <a:solidFill>
              <a:srgbClr val="C4D4EB"/>
            </a:solidFill>
          </a:ln>
        </p:spPr>
        <p:txBody>
          <a:bodyPr wrap="square" lIns="0" tIns="0" rIns="0" bIns="0" rtlCol="0"/>
          <a:lstStyle/>
          <a:p>
            <a:endParaRPr/>
          </a:p>
        </p:txBody>
      </p:sp>
      <p:sp>
        <p:nvSpPr>
          <p:cNvPr id="8" name="object 8"/>
          <p:cNvSpPr/>
          <p:nvPr/>
        </p:nvSpPr>
        <p:spPr>
          <a:xfrm>
            <a:off x="3874008" y="2342388"/>
            <a:ext cx="7574280" cy="0"/>
          </a:xfrm>
          <a:custGeom>
            <a:avLst/>
            <a:gdLst/>
            <a:ahLst/>
            <a:cxnLst/>
            <a:rect l="l" t="t" r="r" b="b"/>
            <a:pathLst>
              <a:path w="7574280">
                <a:moveTo>
                  <a:pt x="0" y="0"/>
                </a:moveTo>
                <a:lnTo>
                  <a:pt x="7574280" y="0"/>
                </a:lnTo>
              </a:path>
            </a:pathLst>
          </a:custGeom>
          <a:ln w="12700">
            <a:solidFill>
              <a:srgbClr val="C4D4EB"/>
            </a:solidFill>
          </a:ln>
        </p:spPr>
        <p:txBody>
          <a:bodyPr wrap="square" lIns="0" tIns="0" rIns="0" bIns="0" rtlCol="0"/>
          <a:lstStyle/>
          <a:p>
            <a:endParaRPr/>
          </a:p>
        </p:txBody>
      </p:sp>
      <p:sp>
        <p:nvSpPr>
          <p:cNvPr id="9" name="object 9"/>
          <p:cNvSpPr/>
          <p:nvPr/>
        </p:nvSpPr>
        <p:spPr>
          <a:xfrm>
            <a:off x="3874008" y="3279647"/>
            <a:ext cx="7574280" cy="0"/>
          </a:xfrm>
          <a:custGeom>
            <a:avLst/>
            <a:gdLst/>
            <a:ahLst/>
            <a:cxnLst/>
            <a:rect l="l" t="t" r="r" b="b"/>
            <a:pathLst>
              <a:path w="7574280">
                <a:moveTo>
                  <a:pt x="0" y="0"/>
                </a:moveTo>
                <a:lnTo>
                  <a:pt x="7574280" y="0"/>
                </a:lnTo>
              </a:path>
            </a:pathLst>
          </a:custGeom>
          <a:ln w="12700">
            <a:solidFill>
              <a:srgbClr val="C4D4EB"/>
            </a:solidFill>
          </a:ln>
        </p:spPr>
        <p:txBody>
          <a:bodyPr wrap="square" lIns="0" tIns="0" rIns="0" bIns="0" rtlCol="0"/>
          <a:lstStyle/>
          <a:p>
            <a:endParaRPr/>
          </a:p>
        </p:txBody>
      </p:sp>
      <p:sp>
        <p:nvSpPr>
          <p:cNvPr id="10" name="object 10"/>
          <p:cNvSpPr/>
          <p:nvPr/>
        </p:nvSpPr>
        <p:spPr>
          <a:xfrm>
            <a:off x="3874008" y="4218432"/>
            <a:ext cx="7574280" cy="0"/>
          </a:xfrm>
          <a:custGeom>
            <a:avLst/>
            <a:gdLst/>
            <a:ahLst/>
            <a:cxnLst/>
            <a:rect l="l" t="t" r="r" b="b"/>
            <a:pathLst>
              <a:path w="7574280">
                <a:moveTo>
                  <a:pt x="0" y="0"/>
                </a:moveTo>
                <a:lnTo>
                  <a:pt x="7574280" y="0"/>
                </a:lnTo>
              </a:path>
            </a:pathLst>
          </a:custGeom>
          <a:ln w="12700">
            <a:solidFill>
              <a:srgbClr val="C4D4EB"/>
            </a:solidFill>
          </a:ln>
        </p:spPr>
        <p:txBody>
          <a:bodyPr wrap="square" lIns="0" tIns="0" rIns="0" bIns="0" rtlCol="0"/>
          <a:lstStyle/>
          <a:p>
            <a:endParaRPr/>
          </a:p>
        </p:txBody>
      </p:sp>
      <p:sp>
        <p:nvSpPr>
          <p:cNvPr id="11" name="object 11"/>
          <p:cNvSpPr/>
          <p:nvPr/>
        </p:nvSpPr>
        <p:spPr>
          <a:xfrm>
            <a:off x="3874008" y="5155691"/>
            <a:ext cx="7574280" cy="0"/>
          </a:xfrm>
          <a:custGeom>
            <a:avLst/>
            <a:gdLst/>
            <a:ahLst/>
            <a:cxnLst/>
            <a:rect l="l" t="t" r="r" b="b"/>
            <a:pathLst>
              <a:path w="7574280">
                <a:moveTo>
                  <a:pt x="0" y="0"/>
                </a:moveTo>
                <a:lnTo>
                  <a:pt x="7574280" y="0"/>
                </a:lnTo>
              </a:path>
            </a:pathLst>
          </a:custGeom>
          <a:ln w="12700">
            <a:solidFill>
              <a:srgbClr val="C4D4EB"/>
            </a:solidFill>
          </a:ln>
        </p:spPr>
        <p:txBody>
          <a:bodyPr wrap="square" lIns="0" tIns="0" rIns="0" bIns="0" rtlCol="0"/>
          <a:lstStyle/>
          <a:p>
            <a:endParaRPr/>
          </a:p>
        </p:txBody>
      </p:sp>
      <p:sp>
        <p:nvSpPr>
          <p:cNvPr id="12" name="object 12"/>
          <p:cNvSpPr/>
          <p:nvPr/>
        </p:nvSpPr>
        <p:spPr>
          <a:xfrm>
            <a:off x="3874008" y="6092952"/>
            <a:ext cx="7574280" cy="0"/>
          </a:xfrm>
          <a:custGeom>
            <a:avLst/>
            <a:gdLst/>
            <a:ahLst/>
            <a:cxnLst/>
            <a:rect l="l" t="t" r="r" b="b"/>
            <a:pathLst>
              <a:path w="7574280">
                <a:moveTo>
                  <a:pt x="0" y="0"/>
                </a:moveTo>
                <a:lnTo>
                  <a:pt x="7574280" y="0"/>
                </a:lnTo>
              </a:path>
            </a:pathLst>
          </a:custGeom>
          <a:ln w="12700">
            <a:solidFill>
              <a:srgbClr val="C4D4EB"/>
            </a:solidFill>
          </a:ln>
        </p:spPr>
        <p:txBody>
          <a:bodyPr wrap="square" lIns="0" tIns="0" rIns="0" bIns="0" rtlCol="0"/>
          <a:lstStyle/>
          <a:p>
            <a:endParaRPr/>
          </a:p>
        </p:txBody>
      </p:sp>
      <p:sp>
        <p:nvSpPr>
          <p:cNvPr id="13" name="object 13"/>
          <p:cNvSpPr txBox="1"/>
          <p:nvPr/>
        </p:nvSpPr>
        <p:spPr>
          <a:xfrm>
            <a:off x="904442" y="548835"/>
            <a:ext cx="3438957" cy="4076116"/>
          </a:xfrm>
          <a:prstGeom prst="rect">
            <a:avLst/>
          </a:prstGeom>
        </p:spPr>
        <p:txBody>
          <a:bodyPr vert="horz" wrap="square" lIns="0" tIns="99695" rIns="0" bIns="0" rtlCol="0">
            <a:spAutoFit/>
          </a:bodyPr>
          <a:lstStyle/>
          <a:p>
            <a:pPr marL="12700" marR="605155">
              <a:lnSpc>
                <a:spcPts val="6160"/>
              </a:lnSpc>
              <a:spcBef>
                <a:spcPts val="775"/>
              </a:spcBef>
            </a:pPr>
            <a:r>
              <a:rPr lang="sv-SE" sz="5400" spc="-180" dirty="0">
                <a:solidFill>
                  <a:srgbClr val="76C5D2"/>
                </a:solidFill>
                <a:latin typeface="Lucida Sans Unicode"/>
                <a:cs typeface="Lucida Sans Unicode"/>
              </a:rPr>
              <a:t>Typiskt innehåll </a:t>
            </a:r>
            <a:r>
              <a:rPr lang="sv-SE" sz="5400" spc="-180" dirty="0" smtClean="0">
                <a:solidFill>
                  <a:srgbClr val="76C5D2"/>
                </a:solidFill>
                <a:latin typeface="Lucida Sans Unicode"/>
                <a:cs typeface="Lucida Sans Unicode"/>
              </a:rPr>
              <a:t>i en </a:t>
            </a:r>
            <a:r>
              <a:rPr lang="sv-SE" sz="5400" spc="-180" dirty="0">
                <a:solidFill>
                  <a:srgbClr val="76C5D2"/>
                </a:solidFill>
                <a:latin typeface="Lucida Sans Unicode"/>
                <a:cs typeface="Lucida Sans Unicode"/>
              </a:rPr>
              <a:t>projekt-ansökan</a:t>
            </a:r>
            <a:endParaRPr lang="sv-SE" sz="5400" dirty="0">
              <a:latin typeface="Lucida Sans Unicode"/>
              <a:cs typeface="Lucida Sans Unicode"/>
            </a:endParaRPr>
          </a:p>
        </p:txBody>
      </p:sp>
      <p:sp>
        <p:nvSpPr>
          <p:cNvPr id="14" name="object 14"/>
          <p:cNvSpPr txBox="1"/>
          <p:nvPr/>
        </p:nvSpPr>
        <p:spPr>
          <a:xfrm>
            <a:off x="4075938" y="529335"/>
            <a:ext cx="5449062" cy="579646"/>
          </a:xfrm>
          <a:prstGeom prst="rect">
            <a:avLst/>
          </a:prstGeom>
        </p:spPr>
        <p:txBody>
          <a:bodyPr vert="horz" wrap="square" lIns="0" tIns="12700" rIns="0" bIns="0" rtlCol="0">
            <a:spAutoFit/>
          </a:bodyPr>
          <a:lstStyle/>
          <a:p>
            <a:pPr marL="12700">
              <a:spcBef>
                <a:spcPts val="100"/>
              </a:spcBef>
            </a:pPr>
            <a:r>
              <a:rPr b="1" dirty="0"/>
              <a:t>Mål</a:t>
            </a:r>
          </a:p>
          <a:p>
            <a:pPr marL="12700">
              <a:spcBef>
                <a:spcPts val="100"/>
              </a:spcBef>
            </a:pPr>
            <a:r>
              <a:rPr spc="-15" dirty="0">
                <a:solidFill>
                  <a:srgbClr val="9F5096"/>
                </a:solidFill>
                <a:latin typeface="Lucida Sans Unicode"/>
                <a:cs typeface="Lucida Sans Unicode"/>
              </a:rPr>
              <a:t>Fokusera på påverkan – se exempel som följer</a:t>
            </a:r>
          </a:p>
        </p:txBody>
      </p:sp>
      <p:sp>
        <p:nvSpPr>
          <p:cNvPr id="15" name="object 15"/>
          <p:cNvSpPr txBox="1"/>
          <p:nvPr/>
        </p:nvSpPr>
        <p:spPr>
          <a:xfrm>
            <a:off x="4075938" y="1383156"/>
            <a:ext cx="5449062" cy="793166"/>
          </a:xfrm>
          <a:prstGeom prst="rect">
            <a:avLst/>
          </a:prstGeom>
        </p:spPr>
        <p:txBody>
          <a:bodyPr vert="horz" wrap="square" lIns="0" tIns="122555" rIns="0" bIns="0" rtlCol="0">
            <a:spAutoFit/>
          </a:bodyPr>
          <a:lstStyle/>
          <a:p>
            <a:pPr marL="12700">
              <a:lnSpc>
                <a:spcPct val="100000"/>
              </a:lnSpc>
              <a:spcBef>
                <a:spcPts val="100"/>
              </a:spcBef>
            </a:pPr>
            <a:r>
              <a:rPr b="1" dirty="0"/>
              <a:t>Aktiviteter och metodik- Tidsplan</a:t>
            </a:r>
          </a:p>
          <a:p>
            <a:pPr marL="12700">
              <a:lnSpc>
                <a:spcPct val="100000"/>
              </a:lnSpc>
              <a:spcBef>
                <a:spcPts val="860"/>
              </a:spcBef>
            </a:pPr>
            <a:r>
              <a:rPr spc="-15" dirty="0">
                <a:solidFill>
                  <a:srgbClr val="9F5096"/>
                </a:solidFill>
                <a:latin typeface="Lucida Sans Unicode"/>
                <a:cs typeface="Lucida Sans Unicode"/>
              </a:rPr>
              <a:t>Viktigt att visa din förmåga att leverera</a:t>
            </a:r>
          </a:p>
        </p:txBody>
      </p:sp>
      <p:sp>
        <p:nvSpPr>
          <p:cNvPr id="16" name="object 16"/>
          <p:cNvSpPr txBox="1"/>
          <p:nvPr/>
        </p:nvSpPr>
        <p:spPr>
          <a:xfrm>
            <a:off x="4075938" y="2468879"/>
            <a:ext cx="3745229" cy="289823"/>
          </a:xfrm>
          <a:prstGeom prst="rect">
            <a:avLst/>
          </a:prstGeom>
        </p:spPr>
        <p:txBody>
          <a:bodyPr vert="horz" wrap="square" lIns="0" tIns="12700" rIns="0" bIns="0" rtlCol="0">
            <a:spAutoFit/>
          </a:bodyPr>
          <a:lstStyle/>
          <a:p>
            <a:pPr marL="12700">
              <a:lnSpc>
                <a:spcPct val="100000"/>
              </a:lnSpc>
              <a:spcBef>
                <a:spcPts val="100"/>
              </a:spcBef>
            </a:pPr>
            <a:r>
              <a:rPr b="1" dirty="0"/>
              <a:t>Utvärdering (framgångsmätning)</a:t>
            </a:r>
          </a:p>
        </p:txBody>
      </p:sp>
      <p:sp>
        <p:nvSpPr>
          <p:cNvPr id="17" name="object 17"/>
          <p:cNvSpPr txBox="1"/>
          <p:nvPr/>
        </p:nvSpPr>
        <p:spPr>
          <a:xfrm>
            <a:off x="4075938" y="3356228"/>
            <a:ext cx="6896862" cy="856645"/>
          </a:xfrm>
          <a:prstGeom prst="rect">
            <a:avLst/>
          </a:prstGeom>
        </p:spPr>
        <p:txBody>
          <a:bodyPr vert="horz" wrap="square" lIns="0" tIns="12700" rIns="0" bIns="0" rtlCol="0">
            <a:spAutoFit/>
          </a:bodyPr>
          <a:lstStyle/>
          <a:p>
            <a:pPr marL="12700">
              <a:spcBef>
                <a:spcPts val="100"/>
              </a:spcBef>
            </a:pPr>
            <a:r>
              <a:rPr b="1" dirty="0"/>
              <a:t>Hållbarhet</a:t>
            </a:r>
          </a:p>
          <a:p>
            <a:pPr marL="12700">
              <a:lnSpc>
                <a:spcPct val="100000"/>
              </a:lnSpc>
              <a:spcBef>
                <a:spcPts val="100"/>
              </a:spcBef>
            </a:pPr>
            <a:r>
              <a:rPr spc="-15" dirty="0">
                <a:solidFill>
                  <a:srgbClr val="9F5096"/>
                </a:solidFill>
                <a:latin typeface="Lucida Sans Unicode"/>
                <a:cs typeface="Lucida Sans Unicode"/>
              </a:rPr>
              <a:t>Viktigt att visa </a:t>
            </a:r>
            <a:r>
              <a:rPr lang="sv-SE" spc="-15" dirty="0" smtClean="0">
                <a:solidFill>
                  <a:srgbClr val="9F5096"/>
                </a:solidFill>
                <a:latin typeface="Lucida Sans Unicode"/>
                <a:cs typeface="Lucida Sans Unicode"/>
              </a:rPr>
              <a:t>för</a:t>
            </a:r>
            <a:r>
              <a:rPr spc="-15" dirty="0" smtClean="0">
                <a:solidFill>
                  <a:srgbClr val="9F5096"/>
                </a:solidFill>
                <a:latin typeface="Lucida Sans Unicode"/>
                <a:cs typeface="Lucida Sans Unicode"/>
              </a:rPr>
              <a:t> finansiären</a:t>
            </a:r>
            <a:r>
              <a:rPr lang="sv-SE" spc="-15" dirty="0" smtClean="0">
                <a:solidFill>
                  <a:srgbClr val="9F5096"/>
                </a:solidFill>
                <a:latin typeface="Lucida Sans Unicode"/>
                <a:cs typeface="Lucida Sans Unicode"/>
              </a:rPr>
              <a:t>att det är en investering som kommer att bestå</a:t>
            </a:r>
            <a:endParaRPr spc="-15" dirty="0">
              <a:solidFill>
                <a:srgbClr val="9F5096"/>
              </a:solidFill>
              <a:latin typeface="Lucida Sans Unicode"/>
              <a:cs typeface="Lucida Sans Unicode"/>
            </a:endParaRPr>
          </a:p>
        </p:txBody>
      </p:sp>
      <p:sp>
        <p:nvSpPr>
          <p:cNvPr id="18" name="object 18"/>
          <p:cNvSpPr txBox="1"/>
          <p:nvPr/>
        </p:nvSpPr>
        <p:spPr>
          <a:xfrm>
            <a:off x="4075938" y="4332223"/>
            <a:ext cx="715010" cy="289823"/>
          </a:xfrm>
          <a:prstGeom prst="rect">
            <a:avLst/>
          </a:prstGeom>
        </p:spPr>
        <p:txBody>
          <a:bodyPr vert="horz" wrap="square" lIns="0" tIns="12700" rIns="0" bIns="0" rtlCol="0">
            <a:spAutoFit/>
          </a:bodyPr>
          <a:lstStyle/>
          <a:p>
            <a:pPr marL="12700">
              <a:lnSpc>
                <a:spcPct val="100000"/>
              </a:lnSpc>
              <a:spcBef>
                <a:spcPts val="100"/>
              </a:spcBef>
            </a:pPr>
            <a:r>
              <a:rPr b="1" dirty="0"/>
              <a:t>Budget</a:t>
            </a:r>
          </a:p>
        </p:txBody>
      </p:sp>
      <p:sp>
        <p:nvSpPr>
          <p:cNvPr id="19" name="object 19"/>
          <p:cNvSpPr txBox="1"/>
          <p:nvPr/>
        </p:nvSpPr>
        <p:spPr>
          <a:xfrm>
            <a:off x="4075938" y="5097370"/>
            <a:ext cx="6896862" cy="715581"/>
          </a:xfrm>
          <a:prstGeom prst="rect">
            <a:avLst/>
          </a:prstGeom>
        </p:spPr>
        <p:txBody>
          <a:bodyPr vert="horz" wrap="square" lIns="0" tIns="147320" rIns="0" bIns="0" rtlCol="0">
            <a:spAutoFit/>
          </a:bodyPr>
          <a:lstStyle/>
          <a:p>
            <a:pPr marL="12700">
              <a:spcBef>
                <a:spcPts val="100"/>
              </a:spcBef>
            </a:pPr>
            <a:r>
              <a:rPr b="1" dirty="0"/>
              <a:t>Bilagor</a:t>
            </a:r>
          </a:p>
          <a:p>
            <a:pPr marL="12700">
              <a:spcBef>
                <a:spcPts val="100"/>
              </a:spcBef>
            </a:pPr>
            <a:r>
              <a:rPr lang="sv-SE" spc="-15" dirty="0" smtClean="0">
                <a:solidFill>
                  <a:srgbClr val="9F5096"/>
                </a:solidFill>
                <a:latin typeface="Lucida Sans Unicode"/>
                <a:cs typeface="Lucida Sans Unicode"/>
              </a:rPr>
              <a:t>Supportbrev</a:t>
            </a:r>
            <a:r>
              <a:rPr spc="-15" dirty="0" smtClean="0">
                <a:solidFill>
                  <a:srgbClr val="9F5096"/>
                </a:solidFill>
                <a:latin typeface="Lucida Sans Unicode"/>
                <a:cs typeface="Lucida Sans Unicode"/>
              </a:rPr>
              <a:t>, </a:t>
            </a:r>
            <a:r>
              <a:rPr lang="sv-SE" spc="-15" dirty="0" smtClean="0">
                <a:solidFill>
                  <a:srgbClr val="9F5096"/>
                </a:solidFill>
                <a:latin typeface="Lucida Sans Unicode"/>
                <a:cs typeface="Lucida Sans Unicode"/>
              </a:rPr>
              <a:t>behovsanalys, ek</a:t>
            </a:r>
            <a:r>
              <a:rPr spc="-15" dirty="0" smtClean="0">
                <a:solidFill>
                  <a:srgbClr val="9F5096"/>
                </a:solidFill>
                <a:latin typeface="Lucida Sans Unicode"/>
                <a:cs typeface="Lucida Sans Unicode"/>
              </a:rPr>
              <a:t>onomisk </a:t>
            </a:r>
            <a:r>
              <a:rPr spc="-15" dirty="0">
                <a:solidFill>
                  <a:srgbClr val="9F5096"/>
                </a:solidFill>
                <a:latin typeface="Lucida Sans Unicode"/>
                <a:cs typeface="Lucida Sans Unicode"/>
              </a:rPr>
              <a:t>information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2262" y="1797557"/>
            <a:ext cx="10977880" cy="4735195"/>
          </a:xfrm>
          <a:custGeom>
            <a:avLst/>
            <a:gdLst/>
            <a:ahLst/>
            <a:cxnLst/>
            <a:rect l="l" t="t" r="r" b="b"/>
            <a:pathLst>
              <a:path w="10977880" h="4735195">
                <a:moveTo>
                  <a:pt x="0" y="4735068"/>
                </a:moveTo>
                <a:lnTo>
                  <a:pt x="10977372" y="4735068"/>
                </a:lnTo>
                <a:lnTo>
                  <a:pt x="10977372" y="0"/>
                </a:lnTo>
                <a:lnTo>
                  <a:pt x="0" y="0"/>
                </a:lnTo>
                <a:lnTo>
                  <a:pt x="0" y="4735068"/>
                </a:lnTo>
                <a:close/>
              </a:path>
            </a:pathLst>
          </a:custGeom>
          <a:ln w="25400">
            <a:solidFill>
              <a:srgbClr val="F6BB67"/>
            </a:solidFill>
          </a:ln>
        </p:spPr>
        <p:txBody>
          <a:bodyPr wrap="square" lIns="0" tIns="0" rIns="0" bIns="0" rtlCol="0"/>
          <a:lstStyle/>
          <a:p>
            <a:endParaRPr/>
          </a:p>
        </p:txBody>
      </p:sp>
      <p:sp>
        <p:nvSpPr>
          <p:cNvPr id="3" name="object 3"/>
          <p:cNvSpPr txBox="1"/>
          <p:nvPr/>
        </p:nvSpPr>
        <p:spPr>
          <a:xfrm>
            <a:off x="650240" y="253872"/>
            <a:ext cx="10142855" cy="5884688"/>
          </a:xfrm>
          <a:prstGeom prst="rect">
            <a:avLst/>
          </a:prstGeom>
        </p:spPr>
        <p:txBody>
          <a:bodyPr vert="horz" wrap="square" lIns="0" tIns="12700" rIns="0" bIns="0" rtlCol="0">
            <a:spAutoFit/>
          </a:bodyPr>
          <a:lstStyle/>
          <a:p>
            <a:pPr>
              <a:lnSpc>
                <a:spcPct val="80000"/>
              </a:lnSpc>
              <a:spcBef>
                <a:spcPts val="1000"/>
              </a:spcBef>
            </a:pPr>
            <a:r>
              <a:rPr sz="3300" b="1" dirty="0">
                <a:solidFill>
                  <a:srgbClr val="F6BC67"/>
                </a:solidFill>
              </a:rPr>
              <a:t>Fokusera på problemlösning</a:t>
            </a:r>
          </a:p>
          <a:p>
            <a:pPr marL="12700">
              <a:lnSpc>
                <a:spcPct val="100000"/>
              </a:lnSpc>
              <a:spcBef>
                <a:spcPts val="1605"/>
              </a:spcBef>
            </a:pPr>
            <a:r>
              <a:rPr sz="3300" dirty="0">
                <a:solidFill>
                  <a:srgbClr val="F6BC67"/>
                </a:solidFill>
              </a:rPr>
              <a:t>Hur kommer detta </a:t>
            </a:r>
            <a:r>
              <a:rPr lang="sv-SE" sz="3300" dirty="0" smtClean="0">
                <a:solidFill>
                  <a:srgbClr val="F6BC67"/>
                </a:solidFill>
              </a:rPr>
              <a:t>projekt att tackla en </a:t>
            </a:r>
            <a:r>
              <a:rPr sz="3300" dirty="0" smtClean="0">
                <a:solidFill>
                  <a:srgbClr val="F6BC67"/>
                </a:solidFill>
              </a:rPr>
              <a:t>utmaning</a:t>
            </a:r>
            <a:r>
              <a:rPr sz="3300" dirty="0">
                <a:solidFill>
                  <a:srgbClr val="F6BC67"/>
                </a:solidFill>
              </a:rPr>
              <a:t>?</a:t>
            </a:r>
          </a:p>
          <a:p>
            <a:pPr>
              <a:lnSpc>
                <a:spcPct val="100000"/>
              </a:lnSpc>
              <a:spcBef>
                <a:spcPts val="15"/>
              </a:spcBef>
            </a:pPr>
            <a:endParaRPr sz="3550" dirty="0">
              <a:latin typeface="Lucida Sans Unicode"/>
              <a:cs typeface="Lucida Sans Unicode"/>
            </a:endParaRPr>
          </a:p>
          <a:p>
            <a:pPr marL="135890" algn="ctr">
              <a:lnSpc>
                <a:spcPct val="100000"/>
              </a:lnSpc>
            </a:pPr>
            <a:r>
              <a:rPr sz="2500" spc="-15" dirty="0">
                <a:solidFill>
                  <a:srgbClr val="44536A"/>
                </a:solidFill>
                <a:latin typeface="Lucida Sans Unicode"/>
                <a:cs typeface="Lucida Sans Unicode"/>
              </a:rPr>
              <a:t>Problemformulering – varför är ditt projekt viktigt? Berättiga</a:t>
            </a:r>
            <a:r>
              <a:rPr lang="sv-SE" sz="2500" spc="-15" dirty="0">
                <a:solidFill>
                  <a:srgbClr val="44536A"/>
                </a:solidFill>
                <a:latin typeface="Lucida Sans Unicode"/>
                <a:cs typeface="Lucida Sans Unicode"/>
              </a:rPr>
              <a:t>t? Vilket p</a:t>
            </a:r>
            <a:r>
              <a:rPr sz="2500" spc="-15" dirty="0">
                <a:solidFill>
                  <a:srgbClr val="44536A"/>
                </a:solidFill>
                <a:latin typeface="Lucida Sans Unicode"/>
                <a:cs typeface="Lucida Sans Unicode"/>
              </a:rPr>
              <a:t>oblemet löser det?</a:t>
            </a:r>
          </a:p>
          <a:p>
            <a:pPr>
              <a:lnSpc>
                <a:spcPct val="100000"/>
              </a:lnSpc>
              <a:spcBef>
                <a:spcPts val="15"/>
              </a:spcBef>
            </a:pPr>
            <a:endParaRPr sz="2750" dirty="0">
              <a:latin typeface="Lucida Sans Unicode"/>
              <a:cs typeface="Lucida Sans Unicode"/>
            </a:endParaRPr>
          </a:p>
          <a:p>
            <a:pPr marR="83185" algn="ctr">
              <a:lnSpc>
                <a:spcPts val="3410"/>
              </a:lnSpc>
            </a:pPr>
            <a:r>
              <a:rPr sz="2400" spc="5" dirty="0">
                <a:solidFill>
                  <a:srgbClr val="76C5D2"/>
                </a:solidFill>
                <a:latin typeface="Lucida Sans Unicode"/>
                <a:cs typeface="Lucida Sans Unicode"/>
              </a:rPr>
              <a:t>H</a:t>
            </a:r>
            <a:r>
              <a:rPr sz="2500" spc="5" dirty="0">
                <a:solidFill>
                  <a:srgbClr val="76C5D2"/>
                </a:solidFill>
                <a:latin typeface="Lucida Sans Unicode"/>
                <a:cs typeface="Lucida Sans Unicode"/>
              </a:rPr>
              <a:t>ur</a:t>
            </a:r>
            <a:r>
              <a:rPr sz="2500" spc="-165" dirty="0">
                <a:solidFill>
                  <a:srgbClr val="76C5D2"/>
                </a:solidFill>
                <a:latin typeface="Lucida Sans Unicode"/>
                <a:cs typeface="Lucida Sans Unicode"/>
              </a:rPr>
              <a:t> </a:t>
            </a:r>
            <a:r>
              <a:rPr sz="2500" spc="-100" dirty="0">
                <a:solidFill>
                  <a:srgbClr val="76C5D2"/>
                </a:solidFill>
                <a:latin typeface="Lucida Sans Unicode"/>
                <a:cs typeface="Lucida Sans Unicode"/>
              </a:rPr>
              <a:t>fick</a:t>
            </a:r>
            <a:r>
              <a:rPr sz="2500" spc="-165" dirty="0">
                <a:solidFill>
                  <a:srgbClr val="76C5D2"/>
                </a:solidFill>
                <a:latin typeface="Lucida Sans Unicode"/>
                <a:cs typeface="Lucida Sans Unicode"/>
              </a:rPr>
              <a:t> </a:t>
            </a:r>
            <a:r>
              <a:rPr sz="2500" spc="-25" dirty="0">
                <a:solidFill>
                  <a:srgbClr val="76C5D2"/>
                </a:solidFill>
                <a:latin typeface="Lucida Sans Unicode"/>
                <a:cs typeface="Lucida Sans Unicode"/>
              </a:rPr>
              <a:t>du</a:t>
            </a:r>
            <a:r>
              <a:rPr sz="2500" spc="-165" dirty="0">
                <a:solidFill>
                  <a:srgbClr val="76C5D2"/>
                </a:solidFill>
                <a:latin typeface="Lucida Sans Unicode"/>
                <a:cs typeface="Lucida Sans Unicode"/>
              </a:rPr>
              <a:t> </a:t>
            </a:r>
            <a:r>
              <a:rPr sz="2500" dirty="0">
                <a:solidFill>
                  <a:srgbClr val="76C5D2"/>
                </a:solidFill>
                <a:latin typeface="Lucida Sans Unicode"/>
                <a:cs typeface="Lucida Sans Unicode"/>
              </a:rPr>
              <a:t>reda</a:t>
            </a:r>
            <a:r>
              <a:rPr sz="2500" spc="-165" dirty="0">
                <a:solidFill>
                  <a:srgbClr val="76C5D2"/>
                </a:solidFill>
                <a:latin typeface="Lucida Sans Unicode"/>
                <a:cs typeface="Lucida Sans Unicode"/>
              </a:rPr>
              <a:t> </a:t>
            </a:r>
            <a:r>
              <a:rPr sz="2500" spc="-10" dirty="0">
                <a:solidFill>
                  <a:srgbClr val="76C5D2"/>
                </a:solidFill>
                <a:latin typeface="Lucida Sans Unicode"/>
                <a:cs typeface="Lucida Sans Unicode"/>
              </a:rPr>
              <a:t>på</a:t>
            </a:r>
            <a:r>
              <a:rPr sz="2500" spc="-165" dirty="0">
                <a:solidFill>
                  <a:srgbClr val="76C5D2"/>
                </a:solidFill>
                <a:latin typeface="Lucida Sans Unicode"/>
                <a:cs typeface="Lucida Sans Unicode"/>
              </a:rPr>
              <a:t> </a:t>
            </a:r>
            <a:r>
              <a:rPr sz="2500" spc="-35" dirty="0">
                <a:solidFill>
                  <a:srgbClr val="76C5D2"/>
                </a:solidFill>
                <a:latin typeface="Lucida Sans Unicode"/>
                <a:cs typeface="Lucida Sans Unicode"/>
              </a:rPr>
              <a:t>problemet,</a:t>
            </a:r>
            <a:r>
              <a:rPr sz="2500" spc="-165" dirty="0">
                <a:solidFill>
                  <a:srgbClr val="76C5D2"/>
                </a:solidFill>
                <a:latin typeface="Lucida Sans Unicode"/>
                <a:cs typeface="Lucida Sans Unicode"/>
              </a:rPr>
              <a:t> </a:t>
            </a:r>
            <a:r>
              <a:rPr sz="2500" spc="-15" dirty="0">
                <a:solidFill>
                  <a:srgbClr val="76C5D2"/>
                </a:solidFill>
                <a:latin typeface="Lucida Sans Unicode"/>
                <a:cs typeface="Lucida Sans Unicode"/>
              </a:rPr>
              <a:t>vad</a:t>
            </a:r>
            <a:r>
              <a:rPr sz="2500" spc="-165" dirty="0">
                <a:solidFill>
                  <a:srgbClr val="76C5D2"/>
                </a:solidFill>
                <a:latin typeface="Lucida Sans Unicode"/>
                <a:cs typeface="Lucida Sans Unicode"/>
              </a:rPr>
              <a:t> </a:t>
            </a:r>
            <a:r>
              <a:rPr sz="2500" spc="15" dirty="0">
                <a:solidFill>
                  <a:srgbClr val="76C5D2"/>
                </a:solidFill>
                <a:latin typeface="Lucida Sans Unicode"/>
                <a:cs typeface="Lucida Sans Unicode"/>
              </a:rPr>
              <a:t>är</a:t>
            </a:r>
            <a:r>
              <a:rPr sz="2500" spc="-165" dirty="0">
                <a:solidFill>
                  <a:srgbClr val="76C5D2"/>
                </a:solidFill>
                <a:latin typeface="Lucida Sans Unicode"/>
                <a:cs typeface="Lucida Sans Unicode"/>
              </a:rPr>
              <a:t> </a:t>
            </a:r>
            <a:r>
              <a:rPr sz="2500" spc="-50" dirty="0">
                <a:solidFill>
                  <a:srgbClr val="76C5D2"/>
                </a:solidFill>
                <a:latin typeface="Lucida Sans Unicode"/>
                <a:cs typeface="Lucida Sans Unicode"/>
              </a:rPr>
              <a:t>forskningen,</a:t>
            </a:r>
            <a:endParaRPr sz="2500" dirty="0">
              <a:latin typeface="Lucida Sans Unicode"/>
              <a:cs typeface="Lucida Sans Unicode"/>
            </a:endParaRPr>
          </a:p>
          <a:p>
            <a:pPr marL="621030" algn="ctr">
              <a:lnSpc>
                <a:spcPts val="3290"/>
              </a:lnSpc>
            </a:pPr>
            <a:r>
              <a:rPr sz="2500" spc="-55" dirty="0">
                <a:solidFill>
                  <a:srgbClr val="76C5D2"/>
                </a:solidFill>
                <a:latin typeface="Lucida Sans Unicode"/>
                <a:cs typeface="Lucida Sans Unicode"/>
              </a:rPr>
              <a:t>statistik?</a:t>
            </a:r>
            <a:endParaRPr sz="2500" dirty="0">
              <a:latin typeface="Lucida Sans Unicode"/>
              <a:cs typeface="Lucida Sans Unicode"/>
            </a:endParaRPr>
          </a:p>
          <a:p>
            <a:pPr>
              <a:lnSpc>
                <a:spcPct val="100000"/>
              </a:lnSpc>
            </a:pPr>
            <a:endParaRPr sz="2750" dirty="0">
              <a:latin typeface="Lucida Sans Unicode"/>
              <a:cs typeface="Lucida Sans Unicode"/>
            </a:endParaRPr>
          </a:p>
          <a:p>
            <a:pPr marL="21590" algn="ctr">
              <a:lnSpc>
                <a:spcPct val="100000"/>
              </a:lnSpc>
            </a:pPr>
            <a:r>
              <a:rPr sz="2500" spc="-20" dirty="0">
                <a:solidFill>
                  <a:srgbClr val="44536A"/>
                </a:solidFill>
                <a:latin typeface="Lucida Sans Unicode"/>
                <a:cs typeface="Lucida Sans Unicode"/>
              </a:rPr>
              <a:t>Flera</a:t>
            </a:r>
            <a:r>
              <a:rPr sz="2500" spc="-165" dirty="0">
                <a:solidFill>
                  <a:srgbClr val="44536A"/>
                </a:solidFill>
                <a:latin typeface="Lucida Sans Unicode"/>
                <a:cs typeface="Lucida Sans Unicode"/>
              </a:rPr>
              <a:t> </a:t>
            </a:r>
            <a:r>
              <a:rPr sz="2500" spc="-20" dirty="0">
                <a:solidFill>
                  <a:srgbClr val="44536A"/>
                </a:solidFill>
                <a:latin typeface="Lucida Sans Unicode"/>
                <a:cs typeface="Lucida Sans Unicode"/>
              </a:rPr>
              <a:t>problem?</a:t>
            </a:r>
            <a:r>
              <a:rPr sz="2500" spc="-165" dirty="0">
                <a:solidFill>
                  <a:srgbClr val="44536A"/>
                </a:solidFill>
                <a:latin typeface="Lucida Sans Unicode"/>
                <a:cs typeface="Lucida Sans Unicode"/>
              </a:rPr>
              <a:t> </a:t>
            </a:r>
            <a:r>
              <a:rPr sz="2500" spc="-5" dirty="0">
                <a:solidFill>
                  <a:srgbClr val="44536A"/>
                </a:solidFill>
                <a:latin typeface="Lucida Sans Unicode"/>
                <a:cs typeface="Lucida Sans Unicode"/>
              </a:rPr>
              <a:t>Prioritera</a:t>
            </a:r>
            <a:r>
              <a:rPr sz="2500" spc="-165" dirty="0">
                <a:solidFill>
                  <a:srgbClr val="44536A"/>
                </a:solidFill>
                <a:latin typeface="Lucida Sans Unicode"/>
                <a:cs typeface="Lucida Sans Unicode"/>
              </a:rPr>
              <a:t> </a:t>
            </a:r>
            <a:r>
              <a:rPr sz="2500" spc="-45" dirty="0">
                <a:solidFill>
                  <a:srgbClr val="44536A"/>
                </a:solidFill>
                <a:latin typeface="Lucida Sans Unicode"/>
                <a:cs typeface="Lucida Sans Unicode"/>
              </a:rPr>
              <a:t>och</a:t>
            </a:r>
            <a:r>
              <a:rPr sz="2500" spc="-165" dirty="0">
                <a:solidFill>
                  <a:srgbClr val="44536A"/>
                </a:solidFill>
                <a:latin typeface="Lucida Sans Unicode"/>
                <a:cs typeface="Lucida Sans Unicode"/>
              </a:rPr>
              <a:t> </a:t>
            </a:r>
            <a:r>
              <a:rPr sz="2500" spc="-75" dirty="0">
                <a:solidFill>
                  <a:srgbClr val="44536A"/>
                </a:solidFill>
                <a:latin typeface="Lucida Sans Unicode"/>
                <a:cs typeface="Lucida Sans Unicode"/>
              </a:rPr>
              <a:t>välj!</a:t>
            </a:r>
            <a:endParaRPr sz="2500" dirty="0">
              <a:latin typeface="Lucida Sans Unicode"/>
              <a:cs typeface="Lucida Sans Unicode"/>
            </a:endParaRPr>
          </a:p>
          <a:p>
            <a:pPr>
              <a:lnSpc>
                <a:spcPct val="100000"/>
              </a:lnSpc>
              <a:spcBef>
                <a:spcPts val="20"/>
              </a:spcBef>
            </a:pPr>
            <a:endParaRPr sz="2850" dirty="0">
              <a:latin typeface="Lucida Sans Unicode"/>
              <a:cs typeface="Lucida Sans Unicode"/>
            </a:endParaRPr>
          </a:p>
          <a:p>
            <a:pPr marL="552450">
              <a:lnSpc>
                <a:spcPct val="100000"/>
              </a:lnSpc>
            </a:pPr>
            <a:r>
              <a:rPr sz="2500" spc="-90" dirty="0">
                <a:solidFill>
                  <a:srgbClr val="A5377D"/>
                </a:solidFill>
                <a:latin typeface="Lucida Sans Unicode"/>
                <a:cs typeface="Lucida Sans Unicode"/>
              </a:rPr>
              <a:t>Vilka</a:t>
            </a:r>
            <a:r>
              <a:rPr sz="2500" spc="-155" dirty="0">
                <a:solidFill>
                  <a:srgbClr val="A5377D"/>
                </a:solidFill>
                <a:latin typeface="Lucida Sans Unicode"/>
                <a:cs typeface="Lucida Sans Unicode"/>
              </a:rPr>
              <a:t> </a:t>
            </a:r>
            <a:r>
              <a:rPr sz="2500" spc="15" dirty="0">
                <a:solidFill>
                  <a:srgbClr val="A5377D"/>
                </a:solidFill>
                <a:latin typeface="Lucida Sans Unicode"/>
                <a:cs typeface="Lucida Sans Unicode"/>
              </a:rPr>
              <a:t>är</a:t>
            </a:r>
            <a:r>
              <a:rPr sz="2500" spc="-155" dirty="0">
                <a:solidFill>
                  <a:srgbClr val="A5377D"/>
                </a:solidFill>
                <a:latin typeface="Lucida Sans Unicode"/>
                <a:cs typeface="Lucida Sans Unicode"/>
              </a:rPr>
              <a:t> </a:t>
            </a:r>
            <a:r>
              <a:rPr sz="2500" spc="-30" dirty="0">
                <a:solidFill>
                  <a:srgbClr val="A5377D"/>
                </a:solidFill>
                <a:latin typeface="Lucida Sans Unicode"/>
                <a:cs typeface="Lucida Sans Unicode"/>
              </a:rPr>
              <a:t>orsakerna,</a:t>
            </a:r>
            <a:r>
              <a:rPr sz="2500" spc="-155" dirty="0">
                <a:solidFill>
                  <a:srgbClr val="A5377D"/>
                </a:solidFill>
                <a:latin typeface="Lucida Sans Unicode"/>
                <a:cs typeface="Lucida Sans Unicode"/>
              </a:rPr>
              <a:t> </a:t>
            </a:r>
            <a:r>
              <a:rPr sz="2500" spc="-20" dirty="0">
                <a:solidFill>
                  <a:srgbClr val="A5377D"/>
                </a:solidFill>
                <a:latin typeface="Lucida Sans Unicode"/>
                <a:cs typeface="Lucida Sans Unicode"/>
              </a:rPr>
              <a:t>lösningarna?</a:t>
            </a:r>
            <a:r>
              <a:rPr sz="2500" spc="-155" dirty="0">
                <a:solidFill>
                  <a:srgbClr val="A5377D"/>
                </a:solidFill>
                <a:latin typeface="Lucida Sans Unicode"/>
                <a:cs typeface="Lucida Sans Unicode"/>
              </a:rPr>
              <a:t> </a:t>
            </a:r>
            <a:r>
              <a:rPr sz="2500" spc="-45" dirty="0">
                <a:solidFill>
                  <a:srgbClr val="A5377D"/>
                </a:solidFill>
                <a:latin typeface="Lucida Sans Unicode"/>
                <a:cs typeface="Lucida Sans Unicode"/>
              </a:rPr>
              <a:t>Slutgiltig</a:t>
            </a:r>
            <a:r>
              <a:rPr sz="2500" spc="-155" dirty="0">
                <a:solidFill>
                  <a:srgbClr val="A5377D"/>
                </a:solidFill>
                <a:latin typeface="Lucida Sans Unicode"/>
                <a:cs typeface="Lucida Sans Unicode"/>
              </a:rPr>
              <a:t> </a:t>
            </a:r>
            <a:r>
              <a:rPr sz="2500" spc="-60" dirty="0">
                <a:solidFill>
                  <a:srgbClr val="A5377D"/>
                </a:solidFill>
                <a:latin typeface="Lucida Sans Unicode"/>
                <a:cs typeface="Lucida Sans Unicode"/>
              </a:rPr>
              <a:t>lösning.</a:t>
            </a:r>
            <a:r>
              <a:rPr sz="2500" spc="-155" dirty="0">
                <a:solidFill>
                  <a:srgbClr val="A5377D"/>
                </a:solidFill>
                <a:latin typeface="Lucida Sans Unicode"/>
                <a:cs typeface="Lucida Sans Unicode"/>
              </a:rPr>
              <a:t> </a:t>
            </a:r>
            <a:r>
              <a:rPr sz="2500" spc="5" dirty="0">
                <a:solidFill>
                  <a:srgbClr val="A5377D"/>
                </a:solidFill>
                <a:latin typeface="Lucida Sans Unicode"/>
                <a:cs typeface="Lucida Sans Unicode"/>
              </a:rPr>
              <a:t>Bevis</a:t>
            </a:r>
            <a:r>
              <a:rPr sz="2500" spc="-155" dirty="0">
                <a:solidFill>
                  <a:srgbClr val="A5377D"/>
                </a:solidFill>
                <a:latin typeface="Lucida Sans Unicode"/>
                <a:cs typeface="Lucida Sans Unicode"/>
              </a:rPr>
              <a:t> </a:t>
            </a:r>
            <a:r>
              <a:rPr sz="2500" spc="15" dirty="0">
                <a:solidFill>
                  <a:srgbClr val="A5377D"/>
                </a:solidFill>
                <a:latin typeface="Lucida Sans Unicode"/>
                <a:cs typeface="Lucida Sans Unicode"/>
              </a:rPr>
              <a:t>är</a:t>
            </a:r>
            <a:endParaRPr sz="2500" dirty="0">
              <a:latin typeface="Lucida Sans Unicode"/>
              <a:cs typeface="Lucida Sans Unicode"/>
            </a:endParaRPr>
          </a:p>
          <a:p>
            <a:pPr marL="440055" algn="ctr">
              <a:lnSpc>
                <a:spcPct val="100000"/>
              </a:lnSpc>
              <a:spcBef>
                <a:spcPts val="600"/>
              </a:spcBef>
            </a:pPr>
            <a:r>
              <a:rPr sz="2500" spc="-50" dirty="0">
                <a:solidFill>
                  <a:srgbClr val="A5377D"/>
                </a:solidFill>
                <a:latin typeface="Lucida Sans Unicode"/>
                <a:cs typeface="Lucida Sans Unicode"/>
              </a:rPr>
              <a:t>skillnad</a:t>
            </a:r>
            <a:r>
              <a:rPr sz="2500" spc="-120" dirty="0">
                <a:solidFill>
                  <a:srgbClr val="A5377D"/>
                </a:solidFill>
                <a:latin typeface="Lucida Sans Unicode"/>
                <a:cs typeface="Lucida Sans Unicode"/>
              </a:rPr>
              <a:t> </a:t>
            </a:r>
            <a:r>
              <a:rPr sz="2500" spc="-70" dirty="0">
                <a:solidFill>
                  <a:srgbClr val="A5377D"/>
                </a:solidFill>
                <a:latin typeface="Lucida Sans Unicode"/>
                <a:cs typeface="Lucida Sans Unicode"/>
              </a:rPr>
              <a:t>i</a:t>
            </a:r>
            <a:r>
              <a:rPr sz="2500" spc="-120" dirty="0">
                <a:solidFill>
                  <a:srgbClr val="A5377D"/>
                </a:solidFill>
                <a:latin typeface="Lucida Sans Unicode"/>
                <a:cs typeface="Lucida Sans Unicode"/>
              </a:rPr>
              <a:t> </a:t>
            </a:r>
            <a:r>
              <a:rPr sz="2500" spc="-10" dirty="0">
                <a:solidFill>
                  <a:srgbClr val="A5377D"/>
                </a:solidFill>
                <a:latin typeface="Lucida Sans Unicode"/>
                <a:cs typeface="Lucida Sans Unicode"/>
              </a:rPr>
              <a:t>framgång</a:t>
            </a:r>
            <a:r>
              <a:rPr sz="2500" spc="-120" dirty="0">
                <a:solidFill>
                  <a:srgbClr val="A5377D"/>
                </a:solidFill>
                <a:latin typeface="Lucida Sans Unicode"/>
                <a:cs typeface="Lucida Sans Unicode"/>
              </a:rPr>
              <a:t> </a:t>
            </a:r>
            <a:r>
              <a:rPr lang="sv-SE" sz="2500" spc="-120" dirty="0" smtClean="0">
                <a:solidFill>
                  <a:srgbClr val="A5377D"/>
                </a:solidFill>
                <a:latin typeface="Lucida Sans Unicode"/>
                <a:cs typeface="Lucida Sans Unicode"/>
              </a:rPr>
              <a:t>mot att</a:t>
            </a:r>
            <a:r>
              <a:rPr sz="2500" spc="-120" dirty="0" smtClean="0">
                <a:solidFill>
                  <a:srgbClr val="A5377D"/>
                </a:solidFill>
                <a:latin typeface="Lucida Sans Unicode"/>
                <a:cs typeface="Lucida Sans Unicode"/>
              </a:rPr>
              <a:t> </a:t>
            </a:r>
            <a:r>
              <a:rPr sz="2500" spc="-40" dirty="0" smtClean="0">
                <a:solidFill>
                  <a:srgbClr val="A5377D"/>
                </a:solidFill>
                <a:latin typeface="Lucida Sans Unicode"/>
                <a:cs typeface="Lucida Sans Unicode"/>
              </a:rPr>
              <a:t>misslycka</a:t>
            </a:r>
            <a:r>
              <a:rPr lang="sv-SE" sz="2500" spc="-40" dirty="0" smtClean="0">
                <a:solidFill>
                  <a:srgbClr val="A5377D"/>
                </a:solidFill>
                <a:latin typeface="Lucida Sans Unicode"/>
                <a:cs typeface="Lucida Sans Unicode"/>
              </a:rPr>
              <a:t>s</a:t>
            </a:r>
            <a:endParaRPr sz="2500" dirty="0">
              <a:latin typeface="Lucida Sans Unicode"/>
              <a:cs typeface="Lucida Sans Unicod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119569"/>
            <a:ext cx="12191999" cy="340813"/>
          </a:xfrm>
          <a:prstGeom prst="rect">
            <a:avLst/>
          </a:prstGeom>
        </p:spPr>
      </p:pic>
      <p:pic>
        <p:nvPicPr>
          <p:cNvPr id="3" name="object 3"/>
          <p:cNvPicPr/>
          <p:nvPr/>
        </p:nvPicPr>
        <p:blipFill>
          <a:blip r:embed="rId3" cstate="print"/>
          <a:stretch>
            <a:fillRect/>
          </a:stretch>
        </p:blipFill>
        <p:spPr>
          <a:xfrm>
            <a:off x="8915400" y="2057400"/>
            <a:ext cx="2297392" cy="633334"/>
          </a:xfrm>
          <a:prstGeom prst="rect">
            <a:avLst/>
          </a:prstGeom>
        </p:spPr>
      </p:pic>
      <p:sp>
        <p:nvSpPr>
          <p:cNvPr id="4" name="object 4"/>
          <p:cNvSpPr txBox="1">
            <a:spLocks noGrp="1"/>
          </p:cNvSpPr>
          <p:nvPr>
            <p:ph type="title"/>
          </p:nvPr>
        </p:nvSpPr>
        <p:spPr>
          <a:xfrm>
            <a:off x="650849" y="523366"/>
            <a:ext cx="4513580" cy="467359"/>
          </a:xfrm>
          <a:prstGeom prst="rect">
            <a:avLst/>
          </a:prstGeom>
        </p:spPr>
        <p:txBody>
          <a:bodyPr vert="horz" wrap="square" lIns="0" tIns="12700" rIns="0" bIns="0" rtlCol="0">
            <a:spAutoFit/>
          </a:bodyPr>
          <a:lstStyle/>
          <a:p>
            <a:pPr marL="12700">
              <a:lnSpc>
                <a:spcPct val="100000"/>
              </a:lnSpc>
              <a:spcBef>
                <a:spcPts val="100"/>
              </a:spcBef>
            </a:pPr>
            <a:r>
              <a:rPr sz="2900" spc="135" dirty="0">
                <a:solidFill>
                  <a:srgbClr val="76C5D2"/>
                </a:solidFill>
              </a:rPr>
              <a:t>Mål,</a:t>
            </a:r>
            <a:r>
              <a:rPr sz="2900" spc="-75" dirty="0">
                <a:solidFill>
                  <a:srgbClr val="76C5D2"/>
                </a:solidFill>
              </a:rPr>
              <a:t> </a:t>
            </a:r>
            <a:r>
              <a:rPr sz="2900" spc="125" dirty="0">
                <a:solidFill>
                  <a:srgbClr val="76C5D2"/>
                </a:solidFill>
              </a:rPr>
              <a:t>förväntade</a:t>
            </a:r>
            <a:r>
              <a:rPr sz="2900" spc="-75" dirty="0">
                <a:solidFill>
                  <a:srgbClr val="76C5D2"/>
                </a:solidFill>
              </a:rPr>
              <a:t> </a:t>
            </a:r>
            <a:r>
              <a:rPr sz="2900" spc="130" dirty="0">
                <a:solidFill>
                  <a:srgbClr val="76C5D2"/>
                </a:solidFill>
              </a:rPr>
              <a:t>resultat</a:t>
            </a:r>
            <a:endParaRPr sz="2900" dirty="0"/>
          </a:p>
        </p:txBody>
      </p:sp>
      <p:sp>
        <p:nvSpPr>
          <p:cNvPr id="5" name="object 5"/>
          <p:cNvSpPr txBox="1"/>
          <p:nvPr/>
        </p:nvSpPr>
        <p:spPr>
          <a:xfrm>
            <a:off x="867257" y="1915350"/>
            <a:ext cx="7789545" cy="4215257"/>
          </a:xfrm>
          <a:prstGeom prst="rect">
            <a:avLst/>
          </a:prstGeom>
        </p:spPr>
        <p:txBody>
          <a:bodyPr vert="horz" wrap="square" lIns="0" tIns="90170" rIns="0" bIns="0" rtlCol="0">
            <a:spAutoFit/>
          </a:bodyPr>
          <a:lstStyle/>
          <a:p>
            <a:pPr marL="355600" indent="-342900">
              <a:lnSpc>
                <a:spcPct val="100000"/>
              </a:lnSpc>
              <a:spcBef>
                <a:spcPts val="710"/>
              </a:spcBef>
              <a:buSzPct val="133333"/>
              <a:buFont typeface="MS UI Gothic"/>
              <a:buChar char="▪"/>
              <a:tabLst>
                <a:tab pos="354965" algn="l"/>
                <a:tab pos="355600" algn="l"/>
              </a:tabLst>
            </a:pPr>
            <a:r>
              <a:rPr sz="2800" dirty="0">
                <a:solidFill>
                  <a:srgbClr val="797979"/>
                </a:solidFill>
                <a:latin typeface="Arial Rounded MT" pitchFamily="2" charset="0"/>
              </a:rPr>
              <a:t>Övergripande mål – långsiktiga </a:t>
            </a:r>
            <a:r>
              <a:rPr sz="2800" dirty="0" smtClean="0">
                <a:solidFill>
                  <a:srgbClr val="797979"/>
                </a:solidFill>
                <a:latin typeface="Arial Rounded MT" pitchFamily="2" charset="0"/>
              </a:rPr>
              <a:t>förändringar</a:t>
            </a:r>
            <a:endParaRPr lang="sv-SE" sz="2800" dirty="0" smtClean="0">
              <a:solidFill>
                <a:srgbClr val="797979"/>
              </a:solidFill>
              <a:latin typeface="Arial Rounded MT" pitchFamily="2" charset="0"/>
            </a:endParaRPr>
          </a:p>
          <a:p>
            <a:pPr marL="355600" indent="-342900">
              <a:lnSpc>
                <a:spcPct val="100000"/>
              </a:lnSpc>
              <a:spcBef>
                <a:spcPts val="710"/>
              </a:spcBef>
              <a:buSzPct val="133333"/>
              <a:buFont typeface="MS UI Gothic"/>
              <a:buChar char="▪"/>
              <a:tabLst>
                <a:tab pos="354965" algn="l"/>
                <a:tab pos="355600" algn="l"/>
              </a:tabLst>
            </a:pPr>
            <a:r>
              <a:rPr sz="2800" dirty="0" smtClean="0">
                <a:solidFill>
                  <a:srgbClr val="797979"/>
                </a:solidFill>
                <a:latin typeface="Arial Rounded MT" pitchFamily="2" charset="0"/>
              </a:rPr>
              <a:t>Specifika </a:t>
            </a:r>
            <a:r>
              <a:rPr sz="2800" dirty="0">
                <a:solidFill>
                  <a:srgbClr val="797979"/>
                </a:solidFill>
                <a:latin typeface="Arial Rounded MT" pitchFamily="2" charset="0"/>
              </a:rPr>
              <a:t>mål – nåbara, specifika, </a:t>
            </a:r>
            <a:r>
              <a:rPr sz="2800" dirty="0" smtClean="0">
                <a:solidFill>
                  <a:srgbClr val="797979"/>
                </a:solidFill>
                <a:latin typeface="Arial Rounded MT" pitchFamily="2" charset="0"/>
              </a:rPr>
              <a:t>tydliga</a:t>
            </a:r>
            <a:endParaRPr lang="sv-SE" sz="2800" dirty="0" smtClean="0">
              <a:solidFill>
                <a:srgbClr val="797979"/>
              </a:solidFill>
              <a:latin typeface="Arial Rounded MT" pitchFamily="2" charset="0"/>
            </a:endParaRPr>
          </a:p>
          <a:p>
            <a:pPr marL="355600" indent="-342900">
              <a:lnSpc>
                <a:spcPct val="100000"/>
              </a:lnSpc>
              <a:spcBef>
                <a:spcPts val="710"/>
              </a:spcBef>
              <a:buSzPct val="133333"/>
              <a:buFont typeface="MS UI Gothic"/>
              <a:buChar char="▪"/>
              <a:tabLst>
                <a:tab pos="354965" algn="l"/>
                <a:tab pos="355600" algn="l"/>
              </a:tabLst>
            </a:pPr>
            <a:endParaRPr lang="sv-SE" sz="2800" spc="-10" dirty="0">
              <a:solidFill>
                <a:srgbClr val="797979"/>
              </a:solidFill>
              <a:latin typeface="Arial Rounded MT" pitchFamily="2" charset="0"/>
              <a:cs typeface="Lucida Sans Unicode"/>
            </a:endParaRPr>
          </a:p>
          <a:p>
            <a:pPr marL="355600" indent="-342900">
              <a:lnSpc>
                <a:spcPct val="100000"/>
              </a:lnSpc>
              <a:spcBef>
                <a:spcPts val="710"/>
              </a:spcBef>
              <a:buSzPct val="133333"/>
              <a:buFont typeface="MS UI Gothic"/>
              <a:buChar char="▪"/>
              <a:tabLst>
                <a:tab pos="354965" algn="l"/>
                <a:tab pos="355600" algn="l"/>
              </a:tabLst>
            </a:pPr>
            <a:r>
              <a:rPr sz="2800" dirty="0">
                <a:solidFill>
                  <a:srgbClr val="797979"/>
                </a:solidFill>
                <a:latin typeface="Arial Rounded MT" pitchFamily="2" charset="0"/>
              </a:rPr>
              <a:t>Förväntade resultat:</a:t>
            </a:r>
          </a:p>
          <a:p>
            <a:pPr marL="800100" marR="503555" lvl="1" indent="-342900">
              <a:lnSpc>
                <a:spcPct val="90000"/>
              </a:lnSpc>
              <a:spcBef>
                <a:spcPts val="500"/>
              </a:spcBef>
              <a:buSzPct val="121739"/>
              <a:buFont typeface="Wingdings" panose="05000000000000000000" pitchFamily="2" charset="2"/>
              <a:buChar char="ü"/>
              <a:tabLst>
                <a:tab pos="813435" algn="l"/>
              </a:tabLst>
            </a:pPr>
            <a:r>
              <a:rPr sz="2800" dirty="0">
                <a:solidFill>
                  <a:srgbClr val="797979"/>
                </a:solidFill>
              </a:rPr>
              <a:t>tjänster eller produkter som blir tillgängliga för  förmånstagare</a:t>
            </a:r>
          </a:p>
          <a:p>
            <a:pPr marL="800100" lvl="1" indent="-342900">
              <a:lnSpc>
                <a:spcPct val="90000"/>
              </a:lnSpc>
              <a:spcBef>
                <a:spcPts val="500"/>
              </a:spcBef>
              <a:buSzPct val="112000"/>
              <a:buFont typeface="Wingdings" panose="05000000000000000000" pitchFamily="2" charset="2"/>
              <a:buChar char="ü"/>
              <a:tabLst>
                <a:tab pos="813435" algn="l"/>
              </a:tabLst>
            </a:pPr>
            <a:r>
              <a:rPr lang="sv-SE" sz="2800" dirty="0">
                <a:solidFill>
                  <a:srgbClr val="797979"/>
                </a:solidFill>
              </a:rPr>
              <a:t>ä</a:t>
            </a:r>
            <a:r>
              <a:rPr sz="2800" dirty="0" smtClean="0">
                <a:solidFill>
                  <a:srgbClr val="797979"/>
                </a:solidFill>
              </a:rPr>
              <a:t>nnu </a:t>
            </a:r>
            <a:r>
              <a:rPr sz="2800" dirty="0">
                <a:solidFill>
                  <a:srgbClr val="797979"/>
                </a:solidFill>
              </a:rPr>
              <a:t>mer </a:t>
            </a:r>
            <a:r>
              <a:rPr lang="sv-SE" sz="2800" dirty="0" smtClean="0">
                <a:solidFill>
                  <a:srgbClr val="797979"/>
                </a:solidFill>
              </a:rPr>
              <a:t>s</a:t>
            </a:r>
            <a:r>
              <a:rPr sz="2800" dirty="0" smtClean="0">
                <a:solidFill>
                  <a:srgbClr val="797979"/>
                </a:solidFill>
              </a:rPr>
              <a:t>pecifika mål</a:t>
            </a:r>
            <a:endParaRPr sz="2800" dirty="0">
              <a:solidFill>
                <a:srgbClr val="797979"/>
              </a:solidFill>
            </a:endParaRPr>
          </a:p>
          <a:p>
            <a:pPr marL="800100" marR="5080" lvl="1" indent="-342900">
              <a:lnSpc>
                <a:spcPct val="90000"/>
              </a:lnSpc>
              <a:spcBef>
                <a:spcPts val="500"/>
              </a:spcBef>
              <a:buSzPct val="133333"/>
              <a:buFont typeface="Wingdings" panose="05000000000000000000" pitchFamily="2" charset="2"/>
              <a:buChar char="ü"/>
              <a:tabLst>
                <a:tab pos="813435" algn="l"/>
              </a:tabLst>
            </a:pPr>
            <a:r>
              <a:rPr lang="sv-SE" sz="2800" dirty="0">
                <a:solidFill>
                  <a:srgbClr val="797979"/>
                </a:solidFill>
              </a:rPr>
              <a:t>e</a:t>
            </a:r>
            <a:r>
              <a:rPr sz="2800" dirty="0" smtClean="0">
                <a:solidFill>
                  <a:srgbClr val="797979"/>
                </a:solidFill>
              </a:rPr>
              <a:t>xempel</a:t>
            </a:r>
            <a:r>
              <a:rPr sz="2800" dirty="0">
                <a:solidFill>
                  <a:srgbClr val="797979"/>
                </a:solidFill>
              </a:rPr>
              <a:t>: tryckt material, utbildade människor, </a:t>
            </a:r>
            <a:r>
              <a:rPr sz="2800" dirty="0" smtClean="0">
                <a:solidFill>
                  <a:srgbClr val="797979"/>
                </a:solidFill>
              </a:rPr>
              <a:t>skapade </a:t>
            </a:r>
            <a:r>
              <a:rPr sz="2800" dirty="0">
                <a:solidFill>
                  <a:srgbClr val="797979"/>
                </a:solidFill>
              </a:rPr>
              <a:t>resultat, deltagit i evenemang</a:t>
            </a:r>
          </a:p>
        </p:txBody>
      </p:sp>
      <p:sp>
        <p:nvSpPr>
          <p:cNvPr id="7" name="textruta 6"/>
          <p:cNvSpPr txBox="1"/>
          <p:nvPr/>
        </p:nvSpPr>
        <p:spPr>
          <a:xfrm>
            <a:off x="8920942" y="531343"/>
            <a:ext cx="2315998" cy="1323439"/>
          </a:xfrm>
          <a:prstGeom prst="rect">
            <a:avLst/>
          </a:prstGeom>
          <a:noFill/>
        </p:spPr>
        <p:txBody>
          <a:bodyPr wrap="square" rtlCol="0">
            <a:spAutoFit/>
          </a:bodyPr>
          <a:lstStyle/>
          <a:p>
            <a:pPr algn="ctr"/>
            <a:r>
              <a:rPr lang="sv-SE" sz="8000" b="1" dirty="0" smtClean="0">
                <a:solidFill>
                  <a:srgbClr val="8AADCB"/>
                </a:solidFill>
              </a:rPr>
              <a:t>MÅL</a:t>
            </a:r>
            <a:endParaRPr lang="sv-SE" sz="8000" b="1" dirty="0">
              <a:solidFill>
                <a:srgbClr val="8AADC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27432"/>
            <a:ext cx="12189460" cy="6830695"/>
            <a:chOff x="3047" y="27432"/>
            <a:chExt cx="12189460" cy="6830695"/>
          </a:xfrm>
        </p:grpSpPr>
        <p:sp>
          <p:nvSpPr>
            <p:cNvPr id="3" name="object 3"/>
            <p:cNvSpPr/>
            <p:nvPr/>
          </p:nvSpPr>
          <p:spPr>
            <a:xfrm>
              <a:off x="405384" y="370332"/>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2"/>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2"/>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804659" y="27432"/>
              <a:ext cx="5140452" cy="6830565"/>
            </a:xfrm>
            <a:prstGeom prst="rect">
              <a:avLst/>
            </a:prstGeom>
          </p:spPr>
        </p:pic>
        <p:pic>
          <p:nvPicPr>
            <p:cNvPr id="8" name="object 8"/>
            <p:cNvPicPr/>
            <p:nvPr/>
          </p:nvPicPr>
          <p:blipFill>
            <a:blip r:embed="rId4" cstate="print"/>
            <a:stretch>
              <a:fillRect/>
            </a:stretch>
          </p:blipFill>
          <p:spPr>
            <a:xfrm>
              <a:off x="6999731" y="222503"/>
              <a:ext cx="4570476" cy="6432804"/>
            </a:xfrm>
            <a:prstGeom prst="rect">
              <a:avLst/>
            </a:prstGeom>
          </p:spPr>
        </p:pic>
      </p:grpSp>
      <p:sp>
        <p:nvSpPr>
          <p:cNvPr id="9" name="object 9"/>
          <p:cNvSpPr txBox="1">
            <a:spLocks noGrp="1"/>
          </p:cNvSpPr>
          <p:nvPr>
            <p:ph type="title"/>
          </p:nvPr>
        </p:nvSpPr>
        <p:spPr>
          <a:xfrm>
            <a:off x="689863" y="611251"/>
            <a:ext cx="5406137" cy="428322"/>
          </a:xfrm>
          <a:prstGeom prst="rect">
            <a:avLst/>
          </a:prstGeom>
        </p:spPr>
        <p:txBody>
          <a:bodyPr vert="horz" wrap="square" lIns="0" tIns="12700" rIns="0" bIns="0" rtlCol="0">
            <a:spAutoFit/>
          </a:bodyPr>
          <a:lstStyle/>
          <a:p>
            <a:pPr marL="12700">
              <a:lnSpc>
                <a:spcPct val="100000"/>
              </a:lnSpc>
              <a:spcBef>
                <a:spcPts val="100"/>
              </a:spcBef>
            </a:pPr>
            <a:r>
              <a:rPr sz="2700" spc="45" dirty="0" smtClean="0">
                <a:solidFill>
                  <a:srgbClr val="FFFFFF"/>
                </a:solidFill>
              </a:rPr>
              <a:t>Budget:</a:t>
            </a:r>
            <a:r>
              <a:rPr sz="2700" spc="-50" dirty="0" smtClean="0">
                <a:solidFill>
                  <a:srgbClr val="FFFFFF"/>
                </a:solidFill>
              </a:rPr>
              <a:t> </a:t>
            </a:r>
            <a:r>
              <a:rPr lang="sv-SE" sz="2700" b="0" spc="-40" dirty="0">
                <a:solidFill>
                  <a:srgbClr val="FFFFFF"/>
                </a:solidFill>
                <a:latin typeface="Lucida Sans Unicode"/>
                <a:cs typeface="Lucida Sans Unicode"/>
              </a:rPr>
              <a:t>Ha koll på </a:t>
            </a:r>
            <a:r>
              <a:rPr sz="2700" b="0" spc="-40" dirty="0">
                <a:solidFill>
                  <a:srgbClr val="FFFFFF"/>
                </a:solidFill>
                <a:latin typeface="Lucida Sans Unicode"/>
                <a:cs typeface="Lucida Sans Unicode"/>
              </a:rPr>
              <a:t>din konomi</a:t>
            </a:r>
          </a:p>
        </p:txBody>
      </p:sp>
      <p:sp>
        <p:nvSpPr>
          <p:cNvPr id="10" name="object 10"/>
          <p:cNvSpPr txBox="1"/>
          <p:nvPr/>
        </p:nvSpPr>
        <p:spPr>
          <a:xfrm>
            <a:off x="826719" y="1396892"/>
            <a:ext cx="5522595" cy="3691523"/>
          </a:xfrm>
          <a:prstGeom prst="rect">
            <a:avLst/>
          </a:prstGeom>
        </p:spPr>
        <p:txBody>
          <a:bodyPr vert="horz" wrap="square" lIns="0" tIns="93345" rIns="0" bIns="0" rtlCol="0">
            <a:spAutoFit/>
          </a:bodyPr>
          <a:lstStyle/>
          <a:p>
            <a:pPr marL="469900" indent="-457834">
              <a:lnSpc>
                <a:spcPct val="100000"/>
              </a:lnSpc>
              <a:spcBef>
                <a:spcPts val="735"/>
              </a:spcBef>
              <a:buSzPct val="123809"/>
              <a:buFont typeface="MS UI Gothic"/>
              <a:buChar char="✓"/>
              <a:tabLst>
                <a:tab pos="469265" algn="l"/>
                <a:tab pos="470534" algn="l"/>
              </a:tabLst>
            </a:pPr>
            <a:r>
              <a:rPr spc="-25" dirty="0">
                <a:solidFill>
                  <a:srgbClr val="FFFFFF"/>
                </a:solidFill>
                <a:latin typeface="Lucida Sans Unicode"/>
                <a:cs typeface="Lucida Sans Unicode"/>
              </a:rPr>
              <a:t>Förbered din budget</a:t>
            </a:r>
          </a:p>
          <a:p>
            <a:pPr marL="469900" indent="-457834">
              <a:lnSpc>
                <a:spcPct val="100000"/>
              </a:lnSpc>
              <a:spcBef>
                <a:spcPts val="985"/>
              </a:spcBef>
              <a:buSzPct val="108333"/>
              <a:buFont typeface="MS UI Gothic"/>
              <a:buChar char="✓"/>
              <a:tabLst>
                <a:tab pos="469265" algn="l"/>
                <a:tab pos="470534" algn="l"/>
              </a:tabLst>
            </a:pPr>
            <a:r>
              <a:rPr spc="-25" dirty="0">
                <a:solidFill>
                  <a:srgbClr val="FFFFFF"/>
                </a:solidFill>
                <a:latin typeface="Lucida Sans Unicode"/>
                <a:cs typeface="Lucida Sans Unicode"/>
              </a:rPr>
              <a:t>Offerter och anbudsprocess</a:t>
            </a:r>
          </a:p>
          <a:p>
            <a:pPr marL="469900" indent="-457834">
              <a:lnSpc>
                <a:spcPct val="100000"/>
              </a:lnSpc>
              <a:spcBef>
                <a:spcPts val="1535"/>
              </a:spcBef>
              <a:buSzPct val="144444"/>
              <a:buFont typeface="MS UI Gothic"/>
              <a:buChar char="✓"/>
              <a:tabLst>
                <a:tab pos="469265" algn="l"/>
                <a:tab pos="470534" algn="l"/>
              </a:tabLst>
            </a:pPr>
            <a:r>
              <a:rPr lang="sv-SE" spc="-25" dirty="0" smtClean="0">
                <a:solidFill>
                  <a:srgbClr val="FFFFFF"/>
                </a:solidFill>
                <a:latin typeface="Lucida Sans Unicode"/>
                <a:cs typeface="Lucida Sans Unicode"/>
              </a:rPr>
              <a:t>Vet om </a:t>
            </a:r>
            <a:r>
              <a:rPr spc="-25" dirty="0" smtClean="0">
                <a:solidFill>
                  <a:srgbClr val="FFFFFF"/>
                </a:solidFill>
                <a:latin typeface="Lucida Sans Unicode"/>
                <a:cs typeface="Lucida Sans Unicode"/>
              </a:rPr>
              <a:t>dina </a:t>
            </a:r>
            <a:r>
              <a:rPr spc="-25" dirty="0">
                <a:solidFill>
                  <a:srgbClr val="FFFFFF"/>
                </a:solidFill>
                <a:latin typeface="Lucida Sans Unicode"/>
                <a:cs typeface="Lucida Sans Unicode"/>
              </a:rPr>
              <a:t>anställdas kostnader</a:t>
            </a:r>
          </a:p>
          <a:p>
            <a:pPr marL="469900" indent="-457834">
              <a:lnSpc>
                <a:spcPct val="100000"/>
              </a:lnSpc>
              <a:spcBef>
                <a:spcPts val="1145"/>
              </a:spcBef>
              <a:buSzPct val="113043"/>
              <a:buFont typeface="MS UI Gothic"/>
              <a:buChar char="✓"/>
              <a:tabLst>
                <a:tab pos="469265" algn="l"/>
                <a:tab pos="470534" algn="l"/>
              </a:tabLst>
            </a:pPr>
            <a:r>
              <a:rPr lang="sv-SE" spc="-25" dirty="0" smtClean="0">
                <a:solidFill>
                  <a:srgbClr val="FFFFFF"/>
                </a:solidFill>
                <a:latin typeface="Lucida Sans Unicode"/>
                <a:cs typeface="Lucida Sans Unicode"/>
              </a:rPr>
              <a:t>Vet om </a:t>
            </a:r>
            <a:r>
              <a:rPr spc="-25" dirty="0" smtClean="0">
                <a:solidFill>
                  <a:srgbClr val="FFFFFF"/>
                </a:solidFill>
                <a:latin typeface="Lucida Sans Unicode"/>
                <a:cs typeface="Lucida Sans Unicode"/>
              </a:rPr>
              <a:t>dina </a:t>
            </a:r>
            <a:r>
              <a:rPr spc="-25" dirty="0">
                <a:solidFill>
                  <a:srgbClr val="FFFFFF"/>
                </a:solidFill>
                <a:latin typeface="Lucida Sans Unicode"/>
                <a:cs typeface="Lucida Sans Unicode"/>
              </a:rPr>
              <a:t>omkostnader</a:t>
            </a:r>
          </a:p>
          <a:p>
            <a:pPr marL="469900" indent="-457834">
              <a:lnSpc>
                <a:spcPct val="100000"/>
              </a:lnSpc>
              <a:spcBef>
                <a:spcPts val="844"/>
              </a:spcBef>
              <a:buSzPct val="104000"/>
              <a:buFont typeface="MS UI Gothic"/>
              <a:buChar char="✓"/>
              <a:tabLst>
                <a:tab pos="469265" algn="l"/>
                <a:tab pos="470534" algn="l"/>
              </a:tabLst>
            </a:pPr>
            <a:r>
              <a:rPr spc="-25" dirty="0">
                <a:solidFill>
                  <a:srgbClr val="FFFFFF"/>
                </a:solidFill>
                <a:latin typeface="Lucida Sans Unicode"/>
                <a:cs typeface="Lucida Sans Unicode"/>
              </a:rPr>
              <a:t>Beräkna frivilliga bidrag</a:t>
            </a:r>
          </a:p>
          <a:p>
            <a:pPr marL="469900" marR="5080" indent="-457834">
              <a:lnSpc>
                <a:spcPct val="117100"/>
              </a:lnSpc>
              <a:spcBef>
                <a:spcPts val="905"/>
              </a:spcBef>
              <a:buSzPct val="130000"/>
              <a:buFont typeface="MS UI Gothic"/>
              <a:buChar char="✓"/>
              <a:tabLst>
                <a:tab pos="469265" algn="l"/>
                <a:tab pos="470534" algn="l"/>
              </a:tabLst>
            </a:pPr>
            <a:r>
              <a:rPr spc="-25" dirty="0">
                <a:solidFill>
                  <a:srgbClr val="FFFFFF"/>
                </a:solidFill>
                <a:latin typeface="Lucida Sans Unicode"/>
                <a:cs typeface="Lucida Sans Unicode"/>
              </a:rPr>
              <a:t>Ha </a:t>
            </a:r>
            <a:r>
              <a:rPr spc="-25" dirty="0" smtClean="0">
                <a:solidFill>
                  <a:srgbClr val="FFFFFF"/>
                </a:solidFill>
                <a:latin typeface="Lucida Sans Unicode"/>
                <a:cs typeface="Lucida Sans Unicode"/>
              </a:rPr>
              <a:t>förra </a:t>
            </a:r>
            <a:r>
              <a:rPr spc="-25" dirty="0">
                <a:solidFill>
                  <a:srgbClr val="FFFFFF"/>
                </a:solidFill>
                <a:latin typeface="Lucida Sans Unicode"/>
                <a:cs typeface="Lucida Sans Unicode"/>
              </a:rPr>
              <a:t>årets reviderade räkenskaper </a:t>
            </a:r>
            <a:r>
              <a:rPr spc="-25" dirty="0" smtClean="0">
                <a:solidFill>
                  <a:srgbClr val="FFFFFF"/>
                </a:solidFill>
                <a:latin typeface="Lucida Sans Unicode"/>
                <a:cs typeface="Lucida Sans Unicode"/>
              </a:rPr>
              <a:t>redo</a:t>
            </a:r>
            <a:endParaRPr spc="-25" dirty="0">
              <a:solidFill>
                <a:srgbClr val="FFFFFF"/>
              </a:solidFill>
              <a:latin typeface="Lucida Sans Unicode"/>
              <a:cs typeface="Lucida Sans Unicode"/>
            </a:endParaRPr>
          </a:p>
          <a:p>
            <a:pPr marL="469900" marR="766445" indent="-457834">
              <a:lnSpc>
                <a:spcPct val="130000"/>
              </a:lnSpc>
              <a:spcBef>
                <a:spcPts val="955"/>
              </a:spcBef>
              <a:buSzPct val="144444"/>
              <a:buFont typeface="MS UI Gothic"/>
              <a:buChar char="✓"/>
              <a:tabLst>
                <a:tab pos="469265" algn="l"/>
                <a:tab pos="470534" algn="l"/>
              </a:tabLst>
            </a:pPr>
            <a:r>
              <a:rPr spc="-25" dirty="0">
                <a:solidFill>
                  <a:srgbClr val="FFFFFF"/>
                </a:solidFill>
                <a:latin typeface="Lucida Sans Unicode"/>
                <a:cs typeface="Lucida Sans Unicode"/>
              </a:rPr>
              <a:t>Ekonomiska prognoser – </a:t>
            </a:r>
            <a:r>
              <a:rPr lang="sv-SE" spc="-25" dirty="0" smtClean="0">
                <a:solidFill>
                  <a:srgbClr val="FFFFFF"/>
                </a:solidFill>
                <a:latin typeface="Lucida Sans Unicode"/>
                <a:cs typeface="Lucida Sans Unicode"/>
              </a:rPr>
              <a:t>skaffa </a:t>
            </a:r>
            <a:r>
              <a:rPr spc="-25" dirty="0" smtClean="0">
                <a:solidFill>
                  <a:srgbClr val="FFFFFF"/>
                </a:solidFill>
                <a:latin typeface="Lucida Sans Unicode"/>
                <a:cs typeface="Lucida Sans Unicode"/>
              </a:rPr>
              <a:t>en </a:t>
            </a:r>
            <a:r>
              <a:rPr spc="-25" dirty="0">
                <a:solidFill>
                  <a:srgbClr val="FFFFFF"/>
                </a:solidFill>
                <a:latin typeface="Lucida Sans Unicode"/>
                <a:cs typeface="Lucida Sans Unicode"/>
              </a:rPr>
              <a:t>finansiell  mentor eller en volontär </a:t>
            </a:r>
            <a:r>
              <a:rPr lang="sv-SE" spc="-25" dirty="0" smtClean="0">
                <a:solidFill>
                  <a:srgbClr val="FFFFFF"/>
                </a:solidFill>
                <a:latin typeface="Lucida Sans Unicode"/>
                <a:cs typeface="Lucida Sans Unicode"/>
              </a:rPr>
              <a:t>som kan </a:t>
            </a:r>
            <a:r>
              <a:rPr spc="-25" dirty="0" smtClean="0">
                <a:solidFill>
                  <a:srgbClr val="FFFFFF"/>
                </a:solidFill>
                <a:latin typeface="Lucida Sans Unicode"/>
                <a:cs typeface="Lucida Sans Unicode"/>
              </a:rPr>
              <a:t>hjälpa </a:t>
            </a:r>
            <a:r>
              <a:rPr spc="-25" dirty="0">
                <a:solidFill>
                  <a:srgbClr val="FFFFFF"/>
                </a:solidFill>
                <a:latin typeface="Lucida Sans Unicode"/>
                <a:cs typeface="Lucida Sans Unicode"/>
              </a:rPr>
              <a:t>till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76C5D2"/>
          </a:solidFill>
        </p:spPr>
        <p:txBody>
          <a:bodyPr wrap="square" lIns="0" tIns="0" rIns="0" bIns="0" rtlCol="0"/>
          <a:lstStyle/>
          <a:p>
            <a:endParaRPr/>
          </a:p>
        </p:txBody>
      </p:sp>
      <p:grpSp>
        <p:nvGrpSpPr>
          <p:cNvPr id="3" name="object 3"/>
          <p:cNvGrpSpPr/>
          <p:nvPr/>
        </p:nvGrpSpPr>
        <p:grpSpPr>
          <a:xfrm>
            <a:off x="5058155" y="1178064"/>
            <a:ext cx="7134225" cy="4733925"/>
            <a:chOff x="5058155" y="1178064"/>
            <a:chExt cx="7134225" cy="4733925"/>
          </a:xfrm>
        </p:grpSpPr>
        <p:pic>
          <p:nvPicPr>
            <p:cNvPr id="4" name="object 4"/>
            <p:cNvPicPr/>
            <p:nvPr/>
          </p:nvPicPr>
          <p:blipFill>
            <a:blip r:embed="rId2" cstate="print"/>
            <a:stretch>
              <a:fillRect/>
            </a:stretch>
          </p:blipFill>
          <p:spPr>
            <a:xfrm>
              <a:off x="5058155" y="1178064"/>
              <a:ext cx="7133843" cy="4733544"/>
            </a:xfrm>
            <a:prstGeom prst="rect">
              <a:avLst/>
            </a:prstGeom>
          </p:spPr>
        </p:pic>
        <p:pic>
          <p:nvPicPr>
            <p:cNvPr id="5" name="object 5"/>
            <p:cNvPicPr/>
            <p:nvPr/>
          </p:nvPicPr>
          <p:blipFill>
            <a:blip r:embed="rId3" cstate="print"/>
            <a:stretch>
              <a:fillRect/>
            </a:stretch>
          </p:blipFill>
          <p:spPr>
            <a:xfrm>
              <a:off x="5253227" y="1373124"/>
              <a:ext cx="6938772" cy="4163567"/>
            </a:xfrm>
            <a:prstGeom prst="rect">
              <a:avLst/>
            </a:prstGeom>
          </p:spPr>
        </p:pic>
      </p:grpSp>
      <p:sp>
        <p:nvSpPr>
          <p:cNvPr id="6" name="object 6"/>
          <p:cNvSpPr txBox="1">
            <a:spLocks noGrp="1"/>
          </p:cNvSpPr>
          <p:nvPr>
            <p:ph type="title"/>
          </p:nvPr>
        </p:nvSpPr>
        <p:spPr>
          <a:xfrm>
            <a:off x="2496692" y="216280"/>
            <a:ext cx="7866508" cy="536044"/>
          </a:xfrm>
          <a:prstGeom prst="rect">
            <a:avLst/>
          </a:prstGeom>
        </p:spPr>
        <p:txBody>
          <a:bodyPr vert="horz" wrap="square" lIns="0" tIns="12700" rIns="0" bIns="0" rtlCol="0">
            <a:spAutoFit/>
          </a:bodyPr>
          <a:lstStyle/>
          <a:p>
            <a:pPr marL="12700">
              <a:lnSpc>
                <a:spcPct val="100000"/>
              </a:lnSpc>
              <a:spcBef>
                <a:spcPts val="100"/>
              </a:spcBef>
            </a:pPr>
            <a:r>
              <a:rPr sz="3400" spc="155" dirty="0">
                <a:solidFill>
                  <a:srgbClr val="FFFFFF"/>
                </a:solidFill>
              </a:rPr>
              <a:t>Hållbarhet</a:t>
            </a:r>
            <a:r>
              <a:rPr sz="3400" spc="-65" dirty="0">
                <a:solidFill>
                  <a:srgbClr val="FFFFFF"/>
                </a:solidFill>
              </a:rPr>
              <a:t> </a:t>
            </a:r>
            <a:r>
              <a:rPr sz="3400" spc="-195" dirty="0">
                <a:solidFill>
                  <a:srgbClr val="FFFFFF"/>
                </a:solidFill>
              </a:rPr>
              <a:t>–</a:t>
            </a:r>
            <a:r>
              <a:rPr sz="3400" spc="-65" dirty="0">
                <a:solidFill>
                  <a:srgbClr val="FFFFFF"/>
                </a:solidFill>
              </a:rPr>
              <a:t> </a:t>
            </a:r>
            <a:r>
              <a:rPr sz="3400" spc="135" dirty="0">
                <a:solidFill>
                  <a:srgbClr val="FFFFFF"/>
                </a:solidFill>
              </a:rPr>
              <a:t>en</a:t>
            </a:r>
            <a:r>
              <a:rPr sz="3400" spc="-65" dirty="0">
                <a:solidFill>
                  <a:srgbClr val="FFFFFF"/>
                </a:solidFill>
              </a:rPr>
              <a:t> </a:t>
            </a:r>
            <a:r>
              <a:rPr sz="3400" spc="145" dirty="0">
                <a:solidFill>
                  <a:srgbClr val="FFFFFF"/>
                </a:solidFill>
              </a:rPr>
              <a:t>möjlighet</a:t>
            </a:r>
            <a:r>
              <a:rPr sz="3400" spc="-65" dirty="0">
                <a:solidFill>
                  <a:srgbClr val="FFFFFF"/>
                </a:solidFill>
              </a:rPr>
              <a:t> </a:t>
            </a:r>
            <a:r>
              <a:rPr sz="3400" spc="280" dirty="0">
                <a:solidFill>
                  <a:srgbClr val="FFFFFF"/>
                </a:solidFill>
              </a:rPr>
              <a:t>att</a:t>
            </a:r>
            <a:r>
              <a:rPr sz="3400" spc="-65" dirty="0">
                <a:solidFill>
                  <a:srgbClr val="FFFFFF"/>
                </a:solidFill>
              </a:rPr>
              <a:t> </a:t>
            </a:r>
            <a:r>
              <a:rPr lang="sv-SE" sz="3400" spc="-65" dirty="0" smtClean="0">
                <a:solidFill>
                  <a:srgbClr val="FFFFFF"/>
                </a:solidFill>
              </a:rPr>
              <a:t>glänsa</a:t>
            </a:r>
            <a:endParaRPr sz="3400" dirty="0"/>
          </a:p>
        </p:txBody>
      </p:sp>
      <p:sp>
        <p:nvSpPr>
          <p:cNvPr id="7" name="object 7"/>
          <p:cNvSpPr txBox="1"/>
          <p:nvPr/>
        </p:nvSpPr>
        <p:spPr>
          <a:xfrm>
            <a:off x="329285" y="1411505"/>
            <a:ext cx="4024629" cy="1231106"/>
          </a:xfrm>
          <a:prstGeom prst="rect">
            <a:avLst/>
          </a:prstGeom>
        </p:spPr>
        <p:txBody>
          <a:bodyPr vert="horz" wrap="square" lIns="0" tIns="81280" rIns="0" bIns="0" rtlCol="0">
            <a:spAutoFit/>
          </a:bodyPr>
          <a:lstStyle/>
          <a:p>
            <a:pPr marL="355600" indent="-342900">
              <a:lnSpc>
                <a:spcPct val="100000"/>
              </a:lnSpc>
              <a:spcBef>
                <a:spcPts val="640"/>
              </a:spcBef>
              <a:buSzPct val="164705"/>
              <a:buChar char="•"/>
              <a:tabLst>
                <a:tab pos="354965" algn="l"/>
                <a:tab pos="355600" algn="l"/>
              </a:tabLst>
            </a:pPr>
            <a:r>
              <a:rPr sz="2100" spc="-20" dirty="0">
                <a:solidFill>
                  <a:srgbClr val="FFFFFF"/>
                </a:solidFill>
                <a:latin typeface="Lucida Sans Unicode"/>
                <a:cs typeface="Lucida Sans Unicode"/>
              </a:rPr>
              <a:t>Hur kommer påverkan att fortsätta?</a:t>
            </a:r>
          </a:p>
          <a:p>
            <a:pPr marL="355600" indent="-342900">
              <a:lnSpc>
                <a:spcPct val="100000"/>
              </a:lnSpc>
              <a:spcBef>
                <a:spcPts val="1395"/>
              </a:spcBef>
              <a:buSzPct val="121739"/>
              <a:buChar char="•"/>
              <a:tabLst>
                <a:tab pos="354965" algn="l"/>
                <a:tab pos="355600" algn="l"/>
              </a:tabLst>
            </a:pPr>
            <a:r>
              <a:rPr sz="2100" spc="-20" dirty="0">
                <a:solidFill>
                  <a:srgbClr val="FFFFFF"/>
                </a:solidFill>
                <a:latin typeface="Lucida Sans Unicode"/>
                <a:cs typeface="Lucida Sans Unicode"/>
              </a:rPr>
              <a:t>Risker (interna, externa)</a:t>
            </a:r>
          </a:p>
        </p:txBody>
      </p:sp>
      <p:sp>
        <p:nvSpPr>
          <p:cNvPr id="8" name="object 8"/>
          <p:cNvSpPr txBox="1"/>
          <p:nvPr/>
        </p:nvSpPr>
        <p:spPr>
          <a:xfrm>
            <a:off x="969365" y="3128627"/>
            <a:ext cx="2404110" cy="2075568"/>
          </a:xfrm>
          <a:prstGeom prst="rect">
            <a:avLst/>
          </a:prstGeom>
        </p:spPr>
        <p:txBody>
          <a:bodyPr vert="horz" wrap="square" lIns="0" tIns="94615" rIns="0" bIns="0" rtlCol="0">
            <a:spAutoFit/>
          </a:bodyPr>
          <a:lstStyle/>
          <a:p>
            <a:pPr marL="12700">
              <a:lnSpc>
                <a:spcPct val="100000"/>
              </a:lnSpc>
              <a:spcBef>
                <a:spcPts val="745"/>
              </a:spcBef>
            </a:pPr>
            <a:r>
              <a:rPr sz="2400" b="1" spc="65" dirty="0">
                <a:solidFill>
                  <a:srgbClr val="FFFFFF"/>
                </a:solidFill>
                <a:latin typeface="Arial"/>
                <a:cs typeface="Arial"/>
              </a:rPr>
              <a:t>Genomförande:</a:t>
            </a:r>
            <a:endParaRPr sz="2400" dirty="0">
              <a:latin typeface="Arial"/>
              <a:cs typeface="Arial"/>
            </a:endParaRPr>
          </a:p>
          <a:p>
            <a:pPr marL="469900" indent="-457834">
              <a:spcBef>
                <a:spcPts val="1455"/>
              </a:spcBef>
              <a:buSzPct val="133333"/>
              <a:buChar char="•"/>
              <a:tabLst>
                <a:tab pos="469265" algn="l"/>
                <a:tab pos="470534" algn="l"/>
              </a:tabLst>
            </a:pPr>
            <a:r>
              <a:rPr sz="2100" spc="-20" dirty="0">
                <a:solidFill>
                  <a:srgbClr val="FFFFFF"/>
                </a:solidFill>
                <a:latin typeface="Lucida Sans Unicode"/>
                <a:cs typeface="Lucida Sans Unicode"/>
              </a:rPr>
              <a:t>övervakning</a:t>
            </a:r>
          </a:p>
          <a:p>
            <a:pPr marL="469900" indent="-457834">
              <a:spcBef>
                <a:spcPts val="1600"/>
              </a:spcBef>
              <a:buSzPct val="140000"/>
              <a:buChar char="•"/>
              <a:tabLst>
                <a:tab pos="469265" algn="l"/>
                <a:tab pos="470534" algn="l"/>
              </a:tabLst>
            </a:pPr>
            <a:r>
              <a:rPr sz="2100" spc="-20" dirty="0">
                <a:solidFill>
                  <a:srgbClr val="FFFFFF"/>
                </a:solidFill>
                <a:latin typeface="Lucida Sans Unicode"/>
                <a:cs typeface="Lucida Sans Unicode"/>
              </a:rPr>
              <a:t>utvärdering</a:t>
            </a:r>
          </a:p>
          <a:p>
            <a:pPr marL="469900" indent="-457834">
              <a:spcBef>
                <a:spcPts val="1920"/>
              </a:spcBef>
              <a:buSzPct val="164705"/>
              <a:buChar char="•"/>
              <a:tabLst>
                <a:tab pos="469265" algn="l"/>
                <a:tab pos="470534" algn="l"/>
              </a:tabLst>
            </a:pPr>
            <a:r>
              <a:rPr sz="2100" spc="-20" dirty="0">
                <a:solidFill>
                  <a:srgbClr val="FFFFFF"/>
                </a:solidFill>
                <a:latin typeface="Lucida Sans Unicode"/>
                <a:cs typeface="Lucida Sans Unicode"/>
              </a:rPr>
              <a:t>rapportering</a:t>
            </a:r>
          </a:p>
        </p:txBody>
      </p:sp>
      <p:sp>
        <p:nvSpPr>
          <p:cNvPr id="9" name="object 9"/>
          <p:cNvSpPr txBox="1"/>
          <p:nvPr/>
        </p:nvSpPr>
        <p:spPr>
          <a:xfrm>
            <a:off x="466140" y="6154318"/>
            <a:ext cx="11192460" cy="335989"/>
          </a:xfrm>
          <a:prstGeom prst="rect">
            <a:avLst/>
          </a:prstGeom>
        </p:spPr>
        <p:txBody>
          <a:bodyPr vert="horz" wrap="square" lIns="0" tIns="12700" rIns="0" bIns="0" rtlCol="0">
            <a:spAutoFit/>
          </a:bodyPr>
          <a:lstStyle/>
          <a:p>
            <a:pPr marL="12700">
              <a:lnSpc>
                <a:spcPct val="100000"/>
              </a:lnSpc>
              <a:spcBef>
                <a:spcPts val="100"/>
              </a:spcBef>
            </a:pPr>
            <a:r>
              <a:rPr sz="2100" spc="-20" dirty="0">
                <a:solidFill>
                  <a:srgbClr val="FFFFFF"/>
                </a:solidFill>
                <a:latin typeface="Lucida Sans Unicode"/>
                <a:cs typeface="Lucida Sans Unicode"/>
              </a:rPr>
              <a:t>TIPS - Vanligtvis ger sökande inte detta avsnitt tillräckligt </a:t>
            </a:r>
            <a:r>
              <a:rPr lang="sv-SE" sz="2100" spc="-20" dirty="0" smtClean="0">
                <a:solidFill>
                  <a:srgbClr val="FFFFFF"/>
                </a:solidFill>
                <a:latin typeface="Lucida Sans Unicode"/>
                <a:cs typeface="Lucida Sans Unicode"/>
              </a:rPr>
              <a:t>med </a:t>
            </a:r>
            <a:r>
              <a:rPr lang="sv-SE" sz="2100" spc="-20" dirty="0" err="1" smtClean="0">
                <a:solidFill>
                  <a:srgbClr val="FFFFFF"/>
                </a:solidFill>
                <a:latin typeface="Lucida Sans Unicode"/>
                <a:cs typeface="Lucida Sans Unicode"/>
              </a:rPr>
              <a:t>uppm</a:t>
            </a:r>
            <a:r>
              <a:rPr sz="2100" spc="-20" dirty="0" smtClean="0">
                <a:solidFill>
                  <a:srgbClr val="FFFFFF"/>
                </a:solidFill>
                <a:latin typeface="Lucida Sans Unicode"/>
                <a:cs typeface="Lucida Sans Unicode"/>
              </a:rPr>
              <a:t>ärksamhet</a:t>
            </a:r>
            <a:endParaRPr sz="2100" spc="-20" dirty="0">
              <a:solidFill>
                <a:srgbClr val="FFFFFF"/>
              </a:solidFill>
              <a:latin typeface="Lucida Sans Unicode"/>
              <a:cs typeface="Lucida Sans Unicod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370331"/>
            <a:ext cx="12189460" cy="6487795"/>
            <a:chOff x="3047" y="370331"/>
            <a:chExt cx="12189460" cy="6487795"/>
          </a:xfrm>
        </p:grpSpPr>
        <p:sp>
          <p:nvSpPr>
            <p:cNvPr id="3" name="object 3"/>
            <p:cNvSpPr/>
            <p:nvPr/>
          </p:nvSpPr>
          <p:spPr>
            <a:xfrm>
              <a:off x="405384" y="370331"/>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1"/>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1"/>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34695" y="1405128"/>
              <a:ext cx="4764024" cy="2398776"/>
            </a:xfrm>
            <a:prstGeom prst="rect">
              <a:avLst/>
            </a:prstGeom>
          </p:spPr>
        </p:pic>
        <p:pic>
          <p:nvPicPr>
            <p:cNvPr id="8" name="object 8"/>
            <p:cNvPicPr/>
            <p:nvPr/>
          </p:nvPicPr>
          <p:blipFill>
            <a:blip r:embed="rId4" cstate="print"/>
            <a:stretch>
              <a:fillRect/>
            </a:stretch>
          </p:blipFill>
          <p:spPr>
            <a:xfrm>
              <a:off x="429767" y="1600199"/>
              <a:ext cx="4194048" cy="1828800"/>
            </a:xfrm>
            <a:prstGeom prst="rect">
              <a:avLst/>
            </a:prstGeom>
          </p:spPr>
        </p:pic>
        <p:sp>
          <p:nvSpPr>
            <p:cNvPr id="9" name="object 9"/>
            <p:cNvSpPr/>
            <p:nvPr/>
          </p:nvSpPr>
          <p:spPr>
            <a:xfrm>
              <a:off x="4879847" y="4142231"/>
              <a:ext cx="6606540" cy="0"/>
            </a:xfrm>
            <a:custGeom>
              <a:avLst/>
              <a:gdLst/>
              <a:ahLst/>
              <a:cxnLst/>
              <a:rect l="l" t="t" r="r" b="b"/>
              <a:pathLst>
                <a:path w="6606540">
                  <a:moveTo>
                    <a:pt x="0" y="0"/>
                  </a:moveTo>
                  <a:lnTo>
                    <a:pt x="6606032" y="0"/>
                  </a:lnTo>
                </a:path>
              </a:pathLst>
            </a:custGeom>
            <a:ln w="6350">
              <a:solidFill>
                <a:srgbClr val="FFFFFF"/>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202692" y="3546348"/>
              <a:ext cx="4853940" cy="3311650"/>
            </a:xfrm>
            <a:prstGeom prst="rect">
              <a:avLst/>
            </a:prstGeom>
          </p:spPr>
        </p:pic>
        <p:pic>
          <p:nvPicPr>
            <p:cNvPr id="11" name="object 11"/>
            <p:cNvPicPr/>
            <p:nvPr/>
          </p:nvPicPr>
          <p:blipFill>
            <a:blip r:embed="rId6" cstate="print"/>
            <a:stretch>
              <a:fillRect/>
            </a:stretch>
          </p:blipFill>
          <p:spPr>
            <a:xfrm>
              <a:off x="397763" y="3741420"/>
              <a:ext cx="4283964" cy="2813304"/>
            </a:xfrm>
            <a:prstGeom prst="rect">
              <a:avLst/>
            </a:prstGeom>
          </p:spPr>
        </p:pic>
        <p:pic>
          <p:nvPicPr>
            <p:cNvPr id="12" name="object 12"/>
            <p:cNvPicPr/>
            <p:nvPr/>
          </p:nvPicPr>
          <p:blipFill>
            <a:blip r:embed="rId7" cstate="print"/>
            <a:stretch>
              <a:fillRect/>
            </a:stretch>
          </p:blipFill>
          <p:spPr>
            <a:xfrm>
              <a:off x="2735580" y="2993136"/>
              <a:ext cx="1496568" cy="1546859"/>
            </a:xfrm>
            <a:prstGeom prst="rect">
              <a:avLst/>
            </a:prstGeom>
          </p:spPr>
        </p:pic>
        <p:pic>
          <p:nvPicPr>
            <p:cNvPr id="13" name="object 13"/>
            <p:cNvPicPr/>
            <p:nvPr/>
          </p:nvPicPr>
          <p:blipFill>
            <a:blip r:embed="rId8" cstate="print"/>
            <a:stretch>
              <a:fillRect/>
            </a:stretch>
          </p:blipFill>
          <p:spPr>
            <a:xfrm>
              <a:off x="2945892" y="3192792"/>
              <a:ext cx="1123175" cy="1260335"/>
            </a:xfrm>
            <a:prstGeom prst="rect">
              <a:avLst/>
            </a:prstGeom>
          </p:spPr>
        </p:pic>
        <p:sp>
          <p:nvSpPr>
            <p:cNvPr id="14" name="object 14"/>
            <p:cNvSpPr/>
            <p:nvPr/>
          </p:nvSpPr>
          <p:spPr>
            <a:xfrm>
              <a:off x="2767583" y="3025139"/>
              <a:ext cx="1382395" cy="1432560"/>
            </a:xfrm>
            <a:custGeom>
              <a:avLst/>
              <a:gdLst/>
              <a:ahLst/>
              <a:cxnLst/>
              <a:rect l="l" t="t" r="r" b="b"/>
              <a:pathLst>
                <a:path w="1382395" h="1432560">
                  <a:moveTo>
                    <a:pt x="691133" y="0"/>
                  </a:moveTo>
                  <a:lnTo>
                    <a:pt x="643807" y="1652"/>
                  </a:lnTo>
                  <a:lnTo>
                    <a:pt x="597338" y="6538"/>
                  </a:lnTo>
                  <a:lnTo>
                    <a:pt x="551829" y="14551"/>
                  </a:lnTo>
                  <a:lnTo>
                    <a:pt x="507382" y="25585"/>
                  </a:lnTo>
                  <a:lnTo>
                    <a:pt x="464101" y="39532"/>
                  </a:lnTo>
                  <a:lnTo>
                    <a:pt x="422088" y="56286"/>
                  </a:lnTo>
                  <a:lnTo>
                    <a:pt x="381446" y="75741"/>
                  </a:lnTo>
                  <a:lnTo>
                    <a:pt x="342279" y="97789"/>
                  </a:lnTo>
                  <a:lnTo>
                    <a:pt x="304688" y="122325"/>
                  </a:lnTo>
                  <a:lnTo>
                    <a:pt x="268777" y="149241"/>
                  </a:lnTo>
                  <a:lnTo>
                    <a:pt x="234649" y="178431"/>
                  </a:lnTo>
                  <a:lnTo>
                    <a:pt x="202406" y="209788"/>
                  </a:lnTo>
                  <a:lnTo>
                    <a:pt x="172151" y="243205"/>
                  </a:lnTo>
                  <a:lnTo>
                    <a:pt x="143988" y="278576"/>
                  </a:lnTo>
                  <a:lnTo>
                    <a:pt x="118019" y="315794"/>
                  </a:lnTo>
                  <a:lnTo>
                    <a:pt x="94346" y="354753"/>
                  </a:lnTo>
                  <a:lnTo>
                    <a:pt x="73074" y="395345"/>
                  </a:lnTo>
                  <a:lnTo>
                    <a:pt x="54304" y="437465"/>
                  </a:lnTo>
                  <a:lnTo>
                    <a:pt x="38139" y="481005"/>
                  </a:lnTo>
                  <a:lnTo>
                    <a:pt x="24683" y="525859"/>
                  </a:lnTo>
                  <a:lnTo>
                    <a:pt x="14038" y="571920"/>
                  </a:lnTo>
                  <a:lnTo>
                    <a:pt x="6308" y="619082"/>
                  </a:lnTo>
                  <a:lnTo>
                    <a:pt x="1594" y="667237"/>
                  </a:lnTo>
                  <a:lnTo>
                    <a:pt x="0" y="716280"/>
                  </a:lnTo>
                  <a:lnTo>
                    <a:pt x="1594" y="765322"/>
                  </a:lnTo>
                  <a:lnTo>
                    <a:pt x="6308" y="813477"/>
                  </a:lnTo>
                  <a:lnTo>
                    <a:pt x="14038" y="860639"/>
                  </a:lnTo>
                  <a:lnTo>
                    <a:pt x="24683" y="906700"/>
                  </a:lnTo>
                  <a:lnTo>
                    <a:pt x="38139" y="951554"/>
                  </a:lnTo>
                  <a:lnTo>
                    <a:pt x="54304" y="995094"/>
                  </a:lnTo>
                  <a:lnTo>
                    <a:pt x="73074" y="1037214"/>
                  </a:lnTo>
                  <a:lnTo>
                    <a:pt x="94346" y="1077806"/>
                  </a:lnTo>
                  <a:lnTo>
                    <a:pt x="118019" y="1116765"/>
                  </a:lnTo>
                  <a:lnTo>
                    <a:pt x="143988" y="1153983"/>
                  </a:lnTo>
                  <a:lnTo>
                    <a:pt x="172151" y="1189354"/>
                  </a:lnTo>
                  <a:lnTo>
                    <a:pt x="202406" y="1222771"/>
                  </a:lnTo>
                  <a:lnTo>
                    <a:pt x="234649" y="1254128"/>
                  </a:lnTo>
                  <a:lnTo>
                    <a:pt x="268777" y="1283318"/>
                  </a:lnTo>
                  <a:lnTo>
                    <a:pt x="304688" y="1310234"/>
                  </a:lnTo>
                  <a:lnTo>
                    <a:pt x="342279" y="1334770"/>
                  </a:lnTo>
                  <a:lnTo>
                    <a:pt x="381446" y="1356818"/>
                  </a:lnTo>
                  <a:lnTo>
                    <a:pt x="422088" y="1376273"/>
                  </a:lnTo>
                  <a:lnTo>
                    <a:pt x="464101" y="1393027"/>
                  </a:lnTo>
                  <a:lnTo>
                    <a:pt x="507382" y="1406974"/>
                  </a:lnTo>
                  <a:lnTo>
                    <a:pt x="551829" y="1418008"/>
                  </a:lnTo>
                  <a:lnTo>
                    <a:pt x="597338" y="1426021"/>
                  </a:lnTo>
                  <a:lnTo>
                    <a:pt x="643807" y="1430907"/>
                  </a:lnTo>
                  <a:lnTo>
                    <a:pt x="691133" y="1432560"/>
                  </a:lnTo>
                  <a:lnTo>
                    <a:pt x="738460" y="1430907"/>
                  </a:lnTo>
                  <a:lnTo>
                    <a:pt x="784929" y="1426021"/>
                  </a:lnTo>
                  <a:lnTo>
                    <a:pt x="830438" y="1418008"/>
                  </a:lnTo>
                  <a:lnTo>
                    <a:pt x="874885" y="1406974"/>
                  </a:lnTo>
                  <a:lnTo>
                    <a:pt x="918166" y="1393027"/>
                  </a:lnTo>
                  <a:lnTo>
                    <a:pt x="960179" y="1376273"/>
                  </a:lnTo>
                  <a:lnTo>
                    <a:pt x="1000821" y="1356818"/>
                  </a:lnTo>
                  <a:lnTo>
                    <a:pt x="1039988" y="1334770"/>
                  </a:lnTo>
                  <a:lnTo>
                    <a:pt x="1077579" y="1310234"/>
                  </a:lnTo>
                  <a:lnTo>
                    <a:pt x="1113490" y="1283318"/>
                  </a:lnTo>
                  <a:lnTo>
                    <a:pt x="1147618" y="1254128"/>
                  </a:lnTo>
                  <a:lnTo>
                    <a:pt x="1179861" y="1222771"/>
                  </a:lnTo>
                  <a:lnTo>
                    <a:pt x="1210116" y="1189354"/>
                  </a:lnTo>
                  <a:lnTo>
                    <a:pt x="1238279" y="1153983"/>
                  </a:lnTo>
                  <a:lnTo>
                    <a:pt x="1264248" y="1116765"/>
                  </a:lnTo>
                  <a:lnTo>
                    <a:pt x="1287921" y="1077806"/>
                  </a:lnTo>
                  <a:lnTo>
                    <a:pt x="1309193" y="1037214"/>
                  </a:lnTo>
                  <a:lnTo>
                    <a:pt x="1327963" y="995094"/>
                  </a:lnTo>
                  <a:lnTo>
                    <a:pt x="1344128" y="951554"/>
                  </a:lnTo>
                  <a:lnTo>
                    <a:pt x="1357584" y="906700"/>
                  </a:lnTo>
                  <a:lnTo>
                    <a:pt x="1368229" y="860639"/>
                  </a:lnTo>
                  <a:lnTo>
                    <a:pt x="1375959" y="813477"/>
                  </a:lnTo>
                  <a:lnTo>
                    <a:pt x="1380673" y="765322"/>
                  </a:lnTo>
                  <a:lnTo>
                    <a:pt x="1382268" y="716280"/>
                  </a:lnTo>
                  <a:lnTo>
                    <a:pt x="1380673" y="667237"/>
                  </a:lnTo>
                  <a:lnTo>
                    <a:pt x="1375959" y="619082"/>
                  </a:lnTo>
                  <a:lnTo>
                    <a:pt x="1368229" y="571920"/>
                  </a:lnTo>
                  <a:lnTo>
                    <a:pt x="1357584" y="525859"/>
                  </a:lnTo>
                  <a:lnTo>
                    <a:pt x="1344128" y="481005"/>
                  </a:lnTo>
                  <a:lnTo>
                    <a:pt x="1327963" y="437465"/>
                  </a:lnTo>
                  <a:lnTo>
                    <a:pt x="1309193" y="395345"/>
                  </a:lnTo>
                  <a:lnTo>
                    <a:pt x="1287921" y="354753"/>
                  </a:lnTo>
                  <a:lnTo>
                    <a:pt x="1264248" y="315794"/>
                  </a:lnTo>
                  <a:lnTo>
                    <a:pt x="1238279" y="278576"/>
                  </a:lnTo>
                  <a:lnTo>
                    <a:pt x="1210116" y="243205"/>
                  </a:lnTo>
                  <a:lnTo>
                    <a:pt x="1179861" y="209788"/>
                  </a:lnTo>
                  <a:lnTo>
                    <a:pt x="1147618" y="178431"/>
                  </a:lnTo>
                  <a:lnTo>
                    <a:pt x="1113490" y="149241"/>
                  </a:lnTo>
                  <a:lnTo>
                    <a:pt x="1077579" y="122325"/>
                  </a:lnTo>
                  <a:lnTo>
                    <a:pt x="1039988" y="97790"/>
                  </a:lnTo>
                  <a:lnTo>
                    <a:pt x="1000821" y="75741"/>
                  </a:lnTo>
                  <a:lnTo>
                    <a:pt x="960179" y="56286"/>
                  </a:lnTo>
                  <a:lnTo>
                    <a:pt x="918166" y="39532"/>
                  </a:lnTo>
                  <a:lnTo>
                    <a:pt x="874885" y="25585"/>
                  </a:lnTo>
                  <a:lnTo>
                    <a:pt x="830438" y="14551"/>
                  </a:lnTo>
                  <a:lnTo>
                    <a:pt x="784929" y="6538"/>
                  </a:lnTo>
                  <a:lnTo>
                    <a:pt x="738460" y="1652"/>
                  </a:lnTo>
                  <a:lnTo>
                    <a:pt x="691133" y="0"/>
                  </a:lnTo>
                  <a:close/>
                </a:path>
              </a:pathLst>
            </a:custGeom>
            <a:solidFill>
              <a:srgbClr val="F6BB67"/>
            </a:solidFill>
          </p:spPr>
          <p:txBody>
            <a:bodyPr wrap="square" lIns="0" tIns="0" rIns="0" bIns="0" rtlCol="0"/>
            <a:lstStyle/>
            <a:p>
              <a:endParaRPr/>
            </a:p>
          </p:txBody>
        </p:sp>
        <p:sp>
          <p:nvSpPr>
            <p:cNvPr id="15" name="object 15"/>
            <p:cNvSpPr/>
            <p:nvPr/>
          </p:nvSpPr>
          <p:spPr>
            <a:xfrm>
              <a:off x="2767583" y="3025139"/>
              <a:ext cx="1382395" cy="1432560"/>
            </a:xfrm>
            <a:custGeom>
              <a:avLst/>
              <a:gdLst/>
              <a:ahLst/>
              <a:cxnLst/>
              <a:rect l="l" t="t" r="r" b="b"/>
              <a:pathLst>
                <a:path w="1382395" h="1432560">
                  <a:moveTo>
                    <a:pt x="0" y="716280"/>
                  </a:moveTo>
                  <a:lnTo>
                    <a:pt x="1594" y="667237"/>
                  </a:lnTo>
                  <a:lnTo>
                    <a:pt x="6308" y="619082"/>
                  </a:lnTo>
                  <a:lnTo>
                    <a:pt x="14038" y="571920"/>
                  </a:lnTo>
                  <a:lnTo>
                    <a:pt x="24683" y="525859"/>
                  </a:lnTo>
                  <a:lnTo>
                    <a:pt x="38139" y="481005"/>
                  </a:lnTo>
                  <a:lnTo>
                    <a:pt x="54304" y="437465"/>
                  </a:lnTo>
                  <a:lnTo>
                    <a:pt x="73074" y="395345"/>
                  </a:lnTo>
                  <a:lnTo>
                    <a:pt x="94346" y="354753"/>
                  </a:lnTo>
                  <a:lnTo>
                    <a:pt x="118019" y="315794"/>
                  </a:lnTo>
                  <a:lnTo>
                    <a:pt x="143988" y="278576"/>
                  </a:lnTo>
                  <a:lnTo>
                    <a:pt x="172151" y="243205"/>
                  </a:lnTo>
                  <a:lnTo>
                    <a:pt x="202406" y="209788"/>
                  </a:lnTo>
                  <a:lnTo>
                    <a:pt x="234649" y="178431"/>
                  </a:lnTo>
                  <a:lnTo>
                    <a:pt x="268777" y="149241"/>
                  </a:lnTo>
                  <a:lnTo>
                    <a:pt x="304688" y="122325"/>
                  </a:lnTo>
                  <a:lnTo>
                    <a:pt x="342279" y="97789"/>
                  </a:lnTo>
                  <a:lnTo>
                    <a:pt x="381446" y="75741"/>
                  </a:lnTo>
                  <a:lnTo>
                    <a:pt x="422088" y="56286"/>
                  </a:lnTo>
                  <a:lnTo>
                    <a:pt x="464101" y="39532"/>
                  </a:lnTo>
                  <a:lnTo>
                    <a:pt x="507382" y="25585"/>
                  </a:lnTo>
                  <a:lnTo>
                    <a:pt x="551829" y="14551"/>
                  </a:lnTo>
                  <a:lnTo>
                    <a:pt x="597338" y="6538"/>
                  </a:lnTo>
                  <a:lnTo>
                    <a:pt x="643807" y="1652"/>
                  </a:lnTo>
                  <a:lnTo>
                    <a:pt x="691133" y="0"/>
                  </a:lnTo>
                  <a:lnTo>
                    <a:pt x="738460" y="1652"/>
                  </a:lnTo>
                  <a:lnTo>
                    <a:pt x="784929" y="6538"/>
                  </a:lnTo>
                  <a:lnTo>
                    <a:pt x="830438" y="14551"/>
                  </a:lnTo>
                  <a:lnTo>
                    <a:pt x="874885" y="25585"/>
                  </a:lnTo>
                  <a:lnTo>
                    <a:pt x="918166" y="39532"/>
                  </a:lnTo>
                  <a:lnTo>
                    <a:pt x="960179" y="56286"/>
                  </a:lnTo>
                  <a:lnTo>
                    <a:pt x="1000821" y="75741"/>
                  </a:lnTo>
                  <a:lnTo>
                    <a:pt x="1039988" y="97790"/>
                  </a:lnTo>
                  <a:lnTo>
                    <a:pt x="1077579" y="122325"/>
                  </a:lnTo>
                  <a:lnTo>
                    <a:pt x="1113490" y="149241"/>
                  </a:lnTo>
                  <a:lnTo>
                    <a:pt x="1147618" y="178431"/>
                  </a:lnTo>
                  <a:lnTo>
                    <a:pt x="1179861" y="209788"/>
                  </a:lnTo>
                  <a:lnTo>
                    <a:pt x="1210116" y="243205"/>
                  </a:lnTo>
                  <a:lnTo>
                    <a:pt x="1238279" y="278576"/>
                  </a:lnTo>
                  <a:lnTo>
                    <a:pt x="1264248" y="315794"/>
                  </a:lnTo>
                  <a:lnTo>
                    <a:pt x="1287921" y="354753"/>
                  </a:lnTo>
                  <a:lnTo>
                    <a:pt x="1309193" y="395345"/>
                  </a:lnTo>
                  <a:lnTo>
                    <a:pt x="1327963" y="437465"/>
                  </a:lnTo>
                  <a:lnTo>
                    <a:pt x="1344128" y="481005"/>
                  </a:lnTo>
                  <a:lnTo>
                    <a:pt x="1357584" y="525859"/>
                  </a:lnTo>
                  <a:lnTo>
                    <a:pt x="1368229" y="571920"/>
                  </a:lnTo>
                  <a:lnTo>
                    <a:pt x="1375959" y="619082"/>
                  </a:lnTo>
                  <a:lnTo>
                    <a:pt x="1380673" y="667237"/>
                  </a:lnTo>
                  <a:lnTo>
                    <a:pt x="1382268" y="716280"/>
                  </a:lnTo>
                  <a:lnTo>
                    <a:pt x="1380673" y="765322"/>
                  </a:lnTo>
                  <a:lnTo>
                    <a:pt x="1375959" y="813477"/>
                  </a:lnTo>
                  <a:lnTo>
                    <a:pt x="1368229" y="860639"/>
                  </a:lnTo>
                  <a:lnTo>
                    <a:pt x="1357584" y="906700"/>
                  </a:lnTo>
                  <a:lnTo>
                    <a:pt x="1344128" y="951554"/>
                  </a:lnTo>
                  <a:lnTo>
                    <a:pt x="1327963" y="995094"/>
                  </a:lnTo>
                  <a:lnTo>
                    <a:pt x="1309193" y="1037214"/>
                  </a:lnTo>
                  <a:lnTo>
                    <a:pt x="1287921" y="1077806"/>
                  </a:lnTo>
                  <a:lnTo>
                    <a:pt x="1264248" y="1116765"/>
                  </a:lnTo>
                  <a:lnTo>
                    <a:pt x="1238279" y="1153983"/>
                  </a:lnTo>
                  <a:lnTo>
                    <a:pt x="1210116" y="1189354"/>
                  </a:lnTo>
                  <a:lnTo>
                    <a:pt x="1179861" y="1222771"/>
                  </a:lnTo>
                  <a:lnTo>
                    <a:pt x="1147618" y="1254128"/>
                  </a:lnTo>
                  <a:lnTo>
                    <a:pt x="1113490" y="1283318"/>
                  </a:lnTo>
                  <a:lnTo>
                    <a:pt x="1077579" y="1310234"/>
                  </a:lnTo>
                  <a:lnTo>
                    <a:pt x="1039988" y="1334770"/>
                  </a:lnTo>
                  <a:lnTo>
                    <a:pt x="1000821" y="1356818"/>
                  </a:lnTo>
                  <a:lnTo>
                    <a:pt x="960179" y="1376273"/>
                  </a:lnTo>
                  <a:lnTo>
                    <a:pt x="918166" y="1393027"/>
                  </a:lnTo>
                  <a:lnTo>
                    <a:pt x="874885" y="1406974"/>
                  </a:lnTo>
                  <a:lnTo>
                    <a:pt x="830438" y="1418008"/>
                  </a:lnTo>
                  <a:lnTo>
                    <a:pt x="784929" y="1426021"/>
                  </a:lnTo>
                  <a:lnTo>
                    <a:pt x="738460" y="1430907"/>
                  </a:lnTo>
                  <a:lnTo>
                    <a:pt x="691133" y="1432560"/>
                  </a:lnTo>
                  <a:lnTo>
                    <a:pt x="643807" y="1430907"/>
                  </a:lnTo>
                  <a:lnTo>
                    <a:pt x="597338" y="1426021"/>
                  </a:lnTo>
                  <a:lnTo>
                    <a:pt x="551829" y="1418008"/>
                  </a:lnTo>
                  <a:lnTo>
                    <a:pt x="507382" y="1406974"/>
                  </a:lnTo>
                  <a:lnTo>
                    <a:pt x="464101" y="1393027"/>
                  </a:lnTo>
                  <a:lnTo>
                    <a:pt x="422088" y="1376273"/>
                  </a:lnTo>
                  <a:lnTo>
                    <a:pt x="381446" y="1356818"/>
                  </a:lnTo>
                  <a:lnTo>
                    <a:pt x="342279" y="1334770"/>
                  </a:lnTo>
                  <a:lnTo>
                    <a:pt x="304688" y="1310234"/>
                  </a:lnTo>
                  <a:lnTo>
                    <a:pt x="268777" y="1283318"/>
                  </a:lnTo>
                  <a:lnTo>
                    <a:pt x="234649" y="1254128"/>
                  </a:lnTo>
                  <a:lnTo>
                    <a:pt x="202406" y="1222771"/>
                  </a:lnTo>
                  <a:lnTo>
                    <a:pt x="172151" y="1189354"/>
                  </a:lnTo>
                  <a:lnTo>
                    <a:pt x="143988" y="1153983"/>
                  </a:lnTo>
                  <a:lnTo>
                    <a:pt x="118019" y="1116765"/>
                  </a:lnTo>
                  <a:lnTo>
                    <a:pt x="94346" y="1077806"/>
                  </a:lnTo>
                  <a:lnTo>
                    <a:pt x="73074" y="1037214"/>
                  </a:lnTo>
                  <a:lnTo>
                    <a:pt x="54304" y="995094"/>
                  </a:lnTo>
                  <a:lnTo>
                    <a:pt x="38139" y="951554"/>
                  </a:lnTo>
                  <a:lnTo>
                    <a:pt x="24683" y="906700"/>
                  </a:lnTo>
                  <a:lnTo>
                    <a:pt x="14038" y="860639"/>
                  </a:lnTo>
                  <a:lnTo>
                    <a:pt x="6308" y="813477"/>
                  </a:lnTo>
                  <a:lnTo>
                    <a:pt x="1594" y="765322"/>
                  </a:lnTo>
                  <a:lnTo>
                    <a:pt x="0" y="716280"/>
                  </a:lnTo>
                  <a:close/>
                </a:path>
              </a:pathLst>
            </a:custGeom>
            <a:ln w="12700">
              <a:solidFill>
                <a:srgbClr val="F6BB67"/>
              </a:solidFill>
            </a:ln>
          </p:spPr>
          <p:txBody>
            <a:bodyPr wrap="square" lIns="0" tIns="0" rIns="0" bIns="0" rtlCol="0"/>
            <a:lstStyle/>
            <a:p>
              <a:endParaRPr/>
            </a:p>
          </p:txBody>
        </p:sp>
      </p:grpSp>
      <p:sp>
        <p:nvSpPr>
          <p:cNvPr id="16" name="object 16"/>
          <p:cNvSpPr txBox="1">
            <a:spLocks noGrp="1"/>
          </p:cNvSpPr>
          <p:nvPr>
            <p:ph type="title"/>
          </p:nvPr>
        </p:nvSpPr>
        <p:spPr>
          <a:xfrm>
            <a:off x="615797" y="485647"/>
            <a:ext cx="2306955" cy="335989"/>
          </a:xfrm>
          <a:prstGeom prst="rect">
            <a:avLst/>
          </a:prstGeom>
        </p:spPr>
        <p:txBody>
          <a:bodyPr vert="horz" wrap="square" lIns="0" tIns="12700" rIns="0" bIns="0" rtlCol="0">
            <a:spAutoFit/>
          </a:bodyPr>
          <a:lstStyle/>
          <a:p>
            <a:pPr marL="12700">
              <a:lnSpc>
                <a:spcPct val="100000"/>
              </a:lnSpc>
              <a:spcBef>
                <a:spcPts val="100"/>
              </a:spcBef>
            </a:pPr>
            <a:r>
              <a:rPr sz="2100" spc="110" dirty="0">
                <a:solidFill>
                  <a:srgbClr val="FFFFFF"/>
                </a:solidFill>
              </a:rPr>
              <a:t>Några</a:t>
            </a:r>
            <a:r>
              <a:rPr sz="2100" spc="-65" dirty="0">
                <a:solidFill>
                  <a:srgbClr val="FFFFFF"/>
                </a:solidFill>
              </a:rPr>
              <a:t> </a:t>
            </a:r>
            <a:r>
              <a:rPr sz="2100" spc="65" dirty="0" smtClean="0">
                <a:solidFill>
                  <a:srgbClr val="FFFFFF"/>
                </a:solidFill>
              </a:rPr>
              <a:t>b</a:t>
            </a:r>
            <a:r>
              <a:rPr lang="sv-SE" sz="2100" spc="65" dirty="0" err="1" smtClean="0">
                <a:solidFill>
                  <a:srgbClr val="FFFFFF"/>
                </a:solidFill>
              </a:rPr>
              <a:t>ra</a:t>
            </a:r>
            <a:r>
              <a:rPr sz="2100" spc="-65" dirty="0" smtClean="0">
                <a:solidFill>
                  <a:srgbClr val="FFFFFF"/>
                </a:solidFill>
              </a:rPr>
              <a:t> </a:t>
            </a:r>
            <a:r>
              <a:rPr sz="2100" spc="15" dirty="0">
                <a:solidFill>
                  <a:srgbClr val="FFFFFF"/>
                </a:solidFill>
              </a:rPr>
              <a:t>tips:</a:t>
            </a:r>
            <a:endParaRPr sz="2100" dirty="0"/>
          </a:p>
        </p:txBody>
      </p:sp>
      <p:sp>
        <p:nvSpPr>
          <p:cNvPr id="17" name="object 17"/>
          <p:cNvSpPr txBox="1"/>
          <p:nvPr/>
        </p:nvSpPr>
        <p:spPr>
          <a:xfrm>
            <a:off x="615797" y="968247"/>
            <a:ext cx="2291080" cy="314960"/>
          </a:xfrm>
          <a:prstGeom prst="rect">
            <a:avLst/>
          </a:prstGeom>
        </p:spPr>
        <p:txBody>
          <a:bodyPr vert="horz" wrap="square" lIns="0" tIns="12700" rIns="0" bIns="0" rtlCol="0">
            <a:spAutoFit/>
          </a:bodyPr>
          <a:lstStyle/>
          <a:p>
            <a:pPr marL="12700">
              <a:lnSpc>
                <a:spcPct val="100000"/>
              </a:lnSpc>
              <a:spcBef>
                <a:spcPts val="100"/>
              </a:spcBef>
            </a:pPr>
            <a:r>
              <a:rPr sz="1900" spc="15" dirty="0">
                <a:solidFill>
                  <a:srgbClr val="FFFFFF"/>
                </a:solidFill>
                <a:latin typeface="Lucida Sans Unicode"/>
                <a:cs typeface="Lucida Sans Unicode"/>
              </a:rPr>
              <a:t>Prova</a:t>
            </a:r>
            <a:r>
              <a:rPr sz="1900" spc="-130" dirty="0">
                <a:solidFill>
                  <a:srgbClr val="FFFFFF"/>
                </a:solidFill>
                <a:latin typeface="Lucida Sans Unicode"/>
                <a:cs typeface="Lucida Sans Unicode"/>
              </a:rPr>
              <a:t> </a:t>
            </a:r>
            <a:r>
              <a:rPr sz="1900" spc="-15" dirty="0" smtClean="0">
                <a:solidFill>
                  <a:srgbClr val="FFFFFF"/>
                </a:solidFill>
                <a:latin typeface="Lucida Sans Unicode"/>
                <a:cs typeface="Lucida Sans Unicode"/>
              </a:rPr>
              <a:t>e</a:t>
            </a:r>
            <a:r>
              <a:rPr lang="sv-SE" sz="1900" spc="-15" dirty="0" smtClean="0">
                <a:solidFill>
                  <a:srgbClr val="FFFFFF"/>
                </a:solidFill>
                <a:latin typeface="Lucida Sans Unicode"/>
                <a:cs typeface="Lucida Sans Unicode"/>
              </a:rPr>
              <a:t>n</a:t>
            </a:r>
            <a:r>
              <a:rPr sz="1900" spc="-125" dirty="0" smtClean="0">
                <a:solidFill>
                  <a:srgbClr val="FFFFFF"/>
                </a:solidFill>
                <a:latin typeface="Lucida Sans Unicode"/>
                <a:cs typeface="Lucida Sans Unicode"/>
              </a:rPr>
              <a:t> </a:t>
            </a:r>
            <a:r>
              <a:rPr sz="1900" spc="-15" dirty="0">
                <a:solidFill>
                  <a:srgbClr val="FFFFFF"/>
                </a:solidFill>
                <a:latin typeface="Lucida Sans Unicode"/>
                <a:cs typeface="Lucida Sans Unicode"/>
              </a:rPr>
              <a:t>Pitch</a:t>
            </a:r>
            <a:r>
              <a:rPr sz="1900" spc="-130" dirty="0">
                <a:solidFill>
                  <a:srgbClr val="FFFFFF"/>
                </a:solidFill>
                <a:latin typeface="Lucida Sans Unicode"/>
                <a:cs typeface="Lucida Sans Unicode"/>
              </a:rPr>
              <a:t> </a:t>
            </a:r>
            <a:r>
              <a:rPr sz="1900" spc="-45" dirty="0">
                <a:solidFill>
                  <a:srgbClr val="FFFFFF"/>
                </a:solidFill>
                <a:latin typeface="Lucida Sans Unicode"/>
                <a:cs typeface="Lucida Sans Unicode"/>
              </a:rPr>
              <a:t>Deck</a:t>
            </a:r>
            <a:endParaRPr sz="1900" dirty="0">
              <a:latin typeface="Lucida Sans Unicode"/>
              <a:cs typeface="Lucida Sans Unicode"/>
            </a:endParaRPr>
          </a:p>
        </p:txBody>
      </p:sp>
      <p:sp>
        <p:nvSpPr>
          <p:cNvPr id="18" name="object 18"/>
          <p:cNvSpPr txBox="1"/>
          <p:nvPr/>
        </p:nvSpPr>
        <p:spPr>
          <a:xfrm>
            <a:off x="4899405" y="935990"/>
            <a:ext cx="6430645" cy="2044149"/>
          </a:xfrm>
          <a:prstGeom prst="rect">
            <a:avLst/>
          </a:prstGeom>
        </p:spPr>
        <p:txBody>
          <a:bodyPr vert="horz" wrap="square" lIns="0" tIns="12700" rIns="0" bIns="0" rtlCol="0">
            <a:spAutoFit/>
          </a:bodyPr>
          <a:lstStyle/>
          <a:p>
            <a:pPr marL="243840" algn="r">
              <a:lnSpc>
                <a:spcPct val="100000"/>
              </a:lnSpc>
              <a:spcBef>
                <a:spcPts val="100"/>
              </a:spcBef>
            </a:pPr>
            <a:r>
              <a:rPr sz="2200" spc="-25" dirty="0">
                <a:solidFill>
                  <a:srgbClr val="FFFFFF"/>
                </a:solidFill>
                <a:latin typeface="Lucida Sans Unicode"/>
                <a:cs typeface="Lucida Sans Unicode"/>
              </a:rPr>
              <a:t>Oavsett </a:t>
            </a:r>
            <a:r>
              <a:rPr sz="2200" spc="-25" dirty="0" smtClean="0">
                <a:solidFill>
                  <a:srgbClr val="FFFFFF"/>
                </a:solidFill>
                <a:latin typeface="Lucida Sans Unicode"/>
                <a:cs typeface="Lucida Sans Unicode"/>
              </a:rPr>
              <a:t>vilke</a:t>
            </a:r>
            <a:r>
              <a:rPr lang="sv-SE" sz="2200" spc="-25" dirty="0" smtClean="0">
                <a:solidFill>
                  <a:srgbClr val="FFFFFF"/>
                </a:solidFill>
                <a:latin typeface="Lucida Sans Unicode"/>
                <a:cs typeface="Lucida Sans Unicode"/>
              </a:rPr>
              <a:t>n sort av f</a:t>
            </a:r>
            <a:r>
              <a:rPr sz="2200" spc="-25" dirty="0" smtClean="0">
                <a:solidFill>
                  <a:srgbClr val="FFFFFF"/>
                </a:solidFill>
                <a:latin typeface="Lucida Sans Unicode"/>
                <a:cs typeface="Lucida Sans Unicode"/>
              </a:rPr>
              <a:t>inansiering</a:t>
            </a:r>
            <a:r>
              <a:rPr sz="2200" spc="-25" dirty="0">
                <a:solidFill>
                  <a:srgbClr val="FFFFFF"/>
                </a:solidFill>
                <a:latin typeface="Lucida Sans Unicode"/>
                <a:cs typeface="Lucida Sans Unicode"/>
              </a:rPr>
              <a:t>, </a:t>
            </a:r>
            <a:r>
              <a:rPr lang="sv-SE" sz="2200" spc="-25" dirty="0" smtClean="0">
                <a:solidFill>
                  <a:srgbClr val="FFFFFF"/>
                </a:solidFill>
                <a:latin typeface="Lucida Sans Unicode"/>
                <a:cs typeface="Lucida Sans Unicode"/>
              </a:rPr>
              <a:t>finns det </a:t>
            </a:r>
            <a:r>
              <a:rPr sz="2200" spc="-25" dirty="0" smtClean="0">
                <a:solidFill>
                  <a:srgbClr val="FFFFFF"/>
                </a:solidFill>
                <a:latin typeface="Lucida Sans Unicode"/>
                <a:cs typeface="Lucida Sans Unicode"/>
              </a:rPr>
              <a:t>ett </a:t>
            </a:r>
            <a:r>
              <a:rPr sz="2200" spc="-25" dirty="0">
                <a:solidFill>
                  <a:srgbClr val="FFFFFF"/>
                </a:solidFill>
                <a:latin typeface="Lucida Sans Unicode"/>
                <a:cs typeface="Lucida Sans Unicode"/>
              </a:rPr>
              <a:t>ögonblick </a:t>
            </a:r>
            <a:r>
              <a:rPr sz="2200" spc="-25" dirty="0" smtClean="0">
                <a:solidFill>
                  <a:srgbClr val="FFFFFF"/>
                </a:solidFill>
                <a:latin typeface="Lucida Sans Unicode"/>
                <a:cs typeface="Lucida Sans Unicode"/>
              </a:rPr>
              <a:t>när</a:t>
            </a:r>
            <a:r>
              <a:rPr lang="sv-SE" sz="2200" spc="-25" dirty="0" smtClean="0">
                <a:solidFill>
                  <a:srgbClr val="FFFFFF"/>
                </a:solidFill>
                <a:latin typeface="Lucida Sans Unicode"/>
                <a:cs typeface="Lucida Sans Unicode"/>
              </a:rPr>
              <a:t> </a:t>
            </a:r>
            <a:r>
              <a:rPr sz="2200" spc="-25" dirty="0" smtClean="0">
                <a:solidFill>
                  <a:srgbClr val="FFFFFF"/>
                </a:solidFill>
                <a:latin typeface="Lucida Sans Unicode"/>
                <a:cs typeface="Lucida Sans Unicode"/>
              </a:rPr>
              <a:t>du </a:t>
            </a:r>
            <a:r>
              <a:rPr sz="2200" spc="-25" dirty="0">
                <a:solidFill>
                  <a:srgbClr val="FFFFFF"/>
                </a:solidFill>
                <a:latin typeface="Lucida Sans Unicode"/>
                <a:cs typeface="Lucida Sans Unicode"/>
              </a:rPr>
              <a:t>måste presentera din idé och be om  stöd. Ju bättre din presentation, din </a:t>
            </a:r>
            <a:r>
              <a:rPr sz="2200" spc="-25" dirty="0" smtClean="0">
                <a:solidFill>
                  <a:srgbClr val="FFFFFF"/>
                </a:solidFill>
                <a:latin typeface="Lucida Sans Unicode"/>
                <a:cs typeface="Lucida Sans Unicode"/>
              </a:rPr>
              <a:t>pitch</a:t>
            </a:r>
            <a:r>
              <a:rPr lang="sv-SE" sz="2200" spc="-25" dirty="0" smtClean="0">
                <a:solidFill>
                  <a:srgbClr val="FFFFFF"/>
                </a:solidFill>
                <a:latin typeface="Lucida Sans Unicode"/>
                <a:cs typeface="Lucida Sans Unicode"/>
              </a:rPr>
              <a:t> är, desto </a:t>
            </a:r>
            <a:r>
              <a:rPr sz="2200" spc="-25" dirty="0" smtClean="0">
                <a:solidFill>
                  <a:srgbClr val="FFFFFF"/>
                </a:solidFill>
                <a:latin typeface="Lucida Sans Unicode"/>
                <a:cs typeface="Lucida Sans Unicode"/>
              </a:rPr>
              <a:t>bättre </a:t>
            </a:r>
            <a:r>
              <a:rPr sz="2200" spc="-25" dirty="0">
                <a:solidFill>
                  <a:srgbClr val="FFFFFF"/>
                </a:solidFill>
                <a:latin typeface="Lucida Sans Unicode"/>
                <a:cs typeface="Lucida Sans Unicode"/>
              </a:rPr>
              <a:t>chanser är att beviljas finansieringen </a:t>
            </a:r>
            <a:r>
              <a:rPr sz="2200" spc="-25" dirty="0" smtClean="0">
                <a:solidFill>
                  <a:srgbClr val="FFFFFF"/>
                </a:solidFill>
                <a:latin typeface="Lucida Sans Unicode"/>
                <a:cs typeface="Lucida Sans Unicode"/>
              </a:rPr>
              <a:t>och</a:t>
            </a:r>
            <a:r>
              <a:rPr lang="sv-SE" sz="2200" spc="-25" dirty="0" smtClean="0">
                <a:solidFill>
                  <a:srgbClr val="FFFFFF"/>
                </a:solidFill>
                <a:latin typeface="Lucida Sans Unicode"/>
                <a:cs typeface="Lucida Sans Unicode"/>
              </a:rPr>
              <a:t> </a:t>
            </a:r>
            <a:r>
              <a:rPr sz="2200" spc="-25" dirty="0" smtClean="0">
                <a:solidFill>
                  <a:srgbClr val="FFFFFF"/>
                </a:solidFill>
                <a:latin typeface="Lucida Sans Unicode"/>
                <a:cs typeface="Lucida Sans Unicode"/>
              </a:rPr>
              <a:t>få </a:t>
            </a:r>
            <a:r>
              <a:rPr sz="2200" spc="-25" dirty="0">
                <a:solidFill>
                  <a:srgbClr val="FFFFFF"/>
                </a:solidFill>
                <a:latin typeface="Lucida Sans Unicode"/>
                <a:cs typeface="Lucida Sans Unicode"/>
              </a:rPr>
              <a:t>det stöd du behöver</a:t>
            </a:r>
            <a:r>
              <a:rPr sz="2200" spc="-20" dirty="0">
                <a:solidFill>
                  <a:srgbClr val="FFFFFF"/>
                </a:solidFill>
                <a:latin typeface="Lucida Sans Unicode"/>
                <a:cs typeface="Lucida Sans Unicode"/>
              </a:rPr>
              <a:t>.</a:t>
            </a:r>
            <a:endParaRPr sz="2200" dirty="0">
              <a:latin typeface="Lucida Sans Unicode"/>
              <a:cs typeface="Lucida Sans Unicode"/>
            </a:endParaRPr>
          </a:p>
        </p:txBody>
      </p:sp>
      <p:sp>
        <p:nvSpPr>
          <p:cNvPr id="19" name="object 19"/>
          <p:cNvSpPr txBox="1"/>
          <p:nvPr/>
        </p:nvSpPr>
        <p:spPr>
          <a:xfrm>
            <a:off x="5036565" y="3106447"/>
            <a:ext cx="6462395" cy="842538"/>
          </a:xfrm>
          <a:prstGeom prst="rect">
            <a:avLst/>
          </a:prstGeom>
        </p:spPr>
        <p:txBody>
          <a:bodyPr vert="horz" wrap="square" lIns="0" tIns="12065" rIns="0" bIns="0" rtlCol="0">
            <a:spAutoFit/>
          </a:bodyPr>
          <a:lstStyle/>
          <a:p>
            <a:pPr marL="12700" marR="5080" indent="757555" algn="r">
              <a:lnSpc>
                <a:spcPct val="116100"/>
              </a:lnSpc>
              <a:spcBef>
                <a:spcPts val="95"/>
              </a:spcBef>
            </a:pPr>
            <a:r>
              <a:rPr sz="1550" i="1" spc="-15" dirty="0">
                <a:solidFill>
                  <a:srgbClr val="FFFFFF"/>
                </a:solidFill>
                <a:latin typeface="Trebuchet MS"/>
                <a:cs typeface="Trebuchet MS"/>
              </a:rPr>
              <a:t>Pitch</a:t>
            </a:r>
            <a:r>
              <a:rPr sz="1550" i="1" spc="-75" dirty="0">
                <a:solidFill>
                  <a:srgbClr val="FFFFFF"/>
                </a:solidFill>
                <a:latin typeface="Trebuchet MS"/>
                <a:cs typeface="Trebuchet MS"/>
              </a:rPr>
              <a:t> </a:t>
            </a:r>
            <a:r>
              <a:rPr sz="1550" i="1" spc="20" dirty="0">
                <a:solidFill>
                  <a:srgbClr val="FFFFFF"/>
                </a:solidFill>
                <a:latin typeface="Trebuchet MS"/>
                <a:cs typeface="Trebuchet MS"/>
              </a:rPr>
              <a:t>deck</a:t>
            </a:r>
            <a:r>
              <a:rPr sz="1550" i="1" spc="-75" dirty="0">
                <a:solidFill>
                  <a:srgbClr val="FFFFFF"/>
                </a:solidFill>
                <a:latin typeface="Trebuchet MS"/>
                <a:cs typeface="Trebuchet MS"/>
              </a:rPr>
              <a:t> </a:t>
            </a:r>
            <a:r>
              <a:rPr sz="1550" i="1" dirty="0">
                <a:solidFill>
                  <a:srgbClr val="FFFFFF"/>
                </a:solidFill>
                <a:latin typeface="Trebuchet MS"/>
                <a:cs typeface="Trebuchet MS"/>
              </a:rPr>
              <a:t>är</a:t>
            </a:r>
            <a:r>
              <a:rPr sz="1550" i="1" spc="-75" dirty="0">
                <a:solidFill>
                  <a:srgbClr val="FFFFFF"/>
                </a:solidFill>
                <a:latin typeface="Trebuchet MS"/>
                <a:cs typeface="Trebuchet MS"/>
              </a:rPr>
              <a:t> </a:t>
            </a:r>
            <a:r>
              <a:rPr sz="1550" i="1" spc="45" dirty="0">
                <a:solidFill>
                  <a:srgbClr val="FFFFFF"/>
                </a:solidFill>
                <a:latin typeface="Trebuchet MS"/>
                <a:cs typeface="Trebuchet MS"/>
              </a:rPr>
              <a:t>en</a:t>
            </a:r>
            <a:r>
              <a:rPr sz="1550" i="1" spc="-70" dirty="0">
                <a:solidFill>
                  <a:srgbClr val="FFFFFF"/>
                </a:solidFill>
                <a:latin typeface="Trebuchet MS"/>
                <a:cs typeface="Trebuchet MS"/>
              </a:rPr>
              <a:t> </a:t>
            </a:r>
            <a:r>
              <a:rPr sz="1550" i="1" spc="25" dirty="0">
                <a:solidFill>
                  <a:srgbClr val="FFFFFF"/>
                </a:solidFill>
                <a:latin typeface="Trebuchet MS"/>
                <a:cs typeface="Trebuchet MS"/>
              </a:rPr>
              <a:t>uppsättning</a:t>
            </a:r>
            <a:r>
              <a:rPr sz="1550" i="1" spc="-75" dirty="0">
                <a:solidFill>
                  <a:srgbClr val="FFFFFF"/>
                </a:solidFill>
                <a:latin typeface="Trebuchet MS"/>
                <a:cs typeface="Trebuchet MS"/>
              </a:rPr>
              <a:t> </a:t>
            </a:r>
            <a:r>
              <a:rPr sz="1550" i="1" spc="5" dirty="0">
                <a:solidFill>
                  <a:srgbClr val="FFFFFF"/>
                </a:solidFill>
                <a:latin typeface="Trebuchet MS"/>
                <a:cs typeface="Trebuchet MS"/>
              </a:rPr>
              <a:t>gratis</a:t>
            </a:r>
            <a:r>
              <a:rPr sz="1550" i="1" spc="-75" dirty="0">
                <a:solidFill>
                  <a:srgbClr val="FFFFFF"/>
                </a:solidFill>
                <a:latin typeface="Trebuchet MS"/>
                <a:cs typeface="Trebuchet MS"/>
              </a:rPr>
              <a:t> </a:t>
            </a:r>
            <a:r>
              <a:rPr sz="1550" i="1" spc="-15" dirty="0">
                <a:solidFill>
                  <a:srgbClr val="FFFFFF"/>
                </a:solidFill>
                <a:latin typeface="Trebuchet MS"/>
                <a:cs typeface="Trebuchet MS"/>
              </a:rPr>
              <a:t>mallar</a:t>
            </a:r>
            <a:r>
              <a:rPr sz="1550" i="1" spc="-70" dirty="0">
                <a:solidFill>
                  <a:srgbClr val="FFFFFF"/>
                </a:solidFill>
                <a:latin typeface="Trebuchet MS"/>
                <a:cs typeface="Trebuchet MS"/>
              </a:rPr>
              <a:t> </a:t>
            </a:r>
            <a:r>
              <a:rPr sz="1550" i="1" spc="90" dirty="0">
                <a:solidFill>
                  <a:srgbClr val="FFFFFF"/>
                </a:solidFill>
                <a:latin typeface="Trebuchet MS"/>
                <a:cs typeface="Trebuchet MS"/>
              </a:rPr>
              <a:t>som</a:t>
            </a:r>
            <a:r>
              <a:rPr sz="1550" i="1" spc="-75" dirty="0">
                <a:solidFill>
                  <a:srgbClr val="FFFFFF"/>
                </a:solidFill>
                <a:latin typeface="Trebuchet MS"/>
                <a:cs typeface="Trebuchet MS"/>
              </a:rPr>
              <a:t> </a:t>
            </a:r>
            <a:r>
              <a:rPr sz="1550" i="1" dirty="0">
                <a:solidFill>
                  <a:srgbClr val="FFFFFF"/>
                </a:solidFill>
                <a:latin typeface="Trebuchet MS"/>
                <a:cs typeface="Trebuchet MS"/>
              </a:rPr>
              <a:t>är</a:t>
            </a:r>
            <a:r>
              <a:rPr sz="1550" i="1" spc="-75" dirty="0">
                <a:solidFill>
                  <a:srgbClr val="FFFFFF"/>
                </a:solidFill>
                <a:latin typeface="Trebuchet MS"/>
                <a:cs typeface="Trebuchet MS"/>
              </a:rPr>
              <a:t> </a:t>
            </a:r>
            <a:r>
              <a:rPr sz="1550" i="1" spc="-20" dirty="0">
                <a:solidFill>
                  <a:srgbClr val="FFFFFF"/>
                </a:solidFill>
                <a:latin typeface="Trebuchet MS"/>
                <a:cs typeface="Trebuchet MS"/>
              </a:rPr>
              <a:t>lättillgängliga </a:t>
            </a:r>
            <a:r>
              <a:rPr sz="1550" i="1" spc="-450" dirty="0">
                <a:solidFill>
                  <a:srgbClr val="FFFFFF"/>
                </a:solidFill>
                <a:latin typeface="Trebuchet MS"/>
                <a:cs typeface="Trebuchet MS"/>
              </a:rPr>
              <a:t> </a:t>
            </a:r>
            <a:r>
              <a:rPr sz="1550" i="1" spc="40" dirty="0">
                <a:solidFill>
                  <a:srgbClr val="FFFFFF"/>
                </a:solidFill>
                <a:latin typeface="Trebuchet MS"/>
                <a:cs typeface="Trebuchet MS"/>
              </a:rPr>
              <a:t>på</a:t>
            </a:r>
            <a:r>
              <a:rPr sz="1550" i="1" spc="-80" dirty="0">
                <a:solidFill>
                  <a:srgbClr val="FFFFFF"/>
                </a:solidFill>
                <a:latin typeface="Trebuchet MS"/>
                <a:cs typeface="Trebuchet MS"/>
              </a:rPr>
              <a:t> </a:t>
            </a:r>
            <a:r>
              <a:rPr sz="1550" i="1" dirty="0">
                <a:solidFill>
                  <a:srgbClr val="FFFFFF"/>
                </a:solidFill>
                <a:latin typeface="Trebuchet MS"/>
                <a:cs typeface="Trebuchet MS"/>
              </a:rPr>
              <a:t>Canva.com,</a:t>
            </a:r>
            <a:r>
              <a:rPr sz="1550" i="1" spc="-75" dirty="0">
                <a:solidFill>
                  <a:srgbClr val="FFFFFF"/>
                </a:solidFill>
                <a:latin typeface="Trebuchet MS"/>
                <a:cs typeface="Trebuchet MS"/>
              </a:rPr>
              <a:t> </a:t>
            </a:r>
            <a:r>
              <a:rPr sz="1550" i="1" spc="-80" dirty="0">
                <a:solidFill>
                  <a:srgbClr val="FFFFFF"/>
                </a:solidFill>
                <a:latin typeface="Trebuchet MS"/>
                <a:cs typeface="Trebuchet MS"/>
              </a:rPr>
              <a:t>lätt </a:t>
            </a:r>
            <a:r>
              <a:rPr sz="1550" i="1" spc="-65" dirty="0">
                <a:solidFill>
                  <a:srgbClr val="FFFFFF"/>
                </a:solidFill>
                <a:latin typeface="Trebuchet MS"/>
                <a:cs typeface="Trebuchet MS"/>
              </a:rPr>
              <a:t>att</a:t>
            </a:r>
            <a:r>
              <a:rPr sz="1550" i="1" spc="-75" dirty="0">
                <a:solidFill>
                  <a:srgbClr val="FFFFFF"/>
                </a:solidFill>
                <a:latin typeface="Trebuchet MS"/>
                <a:cs typeface="Trebuchet MS"/>
              </a:rPr>
              <a:t> </a:t>
            </a:r>
            <a:r>
              <a:rPr sz="1550" i="1" spc="25" dirty="0">
                <a:solidFill>
                  <a:srgbClr val="FFFFFF"/>
                </a:solidFill>
                <a:latin typeface="Trebuchet MS"/>
                <a:cs typeface="Trebuchet MS"/>
              </a:rPr>
              <a:t>anpassa.</a:t>
            </a:r>
            <a:r>
              <a:rPr sz="1550" i="1" spc="-75" dirty="0">
                <a:solidFill>
                  <a:srgbClr val="FFFFFF"/>
                </a:solidFill>
                <a:latin typeface="Trebuchet MS"/>
                <a:cs typeface="Trebuchet MS"/>
              </a:rPr>
              <a:t> </a:t>
            </a:r>
            <a:r>
              <a:rPr sz="1550" i="1" spc="75" dirty="0">
                <a:solidFill>
                  <a:srgbClr val="FFFFFF"/>
                </a:solidFill>
                <a:latin typeface="Trebuchet MS"/>
                <a:cs typeface="Trebuchet MS"/>
              </a:rPr>
              <a:t>De</a:t>
            </a:r>
            <a:r>
              <a:rPr sz="1550" i="1" spc="-80" dirty="0">
                <a:solidFill>
                  <a:srgbClr val="FFFFFF"/>
                </a:solidFill>
                <a:latin typeface="Trebuchet MS"/>
                <a:cs typeface="Trebuchet MS"/>
              </a:rPr>
              <a:t> </a:t>
            </a:r>
            <a:r>
              <a:rPr sz="1550" i="1" spc="40" dirty="0">
                <a:solidFill>
                  <a:srgbClr val="FFFFFF"/>
                </a:solidFill>
                <a:latin typeface="Trebuchet MS"/>
                <a:cs typeface="Trebuchet MS"/>
              </a:rPr>
              <a:t>kan</a:t>
            </a:r>
            <a:r>
              <a:rPr sz="1550" i="1" spc="-75" dirty="0">
                <a:solidFill>
                  <a:srgbClr val="FFFFFF"/>
                </a:solidFill>
                <a:latin typeface="Trebuchet MS"/>
                <a:cs typeface="Trebuchet MS"/>
              </a:rPr>
              <a:t> </a:t>
            </a:r>
            <a:r>
              <a:rPr sz="1550" i="1" spc="60" dirty="0">
                <a:solidFill>
                  <a:srgbClr val="FFFFFF"/>
                </a:solidFill>
                <a:latin typeface="Trebuchet MS"/>
                <a:cs typeface="Trebuchet MS"/>
              </a:rPr>
              <a:t>anpassas</a:t>
            </a:r>
            <a:r>
              <a:rPr sz="1550" i="1" spc="-75" dirty="0">
                <a:solidFill>
                  <a:srgbClr val="FFFFFF"/>
                </a:solidFill>
                <a:latin typeface="Trebuchet MS"/>
                <a:cs typeface="Trebuchet MS"/>
              </a:rPr>
              <a:t> </a:t>
            </a:r>
            <a:r>
              <a:rPr sz="1550" i="1" spc="-105" dirty="0">
                <a:solidFill>
                  <a:srgbClr val="FFFFFF"/>
                </a:solidFill>
                <a:latin typeface="Trebuchet MS"/>
                <a:cs typeface="Trebuchet MS"/>
              </a:rPr>
              <a:t>till</a:t>
            </a:r>
            <a:r>
              <a:rPr sz="1550" i="1" spc="-80" dirty="0">
                <a:solidFill>
                  <a:srgbClr val="FFFFFF"/>
                </a:solidFill>
                <a:latin typeface="Trebuchet MS"/>
                <a:cs typeface="Trebuchet MS"/>
              </a:rPr>
              <a:t> </a:t>
            </a:r>
            <a:r>
              <a:rPr lang="sv-SE" sz="1550" i="1" spc="-80" dirty="0" smtClean="0">
                <a:solidFill>
                  <a:srgbClr val="FFFFFF"/>
                </a:solidFill>
                <a:latin typeface="Trebuchet MS"/>
                <a:cs typeface="Trebuchet MS"/>
              </a:rPr>
              <a:t> någons </a:t>
            </a:r>
            <a:r>
              <a:rPr sz="1550" i="1" spc="-15" dirty="0" smtClean="0">
                <a:solidFill>
                  <a:srgbClr val="FFFFFF"/>
                </a:solidFill>
                <a:latin typeface="Trebuchet MS"/>
                <a:cs typeface="Trebuchet MS"/>
              </a:rPr>
              <a:t>t</a:t>
            </a:r>
            <a:endParaRPr sz="1550" dirty="0">
              <a:latin typeface="Trebuchet MS"/>
              <a:cs typeface="Trebuchet MS"/>
            </a:endParaRPr>
          </a:p>
          <a:p>
            <a:pPr marL="268605" algn="r">
              <a:lnSpc>
                <a:spcPct val="100000"/>
              </a:lnSpc>
              <a:spcBef>
                <a:spcPts val="300"/>
              </a:spcBef>
            </a:pPr>
            <a:r>
              <a:rPr sz="1550" i="1" spc="5" dirty="0">
                <a:solidFill>
                  <a:srgbClr val="FFFFFF"/>
                </a:solidFill>
                <a:latin typeface="Trebuchet MS"/>
                <a:cs typeface="Trebuchet MS"/>
              </a:rPr>
              <a:t>behov,</a:t>
            </a:r>
            <a:r>
              <a:rPr sz="1550" i="1" spc="-70" dirty="0">
                <a:solidFill>
                  <a:srgbClr val="FFFFFF"/>
                </a:solidFill>
                <a:latin typeface="Trebuchet MS"/>
                <a:cs typeface="Trebuchet MS"/>
              </a:rPr>
              <a:t> </a:t>
            </a:r>
            <a:r>
              <a:rPr sz="1550" i="1" spc="-65" dirty="0">
                <a:solidFill>
                  <a:srgbClr val="FFFFFF"/>
                </a:solidFill>
                <a:latin typeface="Trebuchet MS"/>
                <a:cs typeface="Trebuchet MS"/>
              </a:rPr>
              <a:t>att </a:t>
            </a:r>
            <a:r>
              <a:rPr sz="1550" i="1" spc="-10" dirty="0">
                <a:solidFill>
                  <a:srgbClr val="FFFFFF"/>
                </a:solidFill>
                <a:latin typeface="Trebuchet MS"/>
                <a:cs typeface="Trebuchet MS"/>
              </a:rPr>
              <a:t>pitcha</a:t>
            </a:r>
            <a:r>
              <a:rPr sz="1550" i="1" spc="-65" dirty="0">
                <a:solidFill>
                  <a:srgbClr val="FFFFFF"/>
                </a:solidFill>
                <a:latin typeface="Trebuchet MS"/>
                <a:cs typeface="Trebuchet MS"/>
              </a:rPr>
              <a:t> </a:t>
            </a:r>
            <a:r>
              <a:rPr sz="1550" i="1" spc="45" dirty="0">
                <a:solidFill>
                  <a:srgbClr val="FFFFFF"/>
                </a:solidFill>
                <a:latin typeface="Trebuchet MS"/>
                <a:cs typeface="Trebuchet MS"/>
              </a:rPr>
              <a:t>en</a:t>
            </a:r>
            <a:r>
              <a:rPr sz="1550" i="1" spc="-65" dirty="0">
                <a:solidFill>
                  <a:srgbClr val="FFFFFF"/>
                </a:solidFill>
                <a:latin typeface="Trebuchet MS"/>
                <a:cs typeface="Trebuchet MS"/>
              </a:rPr>
              <a:t> </a:t>
            </a:r>
            <a:r>
              <a:rPr sz="1550" i="1" spc="-35" dirty="0">
                <a:solidFill>
                  <a:srgbClr val="FFFFFF"/>
                </a:solidFill>
                <a:latin typeface="Trebuchet MS"/>
                <a:cs typeface="Trebuchet MS"/>
              </a:rPr>
              <a:t>affärsidé/projekt</a:t>
            </a:r>
            <a:r>
              <a:rPr sz="1550" i="1" spc="-65" dirty="0">
                <a:solidFill>
                  <a:srgbClr val="FFFFFF"/>
                </a:solidFill>
                <a:latin typeface="Trebuchet MS"/>
                <a:cs typeface="Trebuchet MS"/>
              </a:rPr>
              <a:t> </a:t>
            </a:r>
            <a:r>
              <a:rPr sz="1550" i="1" spc="-20" dirty="0">
                <a:solidFill>
                  <a:srgbClr val="FFFFFF"/>
                </a:solidFill>
                <a:latin typeface="Trebuchet MS"/>
                <a:cs typeface="Trebuchet MS"/>
              </a:rPr>
              <a:t>för</a:t>
            </a:r>
            <a:r>
              <a:rPr sz="1550" i="1" spc="-65" dirty="0">
                <a:solidFill>
                  <a:srgbClr val="FFFFFF"/>
                </a:solidFill>
                <a:latin typeface="Trebuchet MS"/>
                <a:cs typeface="Trebuchet MS"/>
              </a:rPr>
              <a:t> </a:t>
            </a:r>
            <a:r>
              <a:rPr sz="1550" i="1" spc="-25" dirty="0">
                <a:solidFill>
                  <a:srgbClr val="FFFFFF"/>
                </a:solidFill>
                <a:latin typeface="Trebuchet MS"/>
                <a:cs typeface="Trebuchet MS"/>
              </a:rPr>
              <a:t>potentiella</a:t>
            </a:r>
            <a:r>
              <a:rPr sz="1550" i="1" spc="-65" dirty="0">
                <a:solidFill>
                  <a:srgbClr val="FFFFFF"/>
                </a:solidFill>
                <a:latin typeface="Trebuchet MS"/>
                <a:cs typeface="Trebuchet MS"/>
              </a:rPr>
              <a:t> </a:t>
            </a:r>
            <a:r>
              <a:rPr sz="1550" i="1" spc="-20" dirty="0">
                <a:solidFill>
                  <a:srgbClr val="FFFFFF"/>
                </a:solidFill>
                <a:latin typeface="Trebuchet MS"/>
                <a:cs typeface="Trebuchet MS"/>
              </a:rPr>
              <a:t>finansiärer.</a:t>
            </a:r>
            <a:endParaRPr sz="1550" dirty="0">
              <a:latin typeface="Trebuchet MS"/>
              <a:cs typeface="Trebuchet MS"/>
            </a:endParaRPr>
          </a:p>
        </p:txBody>
      </p:sp>
      <p:sp>
        <p:nvSpPr>
          <p:cNvPr id="20" name="object 20"/>
          <p:cNvSpPr txBox="1"/>
          <p:nvPr/>
        </p:nvSpPr>
        <p:spPr>
          <a:xfrm>
            <a:off x="3081273" y="3245865"/>
            <a:ext cx="713105" cy="1005205"/>
          </a:xfrm>
          <a:prstGeom prst="rect">
            <a:avLst/>
          </a:prstGeom>
        </p:spPr>
        <p:txBody>
          <a:bodyPr vert="horz" wrap="square" lIns="0" tIns="12700" rIns="0" bIns="0" rtlCol="0">
            <a:spAutoFit/>
          </a:bodyPr>
          <a:lstStyle/>
          <a:p>
            <a:pPr marL="179070" marR="5080" indent="-167005">
              <a:lnSpc>
                <a:spcPct val="133300"/>
              </a:lnSpc>
              <a:spcBef>
                <a:spcPts val="100"/>
              </a:spcBef>
            </a:pPr>
            <a:r>
              <a:rPr sz="1200" b="1" spc="10" dirty="0">
                <a:solidFill>
                  <a:srgbClr val="FFFFFF"/>
                </a:solidFill>
                <a:latin typeface="Arial"/>
                <a:cs typeface="Arial"/>
                <a:hlinkClick r:id="rId9"/>
              </a:rPr>
              <a:t>Klicka</a:t>
            </a:r>
            <a:r>
              <a:rPr sz="1200" b="1" spc="-25" dirty="0">
                <a:solidFill>
                  <a:srgbClr val="FFFFFF"/>
                </a:solidFill>
                <a:latin typeface="Arial"/>
                <a:cs typeface="Arial"/>
                <a:hlinkClick r:id="rId9"/>
              </a:rPr>
              <a:t> </a:t>
            </a:r>
            <a:r>
              <a:rPr sz="1200" b="1" spc="30" dirty="0">
                <a:solidFill>
                  <a:srgbClr val="FFFFFF"/>
                </a:solidFill>
                <a:latin typeface="Arial"/>
                <a:cs typeface="Arial"/>
                <a:hlinkClick r:id="rId9"/>
              </a:rPr>
              <a:t>på </a:t>
            </a:r>
            <a:r>
              <a:rPr sz="1200" b="1" spc="20" dirty="0">
                <a:solidFill>
                  <a:srgbClr val="FFFFFF"/>
                </a:solidFill>
                <a:latin typeface="Arial"/>
                <a:cs typeface="Arial"/>
              </a:rPr>
              <a:t> </a:t>
            </a:r>
            <a:r>
              <a:rPr sz="1200" b="1" spc="45" dirty="0">
                <a:solidFill>
                  <a:srgbClr val="FFFFFF"/>
                </a:solidFill>
                <a:latin typeface="Arial"/>
                <a:cs typeface="Arial"/>
                <a:hlinkClick r:id="rId10"/>
              </a:rPr>
              <a:t>varje</a:t>
            </a:r>
            <a:endParaRPr sz="1200">
              <a:latin typeface="Arial"/>
              <a:cs typeface="Arial"/>
            </a:endParaRPr>
          </a:p>
          <a:p>
            <a:pPr marL="120650">
              <a:lnSpc>
                <a:spcPct val="100000"/>
              </a:lnSpc>
              <a:spcBef>
                <a:spcPts val="80"/>
              </a:spcBef>
            </a:pPr>
            <a:r>
              <a:rPr sz="1600" b="1" spc="35" dirty="0">
                <a:solidFill>
                  <a:srgbClr val="FFFFFF"/>
                </a:solidFill>
                <a:latin typeface="Arial"/>
                <a:cs typeface="Arial"/>
                <a:hlinkClick r:id="rId10"/>
              </a:rPr>
              <a:t>bild</a:t>
            </a:r>
            <a:endParaRPr sz="1600">
              <a:latin typeface="Arial"/>
              <a:cs typeface="Arial"/>
            </a:endParaRPr>
          </a:p>
          <a:p>
            <a:pPr marL="90170">
              <a:lnSpc>
                <a:spcPct val="100000"/>
              </a:lnSpc>
              <a:spcBef>
                <a:spcPts val="250"/>
              </a:spcBef>
            </a:pPr>
            <a:r>
              <a:rPr sz="1350" b="1" spc="-45" dirty="0">
                <a:solidFill>
                  <a:srgbClr val="FFFFFF"/>
                </a:solidFill>
                <a:latin typeface="Arial"/>
                <a:cs typeface="Arial"/>
                <a:hlinkClick r:id="rId10"/>
              </a:rPr>
              <a:t>ATT</a:t>
            </a:r>
            <a:r>
              <a:rPr sz="1350" b="1" spc="-25" dirty="0">
                <a:solidFill>
                  <a:srgbClr val="FFFFFF"/>
                </a:solidFill>
                <a:latin typeface="Arial"/>
                <a:cs typeface="Arial"/>
                <a:hlinkClick r:id="rId10"/>
              </a:rPr>
              <a:t> </a:t>
            </a:r>
            <a:r>
              <a:rPr sz="1350" b="1" spc="-155" dirty="0">
                <a:solidFill>
                  <a:srgbClr val="FFFFFF"/>
                </a:solidFill>
                <a:latin typeface="Arial"/>
                <a:cs typeface="Arial"/>
                <a:hlinkClick r:id="rId10"/>
              </a:rPr>
              <a:t>SE</a:t>
            </a:r>
            <a:endParaRPr sz="1350">
              <a:latin typeface="Arial"/>
              <a:cs typeface="Arial"/>
            </a:endParaRPr>
          </a:p>
        </p:txBody>
      </p:sp>
      <p:sp>
        <p:nvSpPr>
          <p:cNvPr id="21" name="object 21"/>
          <p:cNvSpPr txBox="1"/>
          <p:nvPr/>
        </p:nvSpPr>
        <p:spPr>
          <a:xfrm>
            <a:off x="4958564" y="4321471"/>
            <a:ext cx="6390005" cy="1687000"/>
          </a:xfrm>
          <a:prstGeom prst="rect">
            <a:avLst/>
          </a:prstGeom>
        </p:spPr>
        <p:txBody>
          <a:bodyPr vert="horz" wrap="square" lIns="0" tIns="12700" rIns="0" bIns="0" rtlCol="0">
            <a:spAutoFit/>
          </a:bodyPr>
          <a:lstStyle/>
          <a:p>
            <a:pPr marL="238125" marR="17145" indent="537845" algn="r">
              <a:lnSpc>
                <a:spcPct val="128600"/>
              </a:lnSpc>
              <a:spcBef>
                <a:spcPts val="100"/>
              </a:spcBef>
            </a:pPr>
            <a:r>
              <a:rPr sz="1400" spc="-25" dirty="0">
                <a:solidFill>
                  <a:srgbClr val="FFFFFF"/>
                </a:solidFill>
                <a:latin typeface="Lucida Sans Unicode"/>
                <a:cs typeface="Lucida Sans Unicode"/>
              </a:rPr>
              <a:t>En pitchdeck är en kort presentation, ofta skapad med PowerPoint,  Keynote eller Prezi, och den här gången valde vi Canva, som används för  att ge din publik en snabb överblick över din affärsplan. Du kommer</a:t>
            </a:r>
          </a:p>
          <a:p>
            <a:pPr marL="12700" marR="93345" indent="36195" algn="r">
              <a:lnSpc>
                <a:spcPct val="128600"/>
              </a:lnSpc>
            </a:pPr>
            <a:r>
              <a:rPr sz="1400" spc="-25" dirty="0">
                <a:solidFill>
                  <a:srgbClr val="FFFFFF"/>
                </a:solidFill>
                <a:latin typeface="Lucida Sans Unicode"/>
                <a:cs typeface="Lucida Sans Unicode"/>
              </a:rPr>
              <a:t>vanligtvis att använda ditt pitchdeck under möten ansikte mot ansikte eller  onlinemöten med potentiella investerare, kunder,</a:t>
            </a:r>
          </a:p>
          <a:p>
            <a:pPr marL="3725545" algn="r">
              <a:lnSpc>
                <a:spcPct val="100000"/>
              </a:lnSpc>
              <a:spcBef>
                <a:spcPts val="280"/>
              </a:spcBef>
            </a:pPr>
            <a:r>
              <a:rPr sz="1400" spc="-25" dirty="0">
                <a:solidFill>
                  <a:srgbClr val="FFFFFF"/>
                </a:solidFill>
                <a:latin typeface="Lucida Sans Unicode"/>
                <a:cs typeface="Lucida Sans Unicode"/>
              </a:rPr>
              <a:t>partners och medgrundare</a:t>
            </a:r>
            <a:r>
              <a:rPr sz="1600" spc="-10" dirty="0">
                <a:solidFill>
                  <a:srgbClr val="FFFFFF"/>
                </a:solidFill>
                <a:latin typeface="Lucida Sans Unicode"/>
                <a:cs typeface="Lucida Sans Unicode"/>
              </a:rPr>
              <a:t>.</a:t>
            </a:r>
            <a:endParaRPr sz="1600" dirty="0">
              <a:latin typeface="Lucida Sans Unicode"/>
              <a:cs typeface="Lucida Sans Unicod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txBox="1">
            <a:spLocks noGrp="1"/>
          </p:cNvSpPr>
          <p:nvPr>
            <p:ph type="title"/>
          </p:nvPr>
        </p:nvSpPr>
        <p:spPr>
          <a:xfrm>
            <a:off x="578916" y="583691"/>
            <a:ext cx="2778760" cy="366767"/>
          </a:xfrm>
          <a:prstGeom prst="rect">
            <a:avLst/>
          </a:prstGeom>
        </p:spPr>
        <p:txBody>
          <a:bodyPr vert="horz" wrap="square" lIns="0" tIns="12700" rIns="0" bIns="0" rtlCol="0">
            <a:spAutoFit/>
          </a:bodyPr>
          <a:lstStyle/>
          <a:p>
            <a:pPr marL="12700">
              <a:lnSpc>
                <a:spcPct val="100000"/>
              </a:lnSpc>
              <a:spcBef>
                <a:spcPts val="100"/>
              </a:spcBef>
            </a:pPr>
            <a:r>
              <a:rPr sz="2300" spc="-45" dirty="0">
                <a:solidFill>
                  <a:srgbClr val="A5377D"/>
                </a:solidFill>
              </a:rPr>
              <a:t>NÅGRA </a:t>
            </a:r>
            <a:r>
              <a:rPr sz="2300" spc="-125" dirty="0" smtClean="0">
                <a:solidFill>
                  <a:srgbClr val="A5377D"/>
                </a:solidFill>
              </a:rPr>
              <a:t>B</a:t>
            </a:r>
            <a:r>
              <a:rPr lang="sv-SE" sz="2300" spc="-125" dirty="0" smtClean="0">
                <a:solidFill>
                  <a:srgbClr val="A5377D"/>
                </a:solidFill>
              </a:rPr>
              <a:t>RA</a:t>
            </a:r>
            <a:r>
              <a:rPr sz="2300" spc="-45" dirty="0" smtClean="0">
                <a:solidFill>
                  <a:srgbClr val="A5377D"/>
                </a:solidFill>
              </a:rPr>
              <a:t> </a:t>
            </a:r>
            <a:r>
              <a:rPr sz="2300" spc="-45" dirty="0">
                <a:solidFill>
                  <a:srgbClr val="A5377D"/>
                </a:solidFill>
              </a:rPr>
              <a:t>TIPS</a:t>
            </a:r>
            <a:endParaRPr sz="2300" dirty="0"/>
          </a:p>
        </p:txBody>
      </p:sp>
      <p:sp>
        <p:nvSpPr>
          <p:cNvPr id="7" name="object 7"/>
          <p:cNvSpPr txBox="1"/>
          <p:nvPr/>
        </p:nvSpPr>
        <p:spPr>
          <a:xfrm>
            <a:off x="969975" y="1550670"/>
            <a:ext cx="9382760" cy="3505835"/>
          </a:xfrm>
          <a:prstGeom prst="rect">
            <a:avLst/>
          </a:prstGeom>
        </p:spPr>
        <p:txBody>
          <a:bodyPr vert="horz" wrap="square" lIns="0" tIns="12700" rIns="0" bIns="0" rtlCol="0">
            <a:spAutoFit/>
          </a:bodyPr>
          <a:lstStyle/>
          <a:p>
            <a:pPr marL="355600" marR="286385" indent="-343535">
              <a:lnSpc>
                <a:spcPct val="120000"/>
              </a:lnSpc>
              <a:spcBef>
                <a:spcPts val="100"/>
              </a:spcBef>
              <a:buSzPct val="133333"/>
              <a:buFont typeface="MS UI Gothic"/>
              <a:buChar char="✓"/>
              <a:tabLst>
                <a:tab pos="356235" algn="l"/>
              </a:tabLst>
            </a:pPr>
            <a:r>
              <a:rPr sz="1900" spc="-30" dirty="0">
                <a:solidFill>
                  <a:srgbClr val="3F3F3F"/>
                </a:solidFill>
                <a:latin typeface="Lucida Sans Unicode"/>
                <a:cs typeface="Lucida Sans Unicode"/>
              </a:rPr>
              <a:t>Anta inte att finansiären kommer att ha någon kunskap om ditt medlingsinitiativ</a:t>
            </a:r>
            <a:r>
              <a:rPr sz="1900" spc="-30" dirty="0" smtClean="0">
                <a:solidFill>
                  <a:srgbClr val="3F3F3F"/>
                </a:solidFill>
                <a:latin typeface="Lucida Sans Unicode"/>
                <a:cs typeface="Lucida Sans Unicode"/>
              </a:rPr>
              <a:t>/ </a:t>
            </a:r>
            <a:r>
              <a:rPr sz="1900" spc="-30" dirty="0">
                <a:solidFill>
                  <a:srgbClr val="3F3F3F"/>
                </a:solidFill>
                <a:latin typeface="Lucida Sans Unicode"/>
                <a:cs typeface="Lucida Sans Unicode"/>
              </a:rPr>
              <a:t>förespråkande eller bakgrund. Beskriv ditt projekt sanningsenligt och fullständigt</a:t>
            </a:r>
          </a:p>
          <a:p>
            <a:pPr marL="355600" indent="-343535">
              <a:lnSpc>
                <a:spcPct val="100000"/>
              </a:lnSpc>
              <a:spcBef>
                <a:spcPts val="940"/>
              </a:spcBef>
              <a:buSzPct val="104347"/>
              <a:buFont typeface="MS UI Gothic"/>
              <a:buChar char="✓"/>
              <a:tabLst>
                <a:tab pos="356235" algn="l"/>
              </a:tabLst>
            </a:pPr>
            <a:r>
              <a:rPr sz="1900" spc="-30" dirty="0">
                <a:solidFill>
                  <a:srgbClr val="3F3F3F"/>
                </a:solidFill>
                <a:latin typeface="Lucida Sans Unicode"/>
                <a:cs typeface="Lucida Sans Unicode"/>
              </a:rPr>
              <a:t>Bryt </a:t>
            </a:r>
            <a:r>
              <a:rPr lang="sv-SE" sz="1900" spc="-30" dirty="0">
                <a:solidFill>
                  <a:srgbClr val="3F3F3F"/>
                </a:solidFill>
                <a:latin typeface="Lucida Sans Unicode"/>
                <a:cs typeface="Lucida Sans Unicode"/>
              </a:rPr>
              <a:t>ner behoven </a:t>
            </a:r>
            <a:r>
              <a:rPr sz="1900" spc="-30" dirty="0">
                <a:solidFill>
                  <a:srgbClr val="3F3F3F"/>
                </a:solidFill>
                <a:latin typeface="Lucida Sans Unicode"/>
                <a:cs typeface="Lucida Sans Unicode"/>
              </a:rPr>
              <a:t>i lagom stora bitar</a:t>
            </a:r>
          </a:p>
          <a:p>
            <a:pPr marL="355600" marR="92075" indent="-343535">
              <a:lnSpc>
                <a:spcPct val="113700"/>
              </a:lnSpc>
              <a:spcBef>
                <a:spcPts val="915"/>
              </a:spcBef>
              <a:buSzPct val="126315"/>
              <a:buFont typeface="MS UI Gothic"/>
              <a:buChar char="✓"/>
              <a:tabLst>
                <a:tab pos="356235" algn="l"/>
              </a:tabLst>
            </a:pPr>
            <a:r>
              <a:rPr sz="1900" spc="-30" dirty="0">
                <a:solidFill>
                  <a:srgbClr val="3F3F3F"/>
                </a:solidFill>
                <a:latin typeface="Lucida Sans Unicode"/>
                <a:cs typeface="Lucida Sans Unicode"/>
              </a:rPr>
              <a:t>Tänk noga på presentationen; de flesta finansiärer kommer att läsa många  ansökningar och om en ansökan är lättläst och väl presenterad underlättar det  deras liv</a:t>
            </a:r>
          </a:p>
          <a:p>
            <a:pPr marL="355600" indent="-343535">
              <a:lnSpc>
                <a:spcPct val="100000"/>
              </a:lnSpc>
              <a:spcBef>
                <a:spcPts val="1510"/>
              </a:spcBef>
              <a:buSzPct val="141176"/>
              <a:buFont typeface="MS UI Gothic"/>
              <a:buChar char="✓"/>
              <a:tabLst>
                <a:tab pos="356235" algn="l"/>
              </a:tabLst>
            </a:pPr>
            <a:r>
              <a:rPr sz="1900" spc="-30" dirty="0">
                <a:solidFill>
                  <a:srgbClr val="3F3F3F"/>
                </a:solidFill>
                <a:latin typeface="Lucida Sans Unicode"/>
                <a:cs typeface="Lucida Sans Unicode"/>
              </a:rPr>
              <a:t>Lova inte för mycket - </a:t>
            </a:r>
            <a:r>
              <a:rPr lang="sv-SE" sz="1900" spc="-30" dirty="0">
                <a:solidFill>
                  <a:srgbClr val="3F3F3F"/>
                </a:solidFill>
                <a:latin typeface="Lucida Sans Unicode"/>
                <a:cs typeface="Lucida Sans Unicode"/>
              </a:rPr>
              <a:t> </a:t>
            </a:r>
            <a:r>
              <a:rPr lang="sv-SE" sz="1900" spc="-30" dirty="0" smtClean="0">
                <a:solidFill>
                  <a:srgbClr val="3F3F3F"/>
                </a:solidFill>
                <a:latin typeface="Lucida Sans Unicode"/>
                <a:cs typeface="Lucida Sans Unicode"/>
              </a:rPr>
              <a:t>en </a:t>
            </a:r>
            <a:r>
              <a:rPr lang="sv-SE" sz="1900" spc="-30" dirty="0">
                <a:solidFill>
                  <a:srgbClr val="3F3F3F"/>
                </a:solidFill>
                <a:latin typeface="Lucida Sans Unicode"/>
                <a:cs typeface="Lucida Sans Unicode"/>
              </a:rPr>
              <a:t>dag </a:t>
            </a:r>
            <a:r>
              <a:rPr lang="sv-SE" sz="1900" spc="-30" dirty="0" smtClean="0">
                <a:solidFill>
                  <a:srgbClr val="3F3F3F"/>
                </a:solidFill>
                <a:latin typeface="Lucida Sans Unicode"/>
                <a:cs typeface="Lucida Sans Unicode"/>
              </a:rPr>
              <a:t>kommer du att behöva leverera.</a:t>
            </a:r>
            <a:endParaRPr sz="1900" spc="-30" dirty="0">
              <a:solidFill>
                <a:srgbClr val="3F3F3F"/>
              </a:solidFill>
              <a:latin typeface="Lucida Sans Unicode"/>
              <a:cs typeface="Lucida Sans Unicode"/>
            </a:endParaRPr>
          </a:p>
          <a:p>
            <a:pPr marL="355600" marR="5080" indent="-343535">
              <a:lnSpc>
                <a:spcPct val="103000"/>
              </a:lnSpc>
              <a:spcBef>
                <a:spcPts val="1085"/>
              </a:spcBef>
              <a:buSzPct val="114285"/>
              <a:buFont typeface="MS UI Gothic"/>
              <a:buChar char="✓"/>
              <a:tabLst>
                <a:tab pos="356235" algn="l"/>
              </a:tabLst>
            </a:pPr>
            <a:r>
              <a:rPr sz="1900" spc="-30" dirty="0">
                <a:solidFill>
                  <a:srgbClr val="3F3F3F"/>
                </a:solidFill>
                <a:latin typeface="Lucida Sans Unicode"/>
                <a:cs typeface="Lucida Sans Unicode"/>
              </a:rPr>
              <a:t>Det tar alltid mycket längre tid att få ihop en ansökan om medel än man  tror!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4957533" y="0"/>
            <a:ext cx="7234555" cy="5060315"/>
            <a:chOff x="4957533" y="0"/>
            <a:chExt cx="7234555" cy="5060315"/>
          </a:xfrm>
        </p:grpSpPr>
        <p:pic>
          <p:nvPicPr>
            <p:cNvPr id="7" name="object 7"/>
            <p:cNvPicPr/>
            <p:nvPr/>
          </p:nvPicPr>
          <p:blipFill>
            <a:blip r:embed="rId3" cstate="print"/>
            <a:stretch>
              <a:fillRect/>
            </a:stretch>
          </p:blipFill>
          <p:spPr>
            <a:xfrm>
              <a:off x="4957533" y="0"/>
              <a:ext cx="7234466" cy="5060112"/>
            </a:xfrm>
            <a:prstGeom prst="rect">
              <a:avLst/>
            </a:prstGeom>
          </p:spPr>
        </p:pic>
        <p:pic>
          <p:nvPicPr>
            <p:cNvPr id="8" name="object 8"/>
            <p:cNvPicPr/>
            <p:nvPr/>
          </p:nvPicPr>
          <p:blipFill>
            <a:blip r:embed="rId4" cstate="print"/>
            <a:stretch>
              <a:fillRect/>
            </a:stretch>
          </p:blipFill>
          <p:spPr>
            <a:xfrm>
              <a:off x="5116068" y="0"/>
              <a:ext cx="7075932" cy="4721352"/>
            </a:xfrm>
            <a:prstGeom prst="rect">
              <a:avLst/>
            </a:prstGeom>
          </p:spPr>
        </p:pic>
      </p:grpSp>
      <p:sp>
        <p:nvSpPr>
          <p:cNvPr id="9" name="object 9"/>
          <p:cNvSpPr txBox="1">
            <a:spLocks noGrp="1"/>
          </p:cNvSpPr>
          <p:nvPr>
            <p:ph type="title"/>
          </p:nvPr>
        </p:nvSpPr>
        <p:spPr>
          <a:xfrm>
            <a:off x="650240" y="990346"/>
            <a:ext cx="2778760" cy="366767"/>
          </a:xfrm>
          <a:prstGeom prst="rect">
            <a:avLst/>
          </a:prstGeom>
        </p:spPr>
        <p:txBody>
          <a:bodyPr vert="horz" wrap="square" lIns="0" tIns="12700" rIns="0" bIns="0" rtlCol="0">
            <a:spAutoFit/>
          </a:bodyPr>
          <a:lstStyle/>
          <a:p>
            <a:pPr marL="12700">
              <a:lnSpc>
                <a:spcPct val="100000"/>
              </a:lnSpc>
              <a:spcBef>
                <a:spcPts val="100"/>
              </a:spcBef>
            </a:pPr>
            <a:r>
              <a:rPr sz="2300" spc="-45" dirty="0">
                <a:solidFill>
                  <a:srgbClr val="A5377D"/>
                </a:solidFill>
              </a:rPr>
              <a:t>NÅGRA </a:t>
            </a:r>
            <a:r>
              <a:rPr sz="2300" spc="-125" dirty="0" smtClean="0">
                <a:solidFill>
                  <a:srgbClr val="A5377D"/>
                </a:solidFill>
              </a:rPr>
              <a:t>B</a:t>
            </a:r>
            <a:r>
              <a:rPr lang="sv-SE" sz="2300" spc="-125" dirty="0" smtClean="0">
                <a:solidFill>
                  <a:srgbClr val="A5377D"/>
                </a:solidFill>
              </a:rPr>
              <a:t>RA</a:t>
            </a:r>
            <a:r>
              <a:rPr sz="2300" spc="-45" dirty="0" smtClean="0">
                <a:solidFill>
                  <a:srgbClr val="A5377D"/>
                </a:solidFill>
              </a:rPr>
              <a:t> </a:t>
            </a:r>
            <a:r>
              <a:rPr sz="2300" spc="-45" dirty="0">
                <a:solidFill>
                  <a:srgbClr val="A5377D"/>
                </a:solidFill>
              </a:rPr>
              <a:t>TIPS</a:t>
            </a:r>
            <a:endParaRPr sz="2300" dirty="0"/>
          </a:p>
        </p:txBody>
      </p:sp>
      <p:sp>
        <p:nvSpPr>
          <p:cNvPr id="10" name="object 10"/>
          <p:cNvSpPr txBox="1"/>
          <p:nvPr/>
        </p:nvSpPr>
        <p:spPr>
          <a:xfrm>
            <a:off x="489305" y="1673225"/>
            <a:ext cx="9231630" cy="5179367"/>
          </a:xfrm>
          <a:prstGeom prst="rect">
            <a:avLst/>
          </a:prstGeom>
        </p:spPr>
        <p:txBody>
          <a:bodyPr vert="horz" wrap="square" lIns="0" tIns="12700" rIns="0" bIns="0" rtlCol="0">
            <a:spAutoFit/>
          </a:bodyPr>
          <a:lstStyle/>
          <a:p>
            <a:pPr marL="342900" marR="5265420" indent="-342900">
              <a:lnSpc>
                <a:spcPct val="90000"/>
              </a:lnSpc>
              <a:spcBef>
                <a:spcPts val="1000"/>
              </a:spcBef>
              <a:buSzPct val="114285"/>
              <a:buFont typeface="Wingdings" panose="05000000000000000000" pitchFamily="2" charset="2"/>
              <a:buChar char="ü"/>
              <a:tabLst>
                <a:tab pos="355600" algn="l"/>
              </a:tabLst>
            </a:pPr>
            <a:r>
              <a:rPr sz="2400" dirty="0" smtClean="0">
                <a:solidFill>
                  <a:srgbClr val="404040"/>
                </a:solidFill>
              </a:rPr>
              <a:t>Kom ihåg att det är konkurrenskraftigt –  din bästa </a:t>
            </a:r>
            <a:r>
              <a:rPr lang="sv-SE" sz="2400" dirty="0" smtClean="0">
                <a:solidFill>
                  <a:srgbClr val="404040"/>
                </a:solidFill>
              </a:rPr>
              <a:t>väg</a:t>
            </a:r>
            <a:r>
              <a:rPr sz="2400" dirty="0" smtClean="0">
                <a:solidFill>
                  <a:srgbClr val="404040"/>
                </a:solidFill>
              </a:rPr>
              <a:t> framåt</a:t>
            </a:r>
          </a:p>
          <a:p>
            <a:pPr marL="342900" marR="5062220" indent="-342900">
              <a:lnSpc>
                <a:spcPct val="90000"/>
              </a:lnSpc>
              <a:spcBef>
                <a:spcPts val="1000"/>
              </a:spcBef>
              <a:buSzPct val="114285"/>
              <a:buFont typeface="Wingdings" panose="05000000000000000000" pitchFamily="2" charset="2"/>
              <a:buChar char="ü"/>
              <a:tabLst>
                <a:tab pos="355600" algn="l"/>
              </a:tabLst>
            </a:pPr>
            <a:r>
              <a:rPr sz="2400" dirty="0" smtClean="0">
                <a:solidFill>
                  <a:srgbClr val="404040"/>
                </a:solidFill>
              </a:rPr>
              <a:t>Skriv </a:t>
            </a:r>
            <a:r>
              <a:rPr sz="2400" dirty="0">
                <a:solidFill>
                  <a:srgbClr val="404040"/>
                </a:solidFill>
              </a:rPr>
              <a:t>på ett intressant sätt som  fångar energin och andan i ditt  projekt (journaliststil)</a:t>
            </a:r>
            <a:r>
              <a:rPr lang="sv-SE" sz="2400" dirty="0">
                <a:solidFill>
                  <a:srgbClr val="404040"/>
                </a:solidFill>
              </a:rPr>
              <a:t> Kraften av att påvisa behov. Det räcker inte att säga: "vi vet... vi  tror...." backa upp det med  relevant forskning</a:t>
            </a:r>
          </a:p>
          <a:p>
            <a:pPr marL="342900" indent="-342900">
              <a:lnSpc>
                <a:spcPct val="90000"/>
              </a:lnSpc>
              <a:spcBef>
                <a:spcPts val="1000"/>
              </a:spcBef>
              <a:buSzPct val="114285"/>
              <a:buFont typeface="Wingdings" panose="05000000000000000000" pitchFamily="2" charset="2"/>
              <a:buChar char="ü"/>
              <a:tabLst>
                <a:tab pos="355600" algn="l"/>
              </a:tabLst>
            </a:pPr>
            <a:r>
              <a:rPr lang="sv-SE" sz="2400" dirty="0">
                <a:solidFill>
                  <a:srgbClr val="404040"/>
                </a:solidFill>
              </a:rPr>
              <a:t>Visa att ditt projekt är ytterligare ett – </a:t>
            </a:r>
            <a:r>
              <a:rPr lang="sv-SE" sz="2400" dirty="0" smtClean="0">
                <a:solidFill>
                  <a:srgbClr val="404040"/>
                </a:solidFill>
              </a:rPr>
              <a:t>inte ett som </a:t>
            </a:r>
            <a:r>
              <a:rPr lang="sv-SE" sz="2400" dirty="0">
                <a:solidFill>
                  <a:srgbClr val="404040"/>
                </a:solidFill>
              </a:rPr>
              <a:t>inte konkurrerar med andra</a:t>
            </a:r>
          </a:p>
          <a:p>
            <a:pPr marL="342900" indent="-342900">
              <a:lnSpc>
                <a:spcPct val="90000"/>
              </a:lnSpc>
              <a:spcBef>
                <a:spcPts val="1000"/>
              </a:spcBef>
              <a:buSzPct val="114285"/>
              <a:buFont typeface="Wingdings" panose="05000000000000000000" pitchFamily="2" charset="2"/>
              <a:buChar char="ü"/>
              <a:tabLst>
                <a:tab pos="355600" algn="l"/>
              </a:tabLst>
            </a:pPr>
            <a:r>
              <a:rPr lang="sv-SE" sz="2400" dirty="0">
                <a:solidFill>
                  <a:srgbClr val="404040"/>
                </a:solidFill>
              </a:rPr>
              <a:t>Och sist men inte minst, prata </a:t>
            </a:r>
            <a:r>
              <a:rPr lang="sv-SE" sz="2400" dirty="0" smtClean="0">
                <a:solidFill>
                  <a:srgbClr val="404040"/>
                </a:solidFill>
              </a:rPr>
              <a:t>med </a:t>
            </a:r>
            <a:r>
              <a:rPr lang="sv-SE" sz="2400" dirty="0">
                <a:solidFill>
                  <a:srgbClr val="404040"/>
                </a:solidFill>
              </a:rPr>
              <a:t>finansiären innan du ansöker</a:t>
            </a:r>
          </a:p>
          <a:p>
            <a:pPr marL="342900" marR="4976495" indent="-342900">
              <a:lnSpc>
                <a:spcPct val="90000"/>
              </a:lnSpc>
              <a:spcBef>
                <a:spcPts val="1000"/>
              </a:spcBef>
              <a:buSzPct val="114285"/>
              <a:buFont typeface="Wingdings" panose="05000000000000000000" pitchFamily="2" charset="2"/>
              <a:buChar char="ü"/>
              <a:tabLst>
                <a:tab pos="355600" algn="l"/>
              </a:tabLst>
            </a:pPr>
            <a:endParaRPr sz="2400" dirty="0">
              <a:solidFill>
                <a:srgbClr val="40404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48284" y="2312067"/>
              <a:ext cx="3997404" cy="4047209"/>
            </a:xfrm>
            <a:prstGeom prst="rect">
              <a:avLst/>
            </a:prstGeom>
          </p:spPr>
        </p:pic>
        <p:sp>
          <p:nvSpPr>
            <p:cNvPr id="8" name="object 8"/>
            <p:cNvSpPr/>
            <p:nvPr/>
          </p:nvSpPr>
          <p:spPr>
            <a:xfrm>
              <a:off x="3438164" y="3936391"/>
              <a:ext cx="452120" cy="2006600"/>
            </a:xfrm>
            <a:custGeom>
              <a:avLst/>
              <a:gdLst/>
              <a:ahLst/>
              <a:cxnLst/>
              <a:rect l="l" t="t" r="r" b="b"/>
              <a:pathLst>
                <a:path w="452120" h="2006600">
                  <a:moveTo>
                    <a:pt x="184749" y="0"/>
                  </a:moveTo>
                  <a:lnTo>
                    <a:pt x="0" y="1071055"/>
                  </a:lnTo>
                  <a:lnTo>
                    <a:pt x="184749" y="2006498"/>
                  </a:lnTo>
                  <a:lnTo>
                    <a:pt x="319859" y="2006498"/>
                  </a:lnTo>
                  <a:lnTo>
                    <a:pt x="243533" y="1121995"/>
                  </a:lnTo>
                  <a:lnTo>
                    <a:pt x="452076" y="388433"/>
                  </a:lnTo>
                  <a:lnTo>
                    <a:pt x="184749" y="0"/>
                  </a:lnTo>
                  <a:close/>
                </a:path>
              </a:pathLst>
            </a:custGeom>
            <a:solidFill>
              <a:srgbClr val="42487D"/>
            </a:solidFill>
          </p:spPr>
          <p:txBody>
            <a:bodyPr wrap="square" lIns="0" tIns="0" rIns="0" bIns="0" rtlCol="0"/>
            <a:lstStyle/>
            <a:p>
              <a:endParaRPr/>
            </a:p>
          </p:txBody>
        </p:sp>
        <p:pic>
          <p:nvPicPr>
            <p:cNvPr id="9" name="object 9"/>
            <p:cNvPicPr/>
            <p:nvPr/>
          </p:nvPicPr>
          <p:blipFill>
            <a:blip r:embed="rId4" cstate="print"/>
            <a:stretch>
              <a:fillRect/>
            </a:stretch>
          </p:blipFill>
          <p:spPr>
            <a:xfrm>
              <a:off x="2059260" y="1959302"/>
              <a:ext cx="2253532" cy="4231644"/>
            </a:xfrm>
            <a:prstGeom prst="rect">
              <a:avLst/>
            </a:prstGeom>
          </p:spPr>
        </p:pic>
      </p:grpSp>
      <p:sp>
        <p:nvSpPr>
          <p:cNvPr id="10" name="object 10"/>
          <p:cNvSpPr txBox="1">
            <a:spLocks noGrp="1"/>
          </p:cNvSpPr>
          <p:nvPr>
            <p:ph type="title"/>
          </p:nvPr>
        </p:nvSpPr>
        <p:spPr>
          <a:xfrm>
            <a:off x="8011414" y="682244"/>
            <a:ext cx="3189605" cy="1504950"/>
          </a:xfrm>
          <a:prstGeom prst="rect">
            <a:avLst/>
          </a:prstGeom>
        </p:spPr>
        <p:txBody>
          <a:bodyPr vert="horz" wrap="square" lIns="0" tIns="12700" rIns="0" bIns="0" rtlCol="0">
            <a:spAutoFit/>
          </a:bodyPr>
          <a:lstStyle/>
          <a:p>
            <a:pPr marL="12700" marR="10795" indent="1187450" algn="r">
              <a:lnSpc>
                <a:spcPct val="111800"/>
              </a:lnSpc>
              <a:spcBef>
                <a:spcPts val="100"/>
              </a:spcBef>
            </a:pPr>
            <a:r>
              <a:rPr sz="2900" spc="140" dirty="0">
                <a:solidFill>
                  <a:srgbClr val="FFFFFF"/>
                </a:solidFill>
              </a:rPr>
              <a:t>Identifiera  </a:t>
            </a:r>
            <a:r>
              <a:rPr sz="2900" spc="105" dirty="0">
                <a:solidFill>
                  <a:srgbClr val="FFFFFF"/>
                </a:solidFill>
              </a:rPr>
              <a:t>intressenter</a:t>
            </a:r>
            <a:r>
              <a:rPr sz="2900" spc="-95" dirty="0">
                <a:solidFill>
                  <a:srgbClr val="FFFFFF"/>
                </a:solidFill>
              </a:rPr>
              <a:t> </a:t>
            </a:r>
            <a:r>
              <a:rPr sz="2900" spc="10" dirty="0">
                <a:solidFill>
                  <a:srgbClr val="FFFFFF"/>
                </a:solidFill>
              </a:rPr>
              <a:t>och</a:t>
            </a:r>
            <a:endParaRPr sz="2900" dirty="0"/>
          </a:p>
          <a:p>
            <a:pPr marL="1638935" algn="r">
              <a:lnSpc>
                <a:spcPct val="100000"/>
              </a:lnSpc>
              <a:spcBef>
                <a:spcPts val="505"/>
              </a:spcBef>
            </a:pPr>
            <a:r>
              <a:rPr sz="2800" spc="110" dirty="0">
                <a:solidFill>
                  <a:srgbClr val="FFFFFF"/>
                </a:solidFill>
              </a:rPr>
              <a:t>partners</a:t>
            </a: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txBox="1">
            <a:spLocks noGrp="1"/>
          </p:cNvSpPr>
          <p:nvPr>
            <p:ph type="title"/>
          </p:nvPr>
        </p:nvSpPr>
        <p:spPr>
          <a:xfrm>
            <a:off x="332231" y="301752"/>
            <a:ext cx="11513820" cy="1859280"/>
          </a:xfrm>
          <a:prstGeom prst="rect">
            <a:avLst/>
          </a:prstGeom>
          <a:solidFill>
            <a:srgbClr val="A6377C"/>
          </a:solidFill>
        </p:spPr>
        <p:txBody>
          <a:bodyPr vert="horz" wrap="square" lIns="0" tIns="5080" rIns="0" bIns="0" rtlCol="0">
            <a:spAutoFit/>
          </a:bodyPr>
          <a:lstStyle/>
          <a:p>
            <a:pPr>
              <a:lnSpc>
                <a:spcPct val="100000"/>
              </a:lnSpc>
              <a:spcBef>
                <a:spcPts val="40"/>
              </a:spcBef>
            </a:pPr>
            <a:endParaRPr sz="4450" dirty="0">
              <a:latin typeface="Times New Roman"/>
              <a:cs typeface="Times New Roman"/>
            </a:endParaRPr>
          </a:p>
          <a:p>
            <a:pPr marL="542290">
              <a:lnSpc>
                <a:spcPct val="100000"/>
              </a:lnSpc>
            </a:pPr>
            <a:r>
              <a:rPr sz="3200" b="0" spc="-65" dirty="0">
                <a:solidFill>
                  <a:srgbClr val="FFFFFF"/>
                </a:solidFill>
                <a:latin typeface="Lucida Sans Unicode"/>
                <a:cs typeface="Lucida Sans Unicode"/>
              </a:rPr>
              <a:t>Vad</a:t>
            </a:r>
            <a:r>
              <a:rPr sz="3200" b="0" spc="-185" dirty="0">
                <a:solidFill>
                  <a:srgbClr val="FFFFFF"/>
                </a:solidFill>
                <a:latin typeface="Lucida Sans Unicode"/>
                <a:cs typeface="Lucida Sans Unicode"/>
              </a:rPr>
              <a:t> </a:t>
            </a:r>
            <a:r>
              <a:rPr sz="3200" b="0" spc="20" dirty="0">
                <a:solidFill>
                  <a:srgbClr val="FFFFFF"/>
                </a:solidFill>
                <a:latin typeface="Lucida Sans Unicode"/>
                <a:cs typeface="Lucida Sans Unicode"/>
              </a:rPr>
              <a:t>är</a:t>
            </a:r>
            <a:r>
              <a:rPr sz="3200" b="0" spc="-185" dirty="0">
                <a:solidFill>
                  <a:srgbClr val="FFFFFF"/>
                </a:solidFill>
                <a:latin typeface="Lucida Sans Unicode"/>
                <a:cs typeface="Lucida Sans Unicode"/>
              </a:rPr>
              <a:t> </a:t>
            </a:r>
            <a:r>
              <a:rPr sz="3200" b="0" spc="5" dirty="0">
                <a:solidFill>
                  <a:srgbClr val="FFFFFF"/>
                </a:solidFill>
                <a:latin typeface="Lucida Sans Unicode"/>
                <a:cs typeface="Lucida Sans Unicode"/>
              </a:rPr>
              <a:t>en</a:t>
            </a:r>
            <a:r>
              <a:rPr sz="3200" b="0" spc="-185" dirty="0">
                <a:solidFill>
                  <a:srgbClr val="FFFFFF"/>
                </a:solidFill>
                <a:latin typeface="Lucida Sans Unicode"/>
                <a:cs typeface="Lucida Sans Unicode"/>
              </a:rPr>
              <a:t> </a:t>
            </a:r>
            <a:r>
              <a:rPr sz="3200" b="0" spc="-30" dirty="0">
                <a:solidFill>
                  <a:srgbClr val="FFFFFF"/>
                </a:solidFill>
                <a:latin typeface="Lucida Sans Unicode"/>
                <a:cs typeface="Lucida Sans Unicode"/>
              </a:rPr>
              <a:t>intressent?</a:t>
            </a:r>
            <a:endParaRPr sz="3200" dirty="0">
              <a:latin typeface="Lucida Sans Unicode"/>
              <a:cs typeface="Lucida Sans Unicode"/>
            </a:endParaRPr>
          </a:p>
        </p:txBody>
      </p:sp>
      <p:sp>
        <p:nvSpPr>
          <p:cNvPr id="6" name="object 6"/>
          <p:cNvSpPr txBox="1"/>
          <p:nvPr/>
        </p:nvSpPr>
        <p:spPr>
          <a:xfrm>
            <a:off x="787400" y="2697739"/>
            <a:ext cx="9859010" cy="3644844"/>
          </a:xfrm>
          <a:prstGeom prst="rect">
            <a:avLst/>
          </a:prstGeom>
        </p:spPr>
        <p:txBody>
          <a:bodyPr vert="horz" wrap="square" lIns="0" tIns="57150" rIns="0" bIns="0" rtlCol="0">
            <a:spAutoFit/>
          </a:bodyPr>
          <a:lstStyle/>
          <a:p>
            <a:pPr marL="99060">
              <a:lnSpc>
                <a:spcPct val="100000"/>
              </a:lnSpc>
              <a:spcBef>
                <a:spcPts val="450"/>
              </a:spcBef>
            </a:pPr>
            <a:r>
              <a:rPr sz="2300" dirty="0">
                <a:solidFill>
                  <a:srgbClr val="5E5E5E"/>
                </a:solidFill>
                <a:latin typeface="Lucida Sans Unicode"/>
                <a:cs typeface="Lucida Sans Unicode"/>
              </a:rPr>
              <a:t>En intressent är </a:t>
            </a:r>
            <a:r>
              <a:rPr lang="sv-SE" sz="2300" dirty="0">
                <a:solidFill>
                  <a:srgbClr val="5E5E5E"/>
                </a:solidFill>
                <a:latin typeface="Lucida Sans Unicode"/>
                <a:cs typeface="Lucida Sans Unicode"/>
              </a:rPr>
              <a:t>någon</a:t>
            </a:r>
            <a:r>
              <a:rPr sz="2300" dirty="0">
                <a:solidFill>
                  <a:srgbClr val="5E5E5E"/>
                </a:solidFill>
                <a:latin typeface="Lucida Sans Unicode"/>
                <a:cs typeface="Lucida Sans Unicode"/>
              </a:rPr>
              <a:t> som har ett egenintresse i ditt projekt. De kommer</a:t>
            </a:r>
            <a:r>
              <a:rPr lang="sv-SE" sz="2300" dirty="0">
                <a:solidFill>
                  <a:srgbClr val="5E5E5E"/>
                </a:solidFill>
                <a:latin typeface="Lucida Sans Unicode"/>
                <a:cs typeface="Lucida Sans Unicode"/>
              </a:rPr>
              <a:t> </a:t>
            </a:r>
            <a:r>
              <a:rPr sz="2300" dirty="0">
                <a:solidFill>
                  <a:srgbClr val="5E5E5E"/>
                </a:solidFill>
                <a:latin typeface="Lucida Sans Unicode"/>
                <a:cs typeface="Lucida Sans Unicode"/>
              </a:rPr>
              <a:t>påverkas av, eller kunna påverka, din sak.</a:t>
            </a:r>
          </a:p>
          <a:p>
            <a:pPr>
              <a:lnSpc>
                <a:spcPct val="100000"/>
              </a:lnSpc>
            </a:pPr>
            <a:endParaRPr sz="3550" dirty="0">
              <a:latin typeface="Lucida Sans Unicode"/>
              <a:cs typeface="Lucida Sans Unicode"/>
            </a:endParaRPr>
          </a:p>
          <a:p>
            <a:pPr marL="203835" algn="ctr">
              <a:lnSpc>
                <a:spcPct val="100000"/>
              </a:lnSpc>
            </a:pPr>
            <a:r>
              <a:rPr sz="2500" b="1" spc="85" dirty="0">
                <a:solidFill>
                  <a:srgbClr val="A5377D"/>
                </a:solidFill>
                <a:latin typeface="Arial"/>
                <a:cs typeface="Arial"/>
              </a:rPr>
              <a:t>Dina</a:t>
            </a:r>
            <a:r>
              <a:rPr sz="2500" b="1" spc="-50" dirty="0">
                <a:solidFill>
                  <a:srgbClr val="A5377D"/>
                </a:solidFill>
                <a:latin typeface="Arial"/>
                <a:cs typeface="Arial"/>
              </a:rPr>
              <a:t> </a:t>
            </a:r>
            <a:r>
              <a:rPr sz="2500" b="1" spc="90" dirty="0">
                <a:solidFill>
                  <a:srgbClr val="A5377D"/>
                </a:solidFill>
                <a:latin typeface="Arial"/>
                <a:cs typeface="Arial"/>
              </a:rPr>
              <a:t>intressenter</a:t>
            </a:r>
            <a:r>
              <a:rPr sz="2500" b="1" spc="-45" dirty="0">
                <a:solidFill>
                  <a:srgbClr val="A5377D"/>
                </a:solidFill>
                <a:latin typeface="Arial"/>
                <a:cs typeface="Arial"/>
              </a:rPr>
              <a:t> </a:t>
            </a:r>
            <a:r>
              <a:rPr sz="2500" b="1" spc="140" dirty="0">
                <a:solidFill>
                  <a:srgbClr val="A5377D"/>
                </a:solidFill>
                <a:latin typeface="Arial"/>
                <a:cs typeface="Arial"/>
              </a:rPr>
              <a:t>är</a:t>
            </a:r>
            <a:r>
              <a:rPr sz="2500" b="1" spc="-45" dirty="0">
                <a:solidFill>
                  <a:srgbClr val="A5377D"/>
                </a:solidFill>
                <a:latin typeface="Arial"/>
                <a:cs typeface="Arial"/>
              </a:rPr>
              <a:t> </a:t>
            </a:r>
            <a:r>
              <a:rPr sz="2500" b="1" spc="100" dirty="0">
                <a:solidFill>
                  <a:srgbClr val="A5377D"/>
                </a:solidFill>
                <a:latin typeface="Arial"/>
                <a:cs typeface="Arial"/>
              </a:rPr>
              <a:t>en</a:t>
            </a:r>
            <a:r>
              <a:rPr sz="2500" b="1" spc="-45" dirty="0">
                <a:solidFill>
                  <a:srgbClr val="A5377D"/>
                </a:solidFill>
                <a:latin typeface="Arial"/>
                <a:cs typeface="Arial"/>
              </a:rPr>
              <a:t> </a:t>
            </a:r>
            <a:r>
              <a:rPr sz="2500" b="1" spc="100" dirty="0">
                <a:solidFill>
                  <a:srgbClr val="A5377D"/>
                </a:solidFill>
                <a:latin typeface="Arial"/>
                <a:cs typeface="Arial"/>
              </a:rPr>
              <a:t>varierad</a:t>
            </a:r>
            <a:r>
              <a:rPr sz="2500" b="1" spc="-45" dirty="0">
                <a:solidFill>
                  <a:srgbClr val="A5377D"/>
                </a:solidFill>
                <a:latin typeface="Arial"/>
                <a:cs typeface="Arial"/>
              </a:rPr>
              <a:t> </a:t>
            </a:r>
            <a:r>
              <a:rPr sz="2500" b="1" spc="75" dirty="0">
                <a:solidFill>
                  <a:srgbClr val="A5377D"/>
                </a:solidFill>
                <a:latin typeface="Arial"/>
                <a:cs typeface="Arial"/>
              </a:rPr>
              <a:t>grupp,</a:t>
            </a:r>
            <a:r>
              <a:rPr sz="2500" b="1" spc="-45" dirty="0">
                <a:solidFill>
                  <a:srgbClr val="A5377D"/>
                </a:solidFill>
                <a:latin typeface="Arial"/>
                <a:cs typeface="Arial"/>
              </a:rPr>
              <a:t> </a:t>
            </a:r>
            <a:r>
              <a:rPr sz="2500" b="1" spc="120" dirty="0">
                <a:solidFill>
                  <a:srgbClr val="A5377D"/>
                </a:solidFill>
                <a:latin typeface="Arial"/>
                <a:cs typeface="Arial"/>
              </a:rPr>
              <a:t>med</a:t>
            </a:r>
            <a:r>
              <a:rPr sz="2500" b="1" spc="-50" dirty="0">
                <a:solidFill>
                  <a:srgbClr val="A5377D"/>
                </a:solidFill>
                <a:latin typeface="Arial"/>
                <a:cs typeface="Arial"/>
              </a:rPr>
              <a:t> </a:t>
            </a:r>
            <a:r>
              <a:rPr lang="sv-SE" sz="2500" b="1" spc="-50" dirty="0" smtClean="0">
                <a:solidFill>
                  <a:srgbClr val="A5377D"/>
                </a:solidFill>
                <a:latin typeface="Arial"/>
                <a:cs typeface="Arial"/>
              </a:rPr>
              <a:t>varierande </a:t>
            </a:r>
            <a:r>
              <a:rPr sz="2500" b="1" spc="45" dirty="0" smtClean="0">
                <a:solidFill>
                  <a:srgbClr val="A5377D"/>
                </a:solidFill>
                <a:latin typeface="Arial"/>
                <a:cs typeface="Arial"/>
              </a:rPr>
              <a:t>intressen</a:t>
            </a:r>
            <a:r>
              <a:rPr sz="2500" b="1" spc="45" dirty="0">
                <a:solidFill>
                  <a:srgbClr val="A5377D"/>
                </a:solidFill>
                <a:latin typeface="Arial"/>
                <a:cs typeface="Arial"/>
              </a:rPr>
              <a:t>!</a:t>
            </a:r>
            <a:endParaRPr sz="2500" dirty="0">
              <a:latin typeface="Arial"/>
              <a:cs typeface="Arial"/>
            </a:endParaRPr>
          </a:p>
          <a:p>
            <a:pPr algn="ctr">
              <a:lnSpc>
                <a:spcPct val="100000"/>
              </a:lnSpc>
              <a:spcBef>
                <a:spcPts val="10"/>
              </a:spcBef>
            </a:pPr>
            <a:endParaRPr sz="4800" dirty="0">
              <a:latin typeface="Arial"/>
              <a:cs typeface="Arial"/>
            </a:endParaRPr>
          </a:p>
          <a:p>
            <a:pPr marL="12700" marR="212090">
              <a:lnSpc>
                <a:spcPct val="109600"/>
              </a:lnSpc>
            </a:pPr>
            <a:r>
              <a:rPr sz="2300" b="1" spc="85" dirty="0">
                <a:solidFill>
                  <a:srgbClr val="A5377D"/>
                </a:solidFill>
                <a:latin typeface="Arial"/>
                <a:cs typeface="Arial"/>
              </a:rPr>
              <a:t>Aktivitet: </a:t>
            </a:r>
            <a:r>
              <a:rPr sz="2300" dirty="0">
                <a:solidFill>
                  <a:srgbClr val="5E5E5E"/>
                </a:solidFill>
                <a:latin typeface="Lucida Sans Unicode"/>
                <a:cs typeface="Lucida Sans Unicode"/>
              </a:rPr>
              <a:t>Gör en </a:t>
            </a:r>
            <a:r>
              <a:rPr sz="2300" spc="-45" dirty="0">
                <a:solidFill>
                  <a:srgbClr val="5E5E5E"/>
                </a:solidFill>
                <a:latin typeface="Lucida Sans Unicode"/>
                <a:cs typeface="Lucida Sans Unicode"/>
              </a:rPr>
              <a:t>lista </a:t>
            </a:r>
            <a:r>
              <a:rPr sz="2300" spc="-5" dirty="0">
                <a:solidFill>
                  <a:srgbClr val="5E5E5E"/>
                </a:solidFill>
                <a:latin typeface="Lucida Sans Unicode"/>
                <a:cs typeface="Lucida Sans Unicode"/>
              </a:rPr>
              <a:t>över </a:t>
            </a:r>
            <a:r>
              <a:rPr sz="2300" spc="-30" dirty="0">
                <a:solidFill>
                  <a:srgbClr val="5E5E5E"/>
                </a:solidFill>
                <a:latin typeface="Lucida Sans Unicode"/>
                <a:cs typeface="Lucida Sans Unicode"/>
              </a:rPr>
              <a:t>alla </a:t>
            </a:r>
            <a:r>
              <a:rPr sz="2300" spc="-40" dirty="0">
                <a:solidFill>
                  <a:srgbClr val="5E5E5E"/>
                </a:solidFill>
                <a:latin typeface="Lucida Sans Unicode"/>
                <a:cs typeface="Lucida Sans Unicode"/>
              </a:rPr>
              <a:t>individer, </a:t>
            </a:r>
            <a:r>
              <a:rPr sz="2300" spc="-25" dirty="0">
                <a:solidFill>
                  <a:srgbClr val="5E5E5E"/>
                </a:solidFill>
                <a:latin typeface="Lucida Sans Unicode"/>
                <a:cs typeface="Lucida Sans Unicode"/>
              </a:rPr>
              <a:t>grupper, företag, </a:t>
            </a:r>
            <a:r>
              <a:rPr sz="2300" spc="-30" dirty="0">
                <a:solidFill>
                  <a:srgbClr val="5E5E5E"/>
                </a:solidFill>
                <a:latin typeface="Lucida Sans Unicode"/>
                <a:cs typeface="Lucida Sans Unicode"/>
              </a:rPr>
              <a:t>offentliga </a:t>
            </a:r>
            <a:r>
              <a:rPr sz="2300" spc="-715" dirty="0">
                <a:solidFill>
                  <a:srgbClr val="5E5E5E"/>
                </a:solidFill>
                <a:latin typeface="Lucida Sans Unicode"/>
                <a:cs typeface="Lucida Sans Unicode"/>
              </a:rPr>
              <a:t> </a:t>
            </a:r>
            <a:r>
              <a:rPr sz="2300" spc="-30" dirty="0">
                <a:solidFill>
                  <a:srgbClr val="5E5E5E"/>
                </a:solidFill>
                <a:latin typeface="Lucida Sans Unicode"/>
                <a:cs typeface="Lucida Sans Unicode"/>
              </a:rPr>
              <a:t>institutioner</a:t>
            </a:r>
            <a:r>
              <a:rPr sz="2300" spc="-130" dirty="0">
                <a:solidFill>
                  <a:srgbClr val="5E5E5E"/>
                </a:solidFill>
                <a:latin typeface="Lucida Sans Unicode"/>
                <a:cs typeface="Lucida Sans Unicode"/>
              </a:rPr>
              <a:t> </a:t>
            </a:r>
            <a:r>
              <a:rPr sz="2300" spc="-30" dirty="0">
                <a:solidFill>
                  <a:srgbClr val="5E5E5E"/>
                </a:solidFill>
                <a:latin typeface="Lucida Sans Unicode"/>
                <a:cs typeface="Lucida Sans Unicode"/>
              </a:rPr>
              <a:t>som</a:t>
            </a:r>
            <a:r>
              <a:rPr sz="2300" spc="-130" dirty="0">
                <a:solidFill>
                  <a:srgbClr val="5E5E5E"/>
                </a:solidFill>
                <a:latin typeface="Lucida Sans Unicode"/>
                <a:cs typeface="Lucida Sans Unicode"/>
              </a:rPr>
              <a:t> </a:t>
            </a:r>
            <a:r>
              <a:rPr sz="2300" spc="-10" dirty="0">
                <a:solidFill>
                  <a:srgbClr val="5E5E5E"/>
                </a:solidFill>
                <a:latin typeface="Lucida Sans Unicode"/>
                <a:cs typeface="Lucida Sans Unicode"/>
              </a:rPr>
              <a:t>på</a:t>
            </a:r>
            <a:r>
              <a:rPr sz="2300" spc="-130" dirty="0">
                <a:solidFill>
                  <a:srgbClr val="5E5E5E"/>
                </a:solidFill>
                <a:latin typeface="Lucida Sans Unicode"/>
                <a:cs typeface="Lucida Sans Unicode"/>
              </a:rPr>
              <a:t> </a:t>
            </a:r>
            <a:r>
              <a:rPr sz="2300" spc="-15" dirty="0">
                <a:solidFill>
                  <a:srgbClr val="5E5E5E"/>
                </a:solidFill>
                <a:latin typeface="Lucida Sans Unicode"/>
                <a:cs typeface="Lucida Sans Unicode"/>
              </a:rPr>
              <a:t>något</a:t>
            </a:r>
            <a:r>
              <a:rPr sz="2300" spc="-125" dirty="0">
                <a:solidFill>
                  <a:srgbClr val="5E5E5E"/>
                </a:solidFill>
                <a:latin typeface="Lucida Sans Unicode"/>
                <a:cs typeface="Lucida Sans Unicode"/>
              </a:rPr>
              <a:t> </a:t>
            </a:r>
            <a:r>
              <a:rPr sz="2300" spc="-30" dirty="0">
                <a:solidFill>
                  <a:srgbClr val="5E5E5E"/>
                </a:solidFill>
                <a:latin typeface="Lucida Sans Unicode"/>
                <a:cs typeface="Lucida Sans Unicode"/>
              </a:rPr>
              <a:t>sätt</a:t>
            </a:r>
            <a:r>
              <a:rPr sz="2300" spc="-130" dirty="0">
                <a:solidFill>
                  <a:srgbClr val="5E5E5E"/>
                </a:solidFill>
                <a:latin typeface="Lucida Sans Unicode"/>
                <a:cs typeface="Lucida Sans Unicode"/>
              </a:rPr>
              <a:t> </a:t>
            </a:r>
            <a:r>
              <a:rPr sz="2300" spc="10" dirty="0">
                <a:solidFill>
                  <a:srgbClr val="5E5E5E"/>
                </a:solidFill>
                <a:latin typeface="Lucida Sans Unicode"/>
                <a:cs typeface="Lucida Sans Unicode"/>
              </a:rPr>
              <a:t>är</a:t>
            </a:r>
            <a:r>
              <a:rPr sz="2300" spc="-130" dirty="0">
                <a:solidFill>
                  <a:srgbClr val="5E5E5E"/>
                </a:solidFill>
                <a:latin typeface="Lucida Sans Unicode"/>
                <a:cs typeface="Lucida Sans Unicode"/>
              </a:rPr>
              <a:t> </a:t>
            </a:r>
            <a:r>
              <a:rPr sz="2300" spc="-35" dirty="0">
                <a:solidFill>
                  <a:srgbClr val="5E5E5E"/>
                </a:solidFill>
                <a:latin typeface="Lucida Sans Unicode"/>
                <a:cs typeface="Lucida Sans Unicode"/>
              </a:rPr>
              <a:t>kopplade</a:t>
            </a:r>
            <a:r>
              <a:rPr sz="2300" spc="-130" dirty="0">
                <a:solidFill>
                  <a:srgbClr val="5E5E5E"/>
                </a:solidFill>
                <a:latin typeface="Lucida Sans Unicode"/>
                <a:cs typeface="Lucida Sans Unicode"/>
              </a:rPr>
              <a:t> </a:t>
            </a:r>
            <a:r>
              <a:rPr sz="2300" spc="-65" dirty="0">
                <a:solidFill>
                  <a:srgbClr val="5E5E5E"/>
                </a:solidFill>
                <a:latin typeface="Lucida Sans Unicode"/>
                <a:cs typeface="Lucida Sans Unicode"/>
              </a:rPr>
              <a:t>till</a:t>
            </a:r>
            <a:r>
              <a:rPr sz="2300" spc="-125" dirty="0">
                <a:solidFill>
                  <a:srgbClr val="5E5E5E"/>
                </a:solidFill>
                <a:latin typeface="Lucida Sans Unicode"/>
                <a:cs typeface="Lucida Sans Unicode"/>
              </a:rPr>
              <a:t> </a:t>
            </a:r>
            <a:r>
              <a:rPr sz="2300" spc="-45" dirty="0">
                <a:solidFill>
                  <a:srgbClr val="5E5E5E"/>
                </a:solidFill>
                <a:latin typeface="Lucida Sans Unicode"/>
                <a:cs typeface="Lucida Sans Unicode"/>
              </a:rPr>
              <a:t>ditt</a:t>
            </a:r>
            <a:r>
              <a:rPr sz="2300" spc="-130" dirty="0">
                <a:solidFill>
                  <a:srgbClr val="5E5E5E"/>
                </a:solidFill>
                <a:latin typeface="Lucida Sans Unicode"/>
                <a:cs typeface="Lucida Sans Unicode"/>
              </a:rPr>
              <a:t> </a:t>
            </a:r>
            <a:r>
              <a:rPr sz="2300" spc="-35" dirty="0" smtClean="0">
                <a:solidFill>
                  <a:srgbClr val="5E5E5E"/>
                </a:solidFill>
                <a:latin typeface="Lucida Sans Unicode"/>
                <a:cs typeface="Lucida Sans Unicode"/>
              </a:rPr>
              <a:t>medlingsprojekt</a:t>
            </a:r>
            <a:endParaRPr sz="2300" dirty="0">
              <a:latin typeface="Lucida Sans Unicode"/>
              <a:cs typeface="Lucida Sans Unicod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58496" y="2438561"/>
              <a:ext cx="4782382" cy="3173661"/>
            </a:xfrm>
            <a:prstGeom prst="rect">
              <a:avLst/>
            </a:prstGeom>
          </p:spPr>
        </p:pic>
      </p:grpSp>
      <p:sp>
        <p:nvSpPr>
          <p:cNvPr id="8" name="object 8"/>
          <p:cNvSpPr txBox="1">
            <a:spLocks noGrp="1"/>
          </p:cNvSpPr>
          <p:nvPr>
            <p:ph type="title"/>
          </p:nvPr>
        </p:nvSpPr>
        <p:spPr>
          <a:xfrm>
            <a:off x="5834253" y="717663"/>
            <a:ext cx="5429250" cy="1466850"/>
          </a:xfrm>
          <a:prstGeom prst="rect">
            <a:avLst/>
          </a:prstGeom>
        </p:spPr>
        <p:txBody>
          <a:bodyPr vert="horz" wrap="square" lIns="0" tIns="92710" rIns="0" bIns="0" rtlCol="0">
            <a:spAutoFit/>
          </a:bodyPr>
          <a:lstStyle/>
          <a:p>
            <a:pPr marL="506095">
              <a:lnSpc>
                <a:spcPct val="100000"/>
              </a:lnSpc>
              <a:spcBef>
                <a:spcPts val="730"/>
              </a:spcBef>
            </a:pPr>
            <a:r>
              <a:rPr sz="2400" spc="65" dirty="0" smtClean="0">
                <a:solidFill>
                  <a:srgbClr val="FFFFFF"/>
                </a:solidFill>
              </a:rPr>
              <a:t>Förbered</a:t>
            </a:r>
            <a:r>
              <a:rPr sz="2400" spc="-50" dirty="0" smtClean="0">
                <a:solidFill>
                  <a:srgbClr val="FFFFFF"/>
                </a:solidFill>
              </a:rPr>
              <a:t> </a:t>
            </a:r>
            <a:r>
              <a:rPr lang="sv-SE" sz="2400" spc="-50" dirty="0" err="1" smtClean="0">
                <a:solidFill>
                  <a:srgbClr val="FFFFFF"/>
                </a:solidFill>
              </a:rPr>
              <a:t>infö</a:t>
            </a:r>
            <a:r>
              <a:rPr sz="2400" spc="100" dirty="0" smtClean="0">
                <a:solidFill>
                  <a:srgbClr val="FFFFFF"/>
                </a:solidFill>
              </a:rPr>
              <a:t>r</a:t>
            </a:r>
            <a:r>
              <a:rPr sz="2400" spc="-45" dirty="0" smtClean="0">
                <a:solidFill>
                  <a:srgbClr val="FFFFFF"/>
                </a:solidFill>
              </a:rPr>
              <a:t> </a:t>
            </a:r>
            <a:r>
              <a:rPr sz="2400" spc="70" dirty="0">
                <a:solidFill>
                  <a:srgbClr val="FFFFFF"/>
                </a:solidFill>
              </a:rPr>
              <a:t>finansiering,</a:t>
            </a:r>
            <a:endParaRPr sz="2400" dirty="0"/>
          </a:p>
          <a:p>
            <a:pPr marL="12700" marR="5080" indent="840740">
              <a:lnSpc>
                <a:spcPct val="120000"/>
              </a:lnSpc>
              <a:spcBef>
                <a:spcPts val="60"/>
              </a:spcBef>
            </a:pPr>
            <a:r>
              <a:rPr sz="2700" spc="40" dirty="0">
                <a:solidFill>
                  <a:srgbClr val="FFFFFF"/>
                </a:solidFill>
              </a:rPr>
              <a:t>självanalys, </a:t>
            </a:r>
            <a:r>
              <a:rPr sz="2700" spc="114" dirty="0">
                <a:solidFill>
                  <a:srgbClr val="FFFFFF"/>
                </a:solidFill>
              </a:rPr>
              <a:t>identifiera </a:t>
            </a:r>
            <a:r>
              <a:rPr sz="2700" spc="120" dirty="0">
                <a:solidFill>
                  <a:srgbClr val="FFFFFF"/>
                </a:solidFill>
              </a:rPr>
              <a:t> </a:t>
            </a:r>
            <a:r>
              <a:rPr sz="2700" spc="65" dirty="0">
                <a:solidFill>
                  <a:srgbClr val="FFFFFF"/>
                </a:solidFill>
              </a:rPr>
              <a:t>behov</a:t>
            </a:r>
            <a:r>
              <a:rPr sz="2700" spc="-55" dirty="0">
                <a:solidFill>
                  <a:srgbClr val="FFFFFF"/>
                </a:solidFill>
              </a:rPr>
              <a:t> </a:t>
            </a:r>
            <a:r>
              <a:rPr sz="2700" spc="10" dirty="0">
                <a:solidFill>
                  <a:srgbClr val="FFFFFF"/>
                </a:solidFill>
              </a:rPr>
              <a:t>och</a:t>
            </a:r>
            <a:r>
              <a:rPr sz="2700" spc="-55" dirty="0">
                <a:solidFill>
                  <a:srgbClr val="FFFFFF"/>
                </a:solidFill>
              </a:rPr>
              <a:t> </a:t>
            </a:r>
            <a:r>
              <a:rPr sz="2700" spc="60" dirty="0">
                <a:solidFill>
                  <a:srgbClr val="FFFFFF"/>
                </a:solidFill>
              </a:rPr>
              <a:t>resurser</a:t>
            </a:r>
            <a:r>
              <a:rPr sz="2700" spc="-55" dirty="0">
                <a:solidFill>
                  <a:srgbClr val="FFFFFF"/>
                </a:solidFill>
              </a:rPr>
              <a:t> </a:t>
            </a:r>
            <a:r>
              <a:rPr sz="2700" spc="35" dirty="0">
                <a:solidFill>
                  <a:srgbClr val="FFFFFF"/>
                </a:solidFill>
              </a:rPr>
              <a:t>som</a:t>
            </a:r>
            <a:r>
              <a:rPr sz="2700" spc="-50" dirty="0">
                <a:solidFill>
                  <a:srgbClr val="FFFFFF"/>
                </a:solidFill>
              </a:rPr>
              <a:t> </a:t>
            </a:r>
            <a:r>
              <a:rPr sz="2700" spc="25" dirty="0">
                <a:solidFill>
                  <a:srgbClr val="FFFFFF"/>
                </a:solidFill>
              </a:rPr>
              <a:t>behövs</a:t>
            </a:r>
            <a:endParaRPr sz="2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427606"/>
            <a:ext cx="12192000" cy="5430520"/>
            <a:chOff x="0" y="1427606"/>
            <a:chExt cx="12192000" cy="5430520"/>
          </a:xfrm>
        </p:grpSpPr>
        <p:pic>
          <p:nvPicPr>
            <p:cNvPr id="3" name="object 3"/>
            <p:cNvPicPr/>
            <p:nvPr/>
          </p:nvPicPr>
          <p:blipFill>
            <a:blip r:embed="rId2" cstate="print"/>
            <a:stretch>
              <a:fillRect/>
            </a:stretch>
          </p:blipFill>
          <p:spPr>
            <a:xfrm>
              <a:off x="2793618" y="1427606"/>
              <a:ext cx="9398381" cy="5430391"/>
            </a:xfrm>
            <a:prstGeom prst="rect">
              <a:avLst/>
            </a:prstGeom>
          </p:spPr>
        </p:pic>
        <p:pic>
          <p:nvPicPr>
            <p:cNvPr id="4" name="object 4"/>
            <p:cNvPicPr/>
            <p:nvPr/>
          </p:nvPicPr>
          <p:blipFill>
            <a:blip r:embed="rId3" cstate="print"/>
            <a:stretch>
              <a:fillRect/>
            </a:stretch>
          </p:blipFill>
          <p:spPr>
            <a:xfrm>
              <a:off x="5192267" y="6401987"/>
              <a:ext cx="1731239" cy="126521"/>
            </a:xfrm>
            <a:prstGeom prst="rect">
              <a:avLst/>
            </a:prstGeom>
          </p:spPr>
        </p:pic>
        <p:sp>
          <p:nvSpPr>
            <p:cNvPr id="5" name="object 5"/>
            <p:cNvSpPr/>
            <p:nvPr/>
          </p:nvSpPr>
          <p:spPr>
            <a:xfrm>
              <a:off x="0" y="6457188"/>
              <a:ext cx="12192000" cy="0"/>
            </a:xfrm>
            <a:custGeom>
              <a:avLst/>
              <a:gdLst/>
              <a:ahLst/>
              <a:cxnLst/>
              <a:rect l="l" t="t" r="r" b="b"/>
              <a:pathLst>
                <a:path w="12192000">
                  <a:moveTo>
                    <a:pt x="5050282" y="0"/>
                  </a:moveTo>
                  <a:lnTo>
                    <a:pt x="0" y="0"/>
                  </a:lnTo>
                </a:path>
                <a:path w="12192000">
                  <a:moveTo>
                    <a:pt x="12191873" y="0"/>
                  </a:moveTo>
                  <a:lnTo>
                    <a:pt x="7075932" y="0"/>
                  </a:lnTo>
                </a:path>
              </a:pathLst>
            </a:custGeom>
            <a:ln w="6350">
              <a:solidFill>
                <a:srgbClr val="797979"/>
              </a:solidFill>
            </a:ln>
          </p:spPr>
          <p:txBody>
            <a:bodyPr wrap="square" lIns="0" tIns="0" rIns="0" bIns="0" rtlCol="0"/>
            <a:lstStyle/>
            <a:p>
              <a:endParaRPr/>
            </a:p>
          </p:txBody>
        </p:sp>
      </p:grpSp>
      <p:sp>
        <p:nvSpPr>
          <p:cNvPr id="6" name="object 6"/>
          <p:cNvSpPr/>
          <p:nvPr/>
        </p:nvSpPr>
        <p:spPr>
          <a:xfrm>
            <a:off x="4332732" y="6095"/>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7" name="object 7"/>
          <p:cNvPicPr/>
          <p:nvPr/>
        </p:nvPicPr>
        <p:blipFill>
          <a:blip r:embed="rId4" cstate="print"/>
          <a:stretch>
            <a:fillRect/>
          </a:stretch>
        </p:blipFill>
        <p:spPr>
          <a:xfrm>
            <a:off x="3738371" y="2330195"/>
            <a:ext cx="4088891" cy="2738628"/>
          </a:xfrm>
          <a:prstGeom prst="rect">
            <a:avLst/>
          </a:prstGeom>
        </p:spPr>
      </p:pic>
      <p:sp>
        <p:nvSpPr>
          <p:cNvPr id="8" name="object 8"/>
          <p:cNvSpPr txBox="1">
            <a:spLocks noGrp="1"/>
          </p:cNvSpPr>
          <p:nvPr>
            <p:ph type="title"/>
          </p:nvPr>
        </p:nvSpPr>
        <p:spPr>
          <a:xfrm>
            <a:off x="914401" y="405257"/>
            <a:ext cx="9220200" cy="1090042"/>
          </a:xfrm>
          <a:prstGeom prst="rect">
            <a:avLst/>
          </a:prstGeom>
        </p:spPr>
        <p:txBody>
          <a:bodyPr vert="horz" wrap="square" lIns="0" tIns="12700" rIns="0" bIns="0" rtlCol="0">
            <a:spAutoFit/>
          </a:bodyPr>
          <a:lstStyle/>
          <a:p>
            <a:pPr marL="12700">
              <a:lnSpc>
                <a:spcPct val="100000"/>
              </a:lnSpc>
              <a:spcBef>
                <a:spcPts val="100"/>
              </a:spcBef>
            </a:pPr>
            <a:r>
              <a:rPr sz="3600" kern="1200" dirty="0">
                <a:solidFill>
                  <a:srgbClr val="404040"/>
                </a:solidFill>
                <a:latin typeface="+mn-lt"/>
                <a:ea typeface="+mn-ea"/>
                <a:cs typeface="+mn-cs"/>
              </a:rPr>
              <a:t>Intressenternas makt</a:t>
            </a:r>
            <a:r>
              <a:rPr lang="sv-SE" sz="3600" kern="1200" dirty="0">
                <a:solidFill>
                  <a:srgbClr val="404040"/>
                </a:solidFill>
                <a:latin typeface="+mn-lt"/>
                <a:ea typeface="+mn-ea"/>
                <a:cs typeface="+mn-cs"/>
              </a:rPr>
              <a:t>: TITTA PÅ VIDEON</a:t>
            </a:r>
            <a:r>
              <a:rPr lang="sv-SE" sz="3400" spc="-380" dirty="0" smtClean="0">
                <a:solidFill>
                  <a:srgbClr val="3F3F3F"/>
                </a:solidFill>
              </a:rPr>
              <a:t/>
            </a:r>
            <a:br>
              <a:rPr lang="sv-SE" sz="3400" spc="-380" dirty="0" smtClean="0">
                <a:solidFill>
                  <a:srgbClr val="3F3F3F"/>
                </a:solidFill>
              </a:rPr>
            </a:br>
            <a:endParaRPr sz="3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8143114" y="5266897"/>
            <a:ext cx="612140" cy="726440"/>
            <a:chOff x="8143114" y="5266897"/>
            <a:chExt cx="612140" cy="726440"/>
          </a:xfrm>
        </p:grpSpPr>
        <p:sp>
          <p:nvSpPr>
            <p:cNvPr id="6" name="object 6"/>
            <p:cNvSpPr/>
            <p:nvPr/>
          </p:nvSpPr>
          <p:spPr>
            <a:xfrm>
              <a:off x="8468195" y="5430276"/>
              <a:ext cx="287655" cy="290830"/>
            </a:xfrm>
            <a:custGeom>
              <a:avLst/>
              <a:gdLst/>
              <a:ahLst/>
              <a:cxnLst/>
              <a:rect l="l" t="t" r="r" b="b"/>
              <a:pathLst>
                <a:path w="287654" h="290829">
                  <a:moveTo>
                    <a:pt x="143597" y="0"/>
                  </a:moveTo>
                  <a:lnTo>
                    <a:pt x="98454" y="6398"/>
                  </a:lnTo>
                  <a:lnTo>
                    <a:pt x="57306" y="24102"/>
                  </a:lnTo>
                  <a:lnTo>
                    <a:pt x="29722" y="57177"/>
                  </a:lnTo>
                  <a:lnTo>
                    <a:pt x="0" y="269732"/>
                  </a:lnTo>
                  <a:lnTo>
                    <a:pt x="430" y="276923"/>
                  </a:lnTo>
                  <a:lnTo>
                    <a:pt x="3480" y="283173"/>
                  </a:lnTo>
                  <a:lnTo>
                    <a:pt x="8655" y="287827"/>
                  </a:lnTo>
                  <a:lnTo>
                    <a:pt x="17969" y="290409"/>
                  </a:lnTo>
                  <a:lnTo>
                    <a:pt x="27014" y="290394"/>
                  </a:lnTo>
                  <a:lnTo>
                    <a:pt x="34668" y="283724"/>
                  </a:lnTo>
                  <a:lnTo>
                    <a:pt x="65661" y="62683"/>
                  </a:lnTo>
                  <a:lnTo>
                    <a:pt x="66659" y="61579"/>
                  </a:lnTo>
                  <a:lnTo>
                    <a:pt x="107892" y="41476"/>
                  </a:lnTo>
                  <a:lnTo>
                    <a:pt x="143582" y="36314"/>
                  </a:lnTo>
                  <a:lnTo>
                    <a:pt x="161567" y="37604"/>
                  </a:lnTo>
                  <a:lnTo>
                    <a:pt x="200788" y="49549"/>
                  </a:lnTo>
                  <a:lnTo>
                    <a:pt x="252375" y="283663"/>
                  </a:lnTo>
                  <a:lnTo>
                    <a:pt x="260029" y="290334"/>
                  </a:lnTo>
                  <a:lnTo>
                    <a:pt x="287059" y="269671"/>
                  </a:lnTo>
                  <a:lnTo>
                    <a:pt x="256988" y="55301"/>
                  </a:lnTo>
                  <a:lnTo>
                    <a:pt x="229821" y="24083"/>
                  </a:lnTo>
                  <a:lnTo>
                    <a:pt x="188740" y="6398"/>
                  </a:lnTo>
                  <a:lnTo>
                    <a:pt x="166337" y="1599"/>
                  </a:lnTo>
                  <a:lnTo>
                    <a:pt x="143597" y="0"/>
                  </a:lnTo>
                  <a:close/>
                </a:path>
              </a:pathLst>
            </a:custGeom>
            <a:solidFill>
              <a:srgbClr val="FFC000"/>
            </a:solidFill>
          </p:spPr>
          <p:txBody>
            <a:bodyPr wrap="square" lIns="0" tIns="0" rIns="0" bIns="0" rtlCol="0"/>
            <a:lstStyle/>
            <a:p>
              <a:endParaRPr/>
            </a:p>
          </p:txBody>
        </p:sp>
        <p:pic>
          <p:nvPicPr>
            <p:cNvPr id="7" name="object 7"/>
            <p:cNvPicPr/>
            <p:nvPr/>
          </p:nvPicPr>
          <p:blipFill>
            <a:blip r:embed="rId3" cstate="print"/>
            <a:stretch>
              <a:fillRect/>
            </a:stretch>
          </p:blipFill>
          <p:spPr>
            <a:xfrm>
              <a:off x="8539030" y="5266897"/>
              <a:ext cx="145208" cy="145212"/>
            </a:xfrm>
            <a:prstGeom prst="rect">
              <a:avLst/>
            </a:prstGeom>
          </p:spPr>
        </p:pic>
        <p:sp>
          <p:nvSpPr>
            <p:cNvPr id="8" name="object 8"/>
            <p:cNvSpPr/>
            <p:nvPr/>
          </p:nvSpPr>
          <p:spPr>
            <a:xfrm>
              <a:off x="8143114" y="5430261"/>
              <a:ext cx="287655" cy="290830"/>
            </a:xfrm>
            <a:custGeom>
              <a:avLst/>
              <a:gdLst/>
              <a:ahLst/>
              <a:cxnLst/>
              <a:rect l="l" t="t" r="r" b="b"/>
              <a:pathLst>
                <a:path w="287654" h="290829">
                  <a:moveTo>
                    <a:pt x="143509" y="0"/>
                  </a:moveTo>
                  <a:lnTo>
                    <a:pt x="98310" y="6413"/>
                  </a:lnTo>
                  <a:lnTo>
                    <a:pt x="57244" y="24098"/>
                  </a:lnTo>
                  <a:lnTo>
                    <a:pt x="30040" y="55332"/>
                  </a:lnTo>
                  <a:lnTo>
                    <a:pt x="0" y="269747"/>
                  </a:lnTo>
                  <a:lnTo>
                    <a:pt x="431" y="276938"/>
                  </a:lnTo>
                  <a:lnTo>
                    <a:pt x="17137" y="290424"/>
                  </a:lnTo>
                  <a:lnTo>
                    <a:pt x="27028" y="290409"/>
                  </a:lnTo>
                  <a:lnTo>
                    <a:pt x="34682" y="283739"/>
                  </a:lnTo>
                  <a:lnTo>
                    <a:pt x="65485" y="63364"/>
                  </a:lnTo>
                  <a:lnTo>
                    <a:pt x="65626" y="62698"/>
                  </a:lnTo>
                  <a:lnTo>
                    <a:pt x="107918" y="41476"/>
                  </a:lnTo>
                  <a:lnTo>
                    <a:pt x="143509" y="36303"/>
                  </a:lnTo>
                  <a:lnTo>
                    <a:pt x="246368" y="36303"/>
                  </a:lnTo>
                  <a:lnTo>
                    <a:pt x="242160" y="32506"/>
                  </a:lnTo>
                  <a:lnTo>
                    <a:pt x="202917" y="10981"/>
                  </a:lnTo>
                  <a:lnTo>
                    <a:pt x="154955" y="469"/>
                  </a:lnTo>
                  <a:lnTo>
                    <a:pt x="143509" y="0"/>
                  </a:lnTo>
                  <a:close/>
                </a:path>
                <a:path w="287654" h="290829">
                  <a:moveTo>
                    <a:pt x="246368" y="36303"/>
                  </a:moveTo>
                  <a:lnTo>
                    <a:pt x="143509" y="36303"/>
                  </a:lnTo>
                  <a:lnTo>
                    <a:pt x="152653" y="36707"/>
                  </a:lnTo>
                  <a:lnTo>
                    <a:pt x="161649" y="37711"/>
                  </a:lnTo>
                  <a:lnTo>
                    <a:pt x="200822" y="49580"/>
                  </a:lnTo>
                  <a:lnTo>
                    <a:pt x="252285" y="283188"/>
                  </a:lnTo>
                  <a:lnTo>
                    <a:pt x="252407" y="283739"/>
                  </a:lnTo>
                  <a:lnTo>
                    <a:pt x="260009" y="290349"/>
                  </a:lnTo>
                  <a:lnTo>
                    <a:pt x="269054" y="290364"/>
                  </a:lnTo>
                  <a:lnTo>
                    <a:pt x="269901" y="290364"/>
                  </a:lnTo>
                  <a:lnTo>
                    <a:pt x="287054" y="269701"/>
                  </a:lnTo>
                  <a:lnTo>
                    <a:pt x="257243" y="56587"/>
                  </a:lnTo>
                  <a:lnTo>
                    <a:pt x="247324" y="37166"/>
                  </a:lnTo>
                  <a:lnTo>
                    <a:pt x="246368" y="36303"/>
                  </a:lnTo>
                  <a:close/>
                </a:path>
              </a:pathLst>
            </a:custGeom>
            <a:solidFill>
              <a:srgbClr val="FFC000"/>
            </a:solidFill>
          </p:spPr>
          <p:txBody>
            <a:bodyPr wrap="square" lIns="0" tIns="0" rIns="0" bIns="0" rtlCol="0"/>
            <a:lstStyle/>
            <a:p>
              <a:endParaRPr/>
            </a:p>
          </p:txBody>
        </p:sp>
        <p:pic>
          <p:nvPicPr>
            <p:cNvPr id="9" name="object 9"/>
            <p:cNvPicPr/>
            <p:nvPr/>
          </p:nvPicPr>
          <p:blipFill>
            <a:blip r:embed="rId4" cstate="print"/>
            <a:stretch>
              <a:fillRect/>
            </a:stretch>
          </p:blipFill>
          <p:spPr>
            <a:xfrm>
              <a:off x="8213899" y="5266897"/>
              <a:ext cx="145208" cy="145212"/>
            </a:xfrm>
            <a:prstGeom prst="rect">
              <a:avLst/>
            </a:prstGeom>
          </p:spPr>
        </p:pic>
        <p:sp>
          <p:nvSpPr>
            <p:cNvPr id="10" name="object 10"/>
            <p:cNvSpPr/>
            <p:nvPr/>
          </p:nvSpPr>
          <p:spPr>
            <a:xfrm>
              <a:off x="8160728" y="5521020"/>
              <a:ext cx="505459" cy="472440"/>
            </a:xfrm>
            <a:custGeom>
              <a:avLst/>
              <a:gdLst/>
              <a:ahLst/>
              <a:cxnLst/>
              <a:rect l="l" t="t" r="r" b="b"/>
              <a:pathLst>
                <a:path w="505459" h="472439">
                  <a:moveTo>
                    <a:pt x="251561" y="290436"/>
                  </a:moveTo>
                  <a:lnTo>
                    <a:pt x="238302" y="254127"/>
                  </a:lnTo>
                  <a:lnTo>
                    <a:pt x="180238" y="95059"/>
                  </a:lnTo>
                  <a:lnTo>
                    <a:pt x="180225" y="18161"/>
                  </a:lnTo>
                  <a:lnTo>
                    <a:pt x="178790" y="11087"/>
                  </a:lnTo>
                  <a:lnTo>
                    <a:pt x="174904" y="5321"/>
                  </a:lnTo>
                  <a:lnTo>
                    <a:pt x="169138" y="1435"/>
                  </a:lnTo>
                  <a:lnTo>
                    <a:pt x="162077" y="0"/>
                  </a:lnTo>
                  <a:lnTo>
                    <a:pt x="155016" y="1435"/>
                  </a:lnTo>
                  <a:lnTo>
                    <a:pt x="149237" y="5321"/>
                  </a:lnTo>
                  <a:lnTo>
                    <a:pt x="145351" y="11087"/>
                  </a:lnTo>
                  <a:lnTo>
                    <a:pt x="143916" y="18161"/>
                  </a:lnTo>
                  <a:lnTo>
                    <a:pt x="143916" y="101473"/>
                  </a:lnTo>
                  <a:lnTo>
                    <a:pt x="199694" y="254127"/>
                  </a:lnTo>
                  <a:lnTo>
                    <a:pt x="51892" y="254127"/>
                  </a:lnTo>
                  <a:lnTo>
                    <a:pt x="107607" y="101473"/>
                  </a:lnTo>
                  <a:lnTo>
                    <a:pt x="107619" y="18161"/>
                  </a:lnTo>
                  <a:lnTo>
                    <a:pt x="106197" y="11087"/>
                  </a:lnTo>
                  <a:lnTo>
                    <a:pt x="102298" y="5321"/>
                  </a:lnTo>
                  <a:lnTo>
                    <a:pt x="96532" y="1435"/>
                  </a:lnTo>
                  <a:lnTo>
                    <a:pt x="89471" y="0"/>
                  </a:lnTo>
                  <a:lnTo>
                    <a:pt x="82410" y="1435"/>
                  </a:lnTo>
                  <a:lnTo>
                    <a:pt x="76631" y="5321"/>
                  </a:lnTo>
                  <a:lnTo>
                    <a:pt x="72745" y="11087"/>
                  </a:lnTo>
                  <a:lnTo>
                    <a:pt x="71310" y="18161"/>
                  </a:lnTo>
                  <a:lnTo>
                    <a:pt x="71310" y="95059"/>
                  </a:lnTo>
                  <a:lnTo>
                    <a:pt x="0" y="290436"/>
                  </a:lnTo>
                  <a:lnTo>
                    <a:pt x="71310" y="290436"/>
                  </a:lnTo>
                  <a:lnTo>
                    <a:pt x="71310" y="471944"/>
                  </a:lnTo>
                  <a:lnTo>
                    <a:pt x="107619" y="471944"/>
                  </a:lnTo>
                  <a:lnTo>
                    <a:pt x="107619" y="290436"/>
                  </a:lnTo>
                  <a:lnTo>
                    <a:pt x="143916" y="290436"/>
                  </a:lnTo>
                  <a:lnTo>
                    <a:pt x="143916" y="471944"/>
                  </a:lnTo>
                  <a:lnTo>
                    <a:pt x="180225" y="471944"/>
                  </a:lnTo>
                  <a:lnTo>
                    <a:pt x="180225" y="290436"/>
                  </a:lnTo>
                  <a:lnTo>
                    <a:pt x="251561" y="290436"/>
                  </a:lnTo>
                  <a:close/>
                </a:path>
                <a:path w="505459" h="472439">
                  <a:moveTo>
                    <a:pt x="505358" y="18161"/>
                  </a:moveTo>
                  <a:lnTo>
                    <a:pt x="503923" y="11087"/>
                  </a:lnTo>
                  <a:lnTo>
                    <a:pt x="500037" y="5321"/>
                  </a:lnTo>
                  <a:lnTo>
                    <a:pt x="494258" y="1435"/>
                  </a:lnTo>
                  <a:lnTo>
                    <a:pt x="487197" y="0"/>
                  </a:lnTo>
                  <a:lnTo>
                    <a:pt x="480136" y="1435"/>
                  </a:lnTo>
                  <a:lnTo>
                    <a:pt x="474370" y="5321"/>
                  </a:lnTo>
                  <a:lnTo>
                    <a:pt x="470471" y="11087"/>
                  </a:lnTo>
                  <a:lnTo>
                    <a:pt x="469049" y="18161"/>
                  </a:lnTo>
                  <a:lnTo>
                    <a:pt x="469049" y="181521"/>
                  </a:lnTo>
                  <a:lnTo>
                    <a:pt x="432752" y="181521"/>
                  </a:lnTo>
                  <a:lnTo>
                    <a:pt x="432752" y="18161"/>
                  </a:lnTo>
                  <a:lnTo>
                    <a:pt x="431317" y="11087"/>
                  </a:lnTo>
                  <a:lnTo>
                    <a:pt x="427431" y="5321"/>
                  </a:lnTo>
                  <a:lnTo>
                    <a:pt x="421652" y="1435"/>
                  </a:lnTo>
                  <a:lnTo>
                    <a:pt x="414604" y="0"/>
                  </a:lnTo>
                  <a:lnTo>
                    <a:pt x="407530" y="1435"/>
                  </a:lnTo>
                  <a:lnTo>
                    <a:pt x="401764" y="5321"/>
                  </a:lnTo>
                  <a:lnTo>
                    <a:pt x="397878" y="11087"/>
                  </a:lnTo>
                  <a:lnTo>
                    <a:pt x="396443" y="18161"/>
                  </a:lnTo>
                  <a:lnTo>
                    <a:pt x="396443" y="471157"/>
                  </a:lnTo>
                  <a:lnTo>
                    <a:pt x="432752" y="471157"/>
                  </a:lnTo>
                  <a:lnTo>
                    <a:pt x="432752" y="217830"/>
                  </a:lnTo>
                  <a:lnTo>
                    <a:pt x="469049" y="217830"/>
                  </a:lnTo>
                  <a:lnTo>
                    <a:pt x="469049" y="471157"/>
                  </a:lnTo>
                  <a:lnTo>
                    <a:pt x="505358" y="471157"/>
                  </a:lnTo>
                  <a:lnTo>
                    <a:pt x="505358" y="18161"/>
                  </a:lnTo>
                  <a:close/>
                </a:path>
              </a:pathLst>
            </a:custGeom>
            <a:solidFill>
              <a:srgbClr val="FFC000"/>
            </a:solidFill>
          </p:spPr>
          <p:txBody>
            <a:bodyPr wrap="square" lIns="0" tIns="0" rIns="0" bIns="0" rtlCol="0"/>
            <a:lstStyle/>
            <a:p>
              <a:endParaRPr/>
            </a:p>
          </p:txBody>
        </p:sp>
      </p:grpSp>
      <p:grpSp>
        <p:nvGrpSpPr>
          <p:cNvPr id="11" name="object 11"/>
          <p:cNvGrpSpPr/>
          <p:nvPr/>
        </p:nvGrpSpPr>
        <p:grpSpPr>
          <a:xfrm>
            <a:off x="8796548" y="5266897"/>
            <a:ext cx="612140" cy="726440"/>
            <a:chOff x="8796548" y="5266897"/>
            <a:chExt cx="612140" cy="726440"/>
          </a:xfrm>
        </p:grpSpPr>
        <p:sp>
          <p:nvSpPr>
            <p:cNvPr id="12" name="object 12"/>
            <p:cNvSpPr/>
            <p:nvPr/>
          </p:nvSpPr>
          <p:spPr>
            <a:xfrm>
              <a:off x="9121633" y="5430276"/>
              <a:ext cx="287655" cy="290830"/>
            </a:xfrm>
            <a:custGeom>
              <a:avLst/>
              <a:gdLst/>
              <a:ahLst/>
              <a:cxnLst/>
              <a:rect l="l" t="t" r="r" b="b"/>
              <a:pathLst>
                <a:path w="287654" h="290829">
                  <a:moveTo>
                    <a:pt x="143597" y="0"/>
                  </a:moveTo>
                  <a:lnTo>
                    <a:pt x="98454" y="6398"/>
                  </a:lnTo>
                  <a:lnTo>
                    <a:pt x="57306" y="24102"/>
                  </a:lnTo>
                  <a:lnTo>
                    <a:pt x="29722" y="57177"/>
                  </a:lnTo>
                  <a:lnTo>
                    <a:pt x="0" y="269732"/>
                  </a:lnTo>
                  <a:lnTo>
                    <a:pt x="430" y="276923"/>
                  </a:lnTo>
                  <a:lnTo>
                    <a:pt x="3480" y="283173"/>
                  </a:lnTo>
                  <a:lnTo>
                    <a:pt x="8655" y="287827"/>
                  </a:lnTo>
                  <a:lnTo>
                    <a:pt x="17969" y="290409"/>
                  </a:lnTo>
                  <a:lnTo>
                    <a:pt x="27014" y="290394"/>
                  </a:lnTo>
                  <a:lnTo>
                    <a:pt x="34668" y="283724"/>
                  </a:lnTo>
                  <a:lnTo>
                    <a:pt x="65661" y="62683"/>
                  </a:lnTo>
                  <a:lnTo>
                    <a:pt x="66659" y="61579"/>
                  </a:lnTo>
                  <a:lnTo>
                    <a:pt x="107892" y="41476"/>
                  </a:lnTo>
                  <a:lnTo>
                    <a:pt x="143582" y="36314"/>
                  </a:lnTo>
                  <a:lnTo>
                    <a:pt x="161567" y="37604"/>
                  </a:lnTo>
                  <a:lnTo>
                    <a:pt x="200788" y="49549"/>
                  </a:lnTo>
                  <a:lnTo>
                    <a:pt x="252375" y="283663"/>
                  </a:lnTo>
                  <a:lnTo>
                    <a:pt x="260029" y="290334"/>
                  </a:lnTo>
                  <a:lnTo>
                    <a:pt x="287059" y="269671"/>
                  </a:lnTo>
                  <a:lnTo>
                    <a:pt x="256988" y="55301"/>
                  </a:lnTo>
                  <a:lnTo>
                    <a:pt x="229821" y="24083"/>
                  </a:lnTo>
                  <a:lnTo>
                    <a:pt x="188740" y="6398"/>
                  </a:lnTo>
                  <a:lnTo>
                    <a:pt x="166337" y="1599"/>
                  </a:lnTo>
                  <a:lnTo>
                    <a:pt x="143597" y="0"/>
                  </a:lnTo>
                  <a:close/>
                </a:path>
              </a:pathLst>
            </a:custGeom>
            <a:solidFill>
              <a:srgbClr val="FFC000"/>
            </a:solidFill>
          </p:spPr>
          <p:txBody>
            <a:bodyPr wrap="square" lIns="0" tIns="0" rIns="0" bIns="0" rtlCol="0"/>
            <a:lstStyle/>
            <a:p>
              <a:endParaRPr/>
            </a:p>
          </p:txBody>
        </p:sp>
        <p:pic>
          <p:nvPicPr>
            <p:cNvPr id="13" name="object 13"/>
            <p:cNvPicPr/>
            <p:nvPr/>
          </p:nvPicPr>
          <p:blipFill>
            <a:blip r:embed="rId5" cstate="print"/>
            <a:stretch>
              <a:fillRect/>
            </a:stretch>
          </p:blipFill>
          <p:spPr>
            <a:xfrm>
              <a:off x="9192468" y="5266897"/>
              <a:ext cx="145208" cy="145212"/>
            </a:xfrm>
            <a:prstGeom prst="rect">
              <a:avLst/>
            </a:prstGeom>
          </p:spPr>
        </p:pic>
        <p:sp>
          <p:nvSpPr>
            <p:cNvPr id="14" name="object 14"/>
            <p:cNvSpPr/>
            <p:nvPr/>
          </p:nvSpPr>
          <p:spPr>
            <a:xfrm>
              <a:off x="8796548" y="5430276"/>
              <a:ext cx="287655" cy="290830"/>
            </a:xfrm>
            <a:custGeom>
              <a:avLst/>
              <a:gdLst/>
              <a:ahLst/>
              <a:cxnLst/>
              <a:rect l="l" t="t" r="r" b="b"/>
              <a:pathLst>
                <a:path w="287654" h="290829">
                  <a:moveTo>
                    <a:pt x="143620" y="0"/>
                  </a:moveTo>
                  <a:lnTo>
                    <a:pt x="98469" y="6398"/>
                  </a:lnTo>
                  <a:lnTo>
                    <a:pt x="57333" y="24102"/>
                  </a:lnTo>
                  <a:lnTo>
                    <a:pt x="30115" y="55362"/>
                  </a:lnTo>
                  <a:lnTo>
                    <a:pt x="0" y="269732"/>
                  </a:lnTo>
                  <a:lnTo>
                    <a:pt x="430" y="276923"/>
                  </a:lnTo>
                  <a:lnTo>
                    <a:pt x="17137" y="290409"/>
                  </a:lnTo>
                  <a:lnTo>
                    <a:pt x="27029" y="290394"/>
                  </a:lnTo>
                  <a:lnTo>
                    <a:pt x="34683" y="283724"/>
                  </a:lnTo>
                  <a:lnTo>
                    <a:pt x="65517" y="63364"/>
                  </a:lnTo>
                  <a:lnTo>
                    <a:pt x="65676" y="62683"/>
                  </a:lnTo>
                  <a:lnTo>
                    <a:pt x="107892" y="41476"/>
                  </a:lnTo>
                  <a:lnTo>
                    <a:pt x="143590" y="36314"/>
                  </a:lnTo>
                  <a:lnTo>
                    <a:pt x="246402" y="36314"/>
                  </a:lnTo>
                  <a:lnTo>
                    <a:pt x="242165" y="32491"/>
                  </a:lnTo>
                  <a:lnTo>
                    <a:pt x="203008" y="10994"/>
                  </a:lnTo>
                  <a:lnTo>
                    <a:pt x="166365" y="1599"/>
                  </a:lnTo>
                  <a:lnTo>
                    <a:pt x="143620" y="0"/>
                  </a:lnTo>
                  <a:close/>
                </a:path>
                <a:path w="287654" h="290829">
                  <a:moveTo>
                    <a:pt x="246402" y="36314"/>
                  </a:moveTo>
                  <a:lnTo>
                    <a:pt x="143590" y="36314"/>
                  </a:lnTo>
                  <a:lnTo>
                    <a:pt x="161576" y="37604"/>
                  </a:lnTo>
                  <a:lnTo>
                    <a:pt x="179287" y="41476"/>
                  </a:lnTo>
                  <a:lnTo>
                    <a:pt x="220453" y="61579"/>
                  </a:lnTo>
                  <a:lnTo>
                    <a:pt x="252329" y="283147"/>
                  </a:lnTo>
                  <a:lnTo>
                    <a:pt x="252440" y="283724"/>
                  </a:lnTo>
                  <a:lnTo>
                    <a:pt x="260059" y="290349"/>
                  </a:lnTo>
                  <a:lnTo>
                    <a:pt x="269089" y="290364"/>
                  </a:lnTo>
                  <a:lnTo>
                    <a:pt x="269936" y="290364"/>
                  </a:lnTo>
                  <a:lnTo>
                    <a:pt x="287104" y="269701"/>
                  </a:lnTo>
                  <a:lnTo>
                    <a:pt x="257245" y="56557"/>
                  </a:lnTo>
                  <a:lnTo>
                    <a:pt x="247329" y="37151"/>
                  </a:lnTo>
                  <a:lnTo>
                    <a:pt x="246402" y="36314"/>
                  </a:lnTo>
                  <a:close/>
                </a:path>
              </a:pathLst>
            </a:custGeom>
            <a:solidFill>
              <a:srgbClr val="FFC000"/>
            </a:solidFill>
          </p:spPr>
          <p:txBody>
            <a:bodyPr wrap="square" lIns="0" tIns="0" rIns="0" bIns="0" rtlCol="0"/>
            <a:lstStyle/>
            <a:p>
              <a:endParaRPr/>
            </a:p>
          </p:txBody>
        </p:sp>
        <p:pic>
          <p:nvPicPr>
            <p:cNvPr id="15" name="object 15"/>
            <p:cNvPicPr/>
            <p:nvPr/>
          </p:nvPicPr>
          <p:blipFill>
            <a:blip r:embed="rId4" cstate="print"/>
            <a:stretch>
              <a:fillRect/>
            </a:stretch>
          </p:blipFill>
          <p:spPr>
            <a:xfrm>
              <a:off x="8867337" y="5266897"/>
              <a:ext cx="145208" cy="145212"/>
            </a:xfrm>
            <a:prstGeom prst="rect">
              <a:avLst/>
            </a:prstGeom>
          </p:spPr>
        </p:pic>
        <p:sp>
          <p:nvSpPr>
            <p:cNvPr id="16" name="object 16"/>
            <p:cNvSpPr/>
            <p:nvPr/>
          </p:nvSpPr>
          <p:spPr>
            <a:xfrm>
              <a:off x="8814181" y="5521020"/>
              <a:ext cx="505459" cy="472440"/>
            </a:xfrm>
            <a:custGeom>
              <a:avLst/>
              <a:gdLst/>
              <a:ahLst/>
              <a:cxnLst/>
              <a:rect l="l" t="t" r="r" b="b"/>
              <a:pathLst>
                <a:path w="505459" h="472439">
                  <a:moveTo>
                    <a:pt x="251536" y="290436"/>
                  </a:moveTo>
                  <a:lnTo>
                    <a:pt x="238290" y="254127"/>
                  </a:lnTo>
                  <a:lnTo>
                    <a:pt x="180213" y="95059"/>
                  </a:lnTo>
                  <a:lnTo>
                    <a:pt x="180213" y="18161"/>
                  </a:lnTo>
                  <a:lnTo>
                    <a:pt x="178777" y="11087"/>
                  </a:lnTo>
                  <a:lnTo>
                    <a:pt x="174891" y="5321"/>
                  </a:lnTo>
                  <a:lnTo>
                    <a:pt x="169125" y="1435"/>
                  </a:lnTo>
                  <a:lnTo>
                    <a:pt x="162052" y="0"/>
                  </a:lnTo>
                  <a:lnTo>
                    <a:pt x="154990" y="1435"/>
                  </a:lnTo>
                  <a:lnTo>
                    <a:pt x="149225" y="5321"/>
                  </a:lnTo>
                  <a:lnTo>
                    <a:pt x="145338" y="11087"/>
                  </a:lnTo>
                  <a:lnTo>
                    <a:pt x="143903" y="18161"/>
                  </a:lnTo>
                  <a:lnTo>
                    <a:pt x="143903" y="101473"/>
                  </a:lnTo>
                  <a:lnTo>
                    <a:pt x="199669" y="254127"/>
                  </a:lnTo>
                  <a:lnTo>
                    <a:pt x="51879" y="254127"/>
                  </a:lnTo>
                  <a:lnTo>
                    <a:pt x="107594" y="101473"/>
                  </a:lnTo>
                  <a:lnTo>
                    <a:pt x="107607" y="18161"/>
                  </a:lnTo>
                  <a:lnTo>
                    <a:pt x="106172" y="11087"/>
                  </a:lnTo>
                  <a:lnTo>
                    <a:pt x="102285" y="5321"/>
                  </a:lnTo>
                  <a:lnTo>
                    <a:pt x="96520" y="1435"/>
                  </a:lnTo>
                  <a:lnTo>
                    <a:pt x="89446" y="0"/>
                  </a:lnTo>
                  <a:lnTo>
                    <a:pt x="82397" y="1435"/>
                  </a:lnTo>
                  <a:lnTo>
                    <a:pt x="76619" y="5321"/>
                  </a:lnTo>
                  <a:lnTo>
                    <a:pt x="72732" y="11087"/>
                  </a:lnTo>
                  <a:lnTo>
                    <a:pt x="71297" y="18161"/>
                  </a:lnTo>
                  <a:lnTo>
                    <a:pt x="71297" y="95059"/>
                  </a:lnTo>
                  <a:lnTo>
                    <a:pt x="0" y="290436"/>
                  </a:lnTo>
                  <a:lnTo>
                    <a:pt x="71297" y="290436"/>
                  </a:lnTo>
                  <a:lnTo>
                    <a:pt x="71297" y="471944"/>
                  </a:lnTo>
                  <a:lnTo>
                    <a:pt x="107607" y="471944"/>
                  </a:lnTo>
                  <a:lnTo>
                    <a:pt x="107607" y="290436"/>
                  </a:lnTo>
                  <a:lnTo>
                    <a:pt x="143903" y="290436"/>
                  </a:lnTo>
                  <a:lnTo>
                    <a:pt x="143903" y="471944"/>
                  </a:lnTo>
                  <a:lnTo>
                    <a:pt x="180213" y="471944"/>
                  </a:lnTo>
                  <a:lnTo>
                    <a:pt x="180213" y="290436"/>
                  </a:lnTo>
                  <a:lnTo>
                    <a:pt x="251536" y="290436"/>
                  </a:lnTo>
                  <a:close/>
                </a:path>
                <a:path w="505459" h="472439">
                  <a:moveTo>
                    <a:pt x="505333" y="18161"/>
                  </a:moveTo>
                  <a:lnTo>
                    <a:pt x="503910" y="11087"/>
                  </a:lnTo>
                  <a:lnTo>
                    <a:pt x="500011" y="5321"/>
                  </a:lnTo>
                  <a:lnTo>
                    <a:pt x="494245" y="1435"/>
                  </a:lnTo>
                  <a:lnTo>
                    <a:pt x="487184" y="0"/>
                  </a:lnTo>
                  <a:lnTo>
                    <a:pt x="480123" y="1435"/>
                  </a:lnTo>
                  <a:lnTo>
                    <a:pt x="474345" y="5321"/>
                  </a:lnTo>
                  <a:lnTo>
                    <a:pt x="470458" y="11087"/>
                  </a:lnTo>
                  <a:lnTo>
                    <a:pt x="469036" y="18161"/>
                  </a:lnTo>
                  <a:lnTo>
                    <a:pt x="469036" y="181521"/>
                  </a:lnTo>
                  <a:lnTo>
                    <a:pt x="432739" y="181521"/>
                  </a:lnTo>
                  <a:lnTo>
                    <a:pt x="432739" y="18161"/>
                  </a:lnTo>
                  <a:lnTo>
                    <a:pt x="431304" y="11087"/>
                  </a:lnTo>
                  <a:lnTo>
                    <a:pt x="427418" y="5321"/>
                  </a:lnTo>
                  <a:lnTo>
                    <a:pt x="421640" y="1435"/>
                  </a:lnTo>
                  <a:lnTo>
                    <a:pt x="414578" y="0"/>
                  </a:lnTo>
                  <a:lnTo>
                    <a:pt x="407517" y="1435"/>
                  </a:lnTo>
                  <a:lnTo>
                    <a:pt x="401751" y="5321"/>
                  </a:lnTo>
                  <a:lnTo>
                    <a:pt x="397852" y="11087"/>
                  </a:lnTo>
                  <a:lnTo>
                    <a:pt x="396430" y="18161"/>
                  </a:lnTo>
                  <a:lnTo>
                    <a:pt x="396430" y="471157"/>
                  </a:lnTo>
                  <a:lnTo>
                    <a:pt x="432739" y="471157"/>
                  </a:lnTo>
                  <a:lnTo>
                    <a:pt x="432739" y="217830"/>
                  </a:lnTo>
                  <a:lnTo>
                    <a:pt x="469036" y="217830"/>
                  </a:lnTo>
                  <a:lnTo>
                    <a:pt x="469036" y="471157"/>
                  </a:lnTo>
                  <a:lnTo>
                    <a:pt x="505333" y="471157"/>
                  </a:lnTo>
                  <a:lnTo>
                    <a:pt x="505333" y="18161"/>
                  </a:lnTo>
                  <a:close/>
                </a:path>
              </a:pathLst>
            </a:custGeom>
            <a:solidFill>
              <a:srgbClr val="FFC000"/>
            </a:solidFill>
          </p:spPr>
          <p:txBody>
            <a:bodyPr wrap="square" lIns="0" tIns="0" rIns="0" bIns="0" rtlCol="0"/>
            <a:lstStyle/>
            <a:p>
              <a:endParaRPr/>
            </a:p>
          </p:txBody>
        </p:sp>
      </p:grpSp>
      <p:grpSp>
        <p:nvGrpSpPr>
          <p:cNvPr id="17" name="object 17"/>
          <p:cNvGrpSpPr/>
          <p:nvPr/>
        </p:nvGrpSpPr>
        <p:grpSpPr>
          <a:xfrm>
            <a:off x="8468195" y="4468198"/>
            <a:ext cx="287655" cy="725805"/>
            <a:chOff x="8468195" y="4468198"/>
            <a:chExt cx="287655" cy="725805"/>
          </a:xfrm>
        </p:grpSpPr>
        <p:sp>
          <p:nvSpPr>
            <p:cNvPr id="18" name="object 18"/>
            <p:cNvSpPr/>
            <p:nvPr/>
          </p:nvSpPr>
          <p:spPr>
            <a:xfrm>
              <a:off x="8468195" y="4631607"/>
              <a:ext cx="287655" cy="290830"/>
            </a:xfrm>
            <a:custGeom>
              <a:avLst/>
              <a:gdLst/>
              <a:ahLst/>
              <a:cxnLst/>
              <a:rect l="l" t="t" r="r" b="b"/>
              <a:pathLst>
                <a:path w="287654" h="290829">
                  <a:moveTo>
                    <a:pt x="143597" y="0"/>
                  </a:moveTo>
                  <a:lnTo>
                    <a:pt x="98454" y="6398"/>
                  </a:lnTo>
                  <a:lnTo>
                    <a:pt x="57306" y="24102"/>
                  </a:lnTo>
                  <a:lnTo>
                    <a:pt x="29722" y="57177"/>
                  </a:lnTo>
                  <a:lnTo>
                    <a:pt x="0" y="269732"/>
                  </a:lnTo>
                  <a:lnTo>
                    <a:pt x="430" y="276923"/>
                  </a:lnTo>
                  <a:lnTo>
                    <a:pt x="3480" y="283173"/>
                  </a:lnTo>
                  <a:lnTo>
                    <a:pt x="8655" y="287827"/>
                  </a:lnTo>
                  <a:lnTo>
                    <a:pt x="17969" y="290409"/>
                  </a:lnTo>
                  <a:lnTo>
                    <a:pt x="27014" y="290394"/>
                  </a:lnTo>
                  <a:lnTo>
                    <a:pt x="34668" y="283724"/>
                  </a:lnTo>
                  <a:lnTo>
                    <a:pt x="65661" y="62683"/>
                  </a:lnTo>
                  <a:lnTo>
                    <a:pt x="66659" y="61579"/>
                  </a:lnTo>
                  <a:lnTo>
                    <a:pt x="107892" y="41476"/>
                  </a:lnTo>
                  <a:lnTo>
                    <a:pt x="143582" y="36314"/>
                  </a:lnTo>
                  <a:lnTo>
                    <a:pt x="161567" y="37604"/>
                  </a:lnTo>
                  <a:lnTo>
                    <a:pt x="200788" y="49549"/>
                  </a:lnTo>
                  <a:lnTo>
                    <a:pt x="252375" y="283663"/>
                  </a:lnTo>
                  <a:lnTo>
                    <a:pt x="260029" y="290334"/>
                  </a:lnTo>
                  <a:lnTo>
                    <a:pt x="287059" y="269671"/>
                  </a:lnTo>
                  <a:lnTo>
                    <a:pt x="256988" y="55301"/>
                  </a:lnTo>
                  <a:lnTo>
                    <a:pt x="229821" y="24083"/>
                  </a:lnTo>
                  <a:lnTo>
                    <a:pt x="188740" y="6398"/>
                  </a:lnTo>
                  <a:lnTo>
                    <a:pt x="166337" y="1599"/>
                  </a:lnTo>
                  <a:lnTo>
                    <a:pt x="143597" y="0"/>
                  </a:lnTo>
                  <a:close/>
                </a:path>
              </a:pathLst>
            </a:custGeom>
            <a:solidFill>
              <a:srgbClr val="FFC000"/>
            </a:solidFill>
          </p:spPr>
          <p:txBody>
            <a:bodyPr wrap="square" lIns="0" tIns="0" rIns="0" bIns="0" rtlCol="0"/>
            <a:lstStyle/>
            <a:p>
              <a:endParaRPr/>
            </a:p>
          </p:txBody>
        </p:sp>
        <p:pic>
          <p:nvPicPr>
            <p:cNvPr id="19" name="object 19"/>
            <p:cNvPicPr/>
            <p:nvPr/>
          </p:nvPicPr>
          <p:blipFill>
            <a:blip r:embed="rId6" cstate="print"/>
            <a:stretch>
              <a:fillRect/>
            </a:stretch>
          </p:blipFill>
          <p:spPr>
            <a:xfrm>
              <a:off x="8539030" y="4468198"/>
              <a:ext cx="145208" cy="145242"/>
            </a:xfrm>
            <a:prstGeom prst="rect">
              <a:avLst/>
            </a:prstGeom>
          </p:spPr>
        </p:pic>
        <p:sp>
          <p:nvSpPr>
            <p:cNvPr id="20" name="object 20"/>
            <p:cNvSpPr/>
            <p:nvPr/>
          </p:nvSpPr>
          <p:spPr>
            <a:xfrm>
              <a:off x="8557181" y="4722350"/>
              <a:ext cx="109220" cy="471170"/>
            </a:xfrm>
            <a:custGeom>
              <a:avLst/>
              <a:gdLst/>
              <a:ahLst/>
              <a:cxnLst/>
              <a:rect l="l" t="t" r="r" b="b"/>
              <a:pathLst>
                <a:path w="109220" h="471170">
                  <a:moveTo>
                    <a:pt x="90755" y="0"/>
                  </a:moveTo>
                  <a:lnTo>
                    <a:pt x="83688" y="1425"/>
                  </a:lnTo>
                  <a:lnTo>
                    <a:pt x="77919" y="5315"/>
                  </a:lnTo>
                  <a:lnTo>
                    <a:pt x="74030" y="11084"/>
                  </a:lnTo>
                  <a:lnTo>
                    <a:pt x="72604" y="18151"/>
                  </a:lnTo>
                  <a:lnTo>
                    <a:pt x="72604" y="181515"/>
                  </a:lnTo>
                  <a:lnTo>
                    <a:pt x="36302" y="181515"/>
                  </a:lnTo>
                  <a:lnTo>
                    <a:pt x="36302" y="72606"/>
                  </a:lnTo>
                  <a:lnTo>
                    <a:pt x="36302" y="18151"/>
                  </a:lnTo>
                  <a:lnTo>
                    <a:pt x="34874" y="11084"/>
                  </a:lnTo>
                  <a:lnTo>
                    <a:pt x="30981" y="5315"/>
                  </a:lnTo>
                  <a:lnTo>
                    <a:pt x="25211" y="1425"/>
                  </a:lnTo>
                  <a:lnTo>
                    <a:pt x="18151" y="0"/>
                  </a:lnTo>
                  <a:lnTo>
                    <a:pt x="11084" y="1425"/>
                  </a:lnTo>
                  <a:lnTo>
                    <a:pt x="5314" y="5315"/>
                  </a:lnTo>
                  <a:lnTo>
                    <a:pt x="1425" y="11084"/>
                  </a:lnTo>
                  <a:lnTo>
                    <a:pt x="0" y="18151"/>
                  </a:lnTo>
                  <a:lnTo>
                    <a:pt x="0" y="471154"/>
                  </a:lnTo>
                  <a:lnTo>
                    <a:pt x="36302" y="471154"/>
                  </a:lnTo>
                  <a:lnTo>
                    <a:pt x="36302" y="217818"/>
                  </a:lnTo>
                  <a:lnTo>
                    <a:pt x="72604" y="217818"/>
                  </a:lnTo>
                  <a:lnTo>
                    <a:pt x="72604" y="471154"/>
                  </a:lnTo>
                  <a:lnTo>
                    <a:pt x="108906" y="471154"/>
                  </a:lnTo>
                  <a:lnTo>
                    <a:pt x="108906" y="18151"/>
                  </a:lnTo>
                  <a:lnTo>
                    <a:pt x="107478" y="11084"/>
                  </a:lnTo>
                  <a:lnTo>
                    <a:pt x="103585" y="5315"/>
                  </a:lnTo>
                  <a:lnTo>
                    <a:pt x="97815" y="1425"/>
                  </a:lnTo>
                  <a:lnTo>
                    <a:pt x="90755" y="0"/>
                  </a:lnTo>
                  <a:close/>
                </a:path>
              </a:pathLst>
            </a:custGeom>
            <a:solidFill>
              <a:srgbClr val="FFC000"/>
            </a:solidFill>
          </p:spPr>
          <p:txBody>
            <a:bodyPr wrap="square" lIns="0" tIns="0" rIns="0" bIns="0" rtlCol="0"/>
            <a:lstStyle/>
            <a:p>
              <a:endParaRPr/>
            </a:p>
          </p:txBody>
        </p:sp>
      </p:grpSp>
      <p:grpSp>
        <p:nvGrpSpPr>
          <p:cNvPr id="21" name="object 21"/>
          <p:cNvGrpSpPr/>
          <p:nvPr/>
        </p:nvGrpSpPr>
        <p:grpSpPr>
          <a:xfrm>
            <a:off x="8796548" y="4468198"/>
            <a:ext cx="612140" cy="726440"/>
            <a:chOff x="8796548" y="4468198"/>
            <a:chExt cx="612140" cy="726440"/>
          </a:xfrm>
        </p:grpSpPr>
        <p:sp>
          <p:nvSpPr>
            <p:cNvPr id="22" name="object 22"/>
            <p:cNvSpPr/>
            <p:nvPr/>
          </p:nvSpPr>
          <p:spPr>
            <a:xfrm>
              <a:off x="9121633" y="4631607"/>
              <a:ext cx="287655" cy="290830"/>
            </a:xfrm>
            <a:custGeom>
              <a:avLst/>
              <a:gdLst/>
              <a:ahLst/>
              <a:cxnLst/>
              <a:rect l="l" t="t" r="r" b="b"/>
              <a:pathLst>
                <a:path w="287654" h="290829">
                  <a:moveTo>
                    <a:pt x="143597" y="0"/>
                  </a:moveTo>
                  <a:lnTo>
                    <a:pt x="98454" y="6398"/>
                  </a:lnTo>
                  <a:lnTo>
                    <a:pt x="57306" y="24102"/>
                  </a:lnTo>
                  <a:lnTo>
                    <a:pt x="29722" y="57177"/>
                  </a:lnTo>
                  <a:lnTo>
                    <a:pt x="0" y="269732"/>
                  </a:lnTo>
                  <a:lnTo>
                    <a:pt x="430" y="276923"/>
                  </a:lnTo>
                  <a:lnTo>
                    <a:pt x="3480" y="283173"/>
                  </a:lnTo>
                  <a:lnTo>
                    <a:pt x="8655" y="287827"/>
                  </a:lnTo>
                  <a:lnTo>
                    <a:pt x="17969" y="290409"/>
                  </a:lnTo>
                  <a:lnTo>
                    <a:pt x="27014" y="290394"/>
                  </a:lnTo>
                  <a:lnTo>
                    <a:pt x="34668" y="283724"/>
                  </a:lnTo>
                  <a:lnTo>
                    <a:pt x="65661" y="62683"/>
                  </a:lnTo>
                  <a:lnTo>
                    <a:pt x="66659" y="61579"/>
                  </a:lnTo>
                  <a:lnTo>
                    <a:pt x="107892" y="41476"/>
                  </a:lnTo>
                  <a:lnTo>
                    <a:pt x="143582" y="36314"/>
                  </a:lnTo>
                  <a:lnTo>
                    <a:pt x="161567" y="37604"/>
                  </a:lnTo>
                  <a:lnTo>
                    <a:pt x="200788" y="49549"/>
                  </a:lnTo>
                  <a:lnTo>
                    <a:pt x="252375" y="283663"/>
                  </a:lnTo>
                  <a:lnTo>
                    <a:pt x="260029" y="290334"/>
                  </a:lnTo>
                  <a:lnTo>
                    <a:pt x="287059" y="269671"/>
                  </a:lnTo>
                  <a:lnTo>
                    <a:pt x="256988" y="55301"/>
                  </a:lnTo>
                  <a:lnTo>
                    <a:pt x="229821" y="24083"/>
                  </a:lnTo>
                  <a:lnTo>
                    <a:pt x="188740" y="6398"/>
                  </a:lnTo>
                  <a:lnTo>
                    <a:pt x="166337" y="1599"/>
                  </a:lnTo>
                  <a:lnTo>
                    <a:pt x="143597" y="0"/>
                  </a:lnTo>
                  <a:close/>
                </a:path>
              </a:pathLst>
            </a:custGeom>
            <a:solidFill>
              <a:srgbClr val="FFC000"/>
            </a:solidFill>
          </p:spPr>
          <p:txBody>
            <a:bodyPr wrap="square" lIns="0" tIns="0" rIns="0" bIns="0" rtlCol="0"/>
            <a:lstStyle/>
            <a:p>
              <a:endParaRPr/>
            </a:p>
          </p:txBody>
        </p:sp>
        <p:pic>
          <p:nvPicPr>
            <p:cNvPr id="23" name="object 23"/>
            <p:cNvPicPr/>
            <p:nvPr/>
          </p:nvPicPr>
          <p:blipFill>
            <a:blip r:embed="rId7" cstate="print"/>
            <a:stretch>
              <a:fillRect/>
            </a:stretch>
          </p:blipFill>
          <p:spPr>
            <a:xfrm>
              <a:off x="9192468" y="4468198"/>
              <a:ext cx="145208" cy="145242"/>
            </a:xfrm>
            <a:prstGeom prst="rect">
              <a:avLst/>
            </a:prstGeom>
          </p:spPr>
        </p:pic>
        <p:sp>
          <p:nvSpPr>
            <p:cNvPr id="24" name="object 24"/>
            <p:cNvSpPr/>
            <p:nvPr/>
          </p:nvSpPr>
          <p:spPr>
            <a:xfrm>
              <a:off x="8796548" y="4631608"/>
              <a:ext cx="287655" cy="290830"/>
            </a:xfrm>
            <a:custGeom>
              <a:avLst/>
              <a:gdLst/>
              <a:ahLst/>
              <a:cxnLst/>
              <a:rect l="l" t="t" r="r" b="b"/>
              <a:pathLst>
                <a:path w="287654" h="290829">
                  <a:moveTo>
                    <a:pt x="143620" y="0"/>
                  </a:moveTo>
                  <a:lnTo>
                    <a:pt x="98469" y="6398"/>
                  </a:lnTo>
                  <a:lnTo>
                    <a:pt x="57333" y="24102"/>
                  </a:lnTo>
                  <a:lnTo>
                    <a:pt x="30115" y="55362"/>
                  </a:lnTo>
                  <a:lnTo>
                    <a:pt x="0" y="269732"/>
                  </a:lnTo>
                  <a:lnTo>
                    <a:pt x="430" y="276923"/>
                  </a:lnTo>
                  <a:lnTo>
                    <a:pt x="17137" y="290409"/>
                  </a:lnTo>
                  <a:lnTo>
                    <a:pt x="27029" y="290394"/>
                  </a:lnTo>
                  <a:lnTo>
                    <a:pt x="34683" y="283724"/>
                  </a:lnTo>
                  <a:lnTo>
                    <a:pt x="65517" y="63364"/>
                  </a:lnTo>
                  <a:lnTo>
                    <a:pt x="65676" y="62683"/>
                  </a:lnTo>
                  <a:lnTo>
                    <a:pt x="107892" y="41476"/>
                  </a:lnTo>
                  <a:lnTo>
                    <a:pt x="143590" y="36314"/>
                  </a:lnTo>
                  <a:lnTo>
                    <a:pt x="246402" y="36314"/>
                  </a:lnTo>
                  <a:lnTo>
                    <a:pt x="242165" y="32491"/>
                  </a:lnTo>
                  <a:lnTo>
                    <a:pt x="203008" y="10994"/>
                  </a:lnTo>
                  <a:lnTo>
                    <a:pt x="166365" y="1599"/>
                  </a:lnTo>
                  <a:lnTo>
                    <a:pt x="143620" y="0"/>
                  </a:lnTo>
                  <a:close/>
                </a:path>
                <a:path w="287654" h="290829">
                  <a:moveTo>
                    <a:pt x="246402" y="36314"/>
                  </a:moveTo>
                  <a:lnTo>
                    <a:pt x="143590" y="36314"/>
                  </a:lnTo>
                  <a:lnTo>
                    <a:pt x="161576" y="37604"/>
                  </a:lnTo>
                  <a:lnTo>
                    <a:pt x="179287" y="41476"/>
                  </a:lnTo>
                  <a:lnTo>
                    <a:pt x="220453" y="61579"/>
                  </a:lnTo>
                  <a:lnTo>
                    <a:pt x="252329" y="283147"/>
                  </a:lnTo>
                  <a:lnTo>
                    <a:pt x="252440" y="283724"/>
                  </a:lnTo>
                  <a:lnTo>
                    <a:pt x="260059" y="290349"/>
                  </a:lnTo>
                  <a:lnTo>
                    <a:pt x="269089" y="290364"/>
                  </a:lnTo>
                  <a:lnTo>
                    <a:pt x="269936" y="290364"/>
                  </a:lnTo>
                  <a:lnTo>
                    <a:pt x="287104" y="269701"/>
                  </a:lnTo>
                  <a:lnTo>
                    <a:pt x="257245" y="56557"/>
                  </a:lnTo>
                  <a:lnTo>
                    <a:pt x="247329" y="37151"/>
                  </a:lnTo>
                  <a:lnTo>
                    <a:pt x="246402" y="36314"/>
                  </a:lnTo>
                  <a:close/>
                </a:path>
              </a:pathLst>
            </a:custGeom>
            <a:solidFill>
              <a:srgbClr val="FFC000"/>
            </a:solidFill>
          </p:spPr>
          <p:txBody>
            <a:bodyPr wrap="square" lIns="0" tIns="0" rIns="0" bIns="0" rtlCol="0"/>
            <a:lstStyle/>
            <a:p>
              <a:endParaRPr/>
            </a:p>
          </p:txBody>
        </p:sp>
        <p:pic>
          <p:nvPicPr>
            <p:cNvPr id="25" name="object 25"/>
            <p:cNvPicPr/>
            <p:nvPr/>
          </p:nvPicPr>
          <p:blipFill>
            <a:blip r:embed="rId8" cstate="print"/>
            <a:stretch>
              <a:fillRect/>
            </a:stretch>
          </p:blipFill>
          <p:spPr>
            <a:xfrm>
              <a:off x="8867337" y="4468198"/>
              <a:ext cx="145208" cy="145242"/>
            </a:xfrm>
            <a:prstGeom prst="rect">
              <a:avLst/>
            </a:prstGeom>
          </p:spPr>
        </p:pic>
        <p:sp>
          <p:nvSpPr>
            <p:cNvPr id="26" name="object 26"/>
            <p:cNvSpPr/>
            <p:nvPr/>
          </p:nvSpPr>
          <p:spPr>
            <a:xfrm>
              <a:off x="8814181" y="4722355"/>
              <a:ext cx="505459" cy="472440"/>
            </a:xfrm>
            <a:custGeom>
              <a:avLst/>
              <a:gdLst/>
              <a:ahLst/>
              <a:cxnLst/>
              <a:rect l="l" t="t" r="r" b="b"/>
              <a:pathLst>
                <a:path w="505459" h="472439">
                  <a:moveTo>
                    <a:pt x="251536" y="290423"/>
                  </a:moveTo>
                  <a:lnTo>
                    <a:pt x="238290" y="254127"/>
                  </a:lnTo>
                  <a:lnTo>
                    <a:pt x="180213" y="95059"/>
                  </a:lnTo>
                  <a:lnTo>
                    <a:pt x="180213" y="18148"/>
                  </a:lnTo>
                  <a:lnTo>
                    <a:pt x="178777" y="11087"/>
                  </a:lnTo>
                  <a:lnTo>
                    <a:pt x="174891" y="5321"/>
                  </a:lnTo>
                  <a:lnTo>
                    <a:pt x="169125" y="1422"/>
                  </a:lnTo>
                  <a:lnTo>
                    <a:pt x="162052" y="0"/>
                  </a:lnTo>
                  <a:lnTo>
                    <a:pt x="154990" y="1422"/>
                  </a:lnTo>
                  <a:lnTo>
                    <a:pt x="149225" y="5321"/>
                  </a:lnTo>
                  <a:lnTo>
                    <a:pt x="145338" y="11087"/>
                  </a:lnTo>
                  <a:lnTo>
                    <a:pt x="143903" y="18148"/>
                  </a:lnTo>
                  <a:lnTo>
                    <a:pt x="143903" y="101473"/>
                  </a:lnTo>
                  <a:lnTo>
                    <a:pt x="199669" y="254127"/>
                  </a:lnTo>
                  <a:lnTo>
                    <a:pt x="51879" y="254127"/>
                  </a:lnTo>
                  <a:lnTo>
                    <a:pt x="107594" y="101473"/>
                  </a:lnTo>
                  <a:lnTo>
                    <a:pt x="107607" y="18148"/>
                  </a:lnTo>
                  <a:lnTo>
                    <a:pt x="106172" y="11087"/>
                  </a:lnTo>
                  <a:lnTo>
                    <a:pt x="102285" y="5321"/>
                  </a:lnTo>
                  <a:lnTo>
                    <a:pt x="96520" y="1422"/>
                  </a:lnTo>
                  <a:lnTo>
                    <a:pt x="89446" y="0"/>
                  </a:lnTo>
                  <a:lnTo>
                    <a:pt x="82397" y="1422"/>
                  </a:lnTo>
                  <a:lnTo>
                    <a:pt x="76619" y="5321"/>
                  </a:lnTo>
                  <a:lnTo>
                    <a:pt x="72732" y="11087"/>
                  </a:lnTo>
                  <a:lnTo>
                    <a:pt x="71297" y="18148"/>
                  </a:lnTo>
                  <a:lnTo>
                    <a:pt x="71297" y="95059"/>
                  </a:lnTo>
                  <a:lnTo>
                    <a:pt x="0" y="290423"/>
                  </a:lnTo>
                  <a:lnTo>
                    <a:pt x="71297" y="290423"/>
                  </a:lnTo>
                  <a:lnTo>
                    <a:pt x="71297" y="471944"/>
                  </a:lnTo>
                  <a:lnTo>
                    <a:pt x="107607" y="471944"/>
                  </a:lnTo>
                  <a:lnTo>
                    <a:pt x="107607" y="290423"/>
                  </a:lnTo>
                  <a:lnTo>
                    <a:pt x="143903" y="290423"/>
                  </a:lnTo>
                  <a:lnTo>
                    <a:pt x="143903" y="471944"/>
                  </a:lnTo>
                  <a:lnTo>
                    <a:pt x="180213" y="471944"/>
                  </a:lnTo>
                  <a:lnTo>
                    <a:pt x="180213" y="290423"/>
                  </a:lnTo>
                  <a:lnTo>
                    <a:pt x="251536" y="290423"/>
                  </a:lnTo>
                  <a:close/>
                </a:path>
                <a:path w="505459" h="472439">
                  <a:moveTo>
                    <a:pt x="505333" y="18148"/>
                  </a:moveTo>
                  <a:lnTo>
                    <a:pt x="503910" y="11087"/>
                  </a:lnTo>
                  <a:lnTo>
                    <a:pt x="500011" y="5321"/>
                  </a:lnTo>
                  <a:lnTo>
                    <a:pt x="494245" y="1422"/>
                  </a:lnTo>
                  <a:lnTo>
                    <a:pt x="487184" y="0"/>
                  </a:lnTo>
                  <a:lnTo>
                    <a:pt x="480123" y="1422"/>
                  </a:lnTo>
                  <a:lnTo>
                    <a:pt x="474345" y="5321"/>
                  </a:lnTo>
                  <a:lnTo>
                    <a:pt x="470458" y="11087"/>
                  </a:lnTo>
                  <a:lnTo>
                    <a:pt x="469036" y="18148"/>
                  </a:lnTo>
                  <a:lnTo>
                    <a:pt x="469036" y="181521"/>
                  </a:lnTo>
                  <a:lnTo>
                    <a:pt x="432739" y="181521"/>
                  </a:lnTo>
                  <a:lnTo>
                    <a:pt x="432739" y="72605"/>
                  </a:lnTo>
                  <a:lnTo>
                    <a:pt x="432739" y="18148"/>
                  </a:lnTo>
                  <a:lnTo>
                    <a:pt x="431304" y="11087"/>
                  </a:lnTo>
                  <a:lnTo>
                    <a:pt x="427418" y="5321"/>
                  </a:lnTo>
                  <a:lnTo>
                    <a:pt x="421640" y="1422"/>
                  </a:lnTo>
                  <a:lnTo>
                    <a:pt x="414578" y="0"/>
                  </a:lnTo>
                  <a:lnTo>
                    <a:pt x="407517" y="1422"/>
                  </a:lnTo>
                  <a:lnTo>
                    <a:pt x="401751" y="5321"/>
                  </a:lnTo>
                  <a:lnTo>
                    <a:pt x="397852" y="11087"/>
                  </a:lnTo>
                  <a:lnTo>
                    <a:pt x="396430" y="18148"/>
                  </a:lnTo>
                  <a:lnTo>
                    <a:pt x="396430" y="471157"/>
                  </a:lnTo>
                  <a:lnTo>
                    <a:pt x="432739" y="471157"/>
                  </a:lnTo>
                  <a:lnTo>
                    <a:pt x="432739" y="217817"/>
                  </a:lnTo>
                  <a:lnTo>
                    <a:pt x="469036" y="217817"/>
                  </a:lnTo>
                  <a:lnTo>
                    <a:pt x="469036" y="471157"/>
                  </a:lnTo>
                  <a:lnTo>
                    <a:pt x="505333" y="471157"/>
                  </a:lnTo>
                  <a:lnTo>
                    <a:pt x="505333" y="18148"/>
                  </a:lnTo>
                  <a:close/>
                </a:path>
              </a:pathLst>
            </a:custGeom>
            <a:solidFill>
              <a:srgbClr val="FFC000"/>
            </a:solidFill>
          </p:spPr>
          <p:txBody>
            <a:bodyPr wrap="square" lIns="0" tIns="0" rIns="0" bIns="0" rtlCol="0"/>
            <a:lstStyle/>
            <a:p>
              <a:endParaRPr/>
            </a:p>
          </p:txBody>
        </p:sp>
      </p:grpSp>
      <p:grpSp>
        <p:nvGrpSpPr>
          <p:cNvPr id="27" name="object 27"/>
          <p:cNvGrpSpPr/>
          <p:nvPr/>
        </p:nvGrpSpPr>
        <p:grpSpPr>
          <a:xfrm>
            <a:off x="9449986" y="5266897"/>
            <a:ext cx="287655" cy="726440"/>
            <a:chOff x="9449986" y="5266897"/>
            <a:chExt cx="287655" cy="726440"/>
          </a:xfrm>
        </p:grpSpPr>
        <p:sp>
          <p:nvSpPr>
            <p:cNvPr id="28" name="object 28"/>
            <p:cNvSpPr/>
            <p:nvPr/>
          </p:nvSpPr>
          <p:spPr>
            <a:xfrm>
              <a:off x="9449986" y="5430276"/>
              <a:ext cx="287655" cy="290830"/>
            </a:xfrm>
            <a:custGeom>
              <a:avLst/>
              <a:gdLst/>
              <a:ahLst/>
              <a:cxnLst/>
              <a:rect l="l" t="t" r="r" b="b"/>
              <a:pathLst>
                <a:path w="287654" h="290829">
                  <a:moveTo>
                    <a:pt x="143646" y="0"/>
                  </a:moveTo>
                  <a:lnTo>
                    <a:pt x="98469" y="6398"/>
                  </a:lnTo>
                  <a:lnTo>
                    <a:pt x="57333" y="24102"/>
                  </a:lnTo>
                  <a:lnTo>
                    <a:pt x="30115" y="55362"/>
                  </a:lnTo>
                  <a:lnTo>
                    <a:pt x="0" y="269732"/>
                  </a:lnTo>
                  <a:lnTo>
                    <a:pt x="430" y="276923"/>
                  </a:lnTo>
                  <a:lnTo>
                    <a:pt x="17137" y="290409"/>
                  </a:lnTo>
                  <a:lnTo>
                    <a:pt x="27029" y="290394"/>
                  </a:lnTo>
                  <a:lnTo>
                    <a:pt x="34683" y="283724"/>
                  </a:lnTo>
                  <a:lnTo>
                    <a:pt x="65517" y="63364"/>
                  </a:lnTo>
                  <a:lnTo>
                    <a:pt x="65676" y="62683"/>
                  </a:lnTo>
                  <a:lnTo>
                    <a:pt x="107892" y="41476"/>
                  </a:lnTo>
                  <a:lnTo>
                    <a:pt x="143576" y="36314"/>
                  </a:lnTo>
                  <a:lnTo>
                    <a:pt x="246417" y="36314"/>
                  </a:lnTo>
                  <a:lnTo>
                    <a:pt x="242195" y="32491"/>
                  </a:lnTo>
                  <a:lnTo>
                    <a:pt x="202993" y="10994"/>
                  </a:lnTo>
                  <a:lnTo>
                    <a:pt x="166395" y="1599"/>
                  </a:lnTo>
                  <a:lnTo>
                    <a:pt x="143646" y="0"/>
                  </a:lnTo>
                  <a:close/>
                </a:path>
                <a:path w="287654" h="290829">
                  <a:moveTo>
                    <a:pt x="246417" y="36314"/>
                  </a:moveTo>
                  <a:lnTo>
                    <a:pt x="143576" y="36314"/>
                  </a:lnTo>
                  <a:lnTo>
                    <a:pt x="161565" y="37604"/>
                  </a:lnTo>
                  <a:lnTo>
                    <a:pt x="179271" y="41476"/>
                  </a:lnTo>
                  <a:lnTo>
                    <a:pt x="220454" y="61579"/>
                  </a:lnTo>
                  <a:lnTo>
                    <a:pt x="251415" y="276923"/>
                  </a:lnTo>
                  <a:lnTo>
                    <a:pt x="252256" y="283147"/>
                  </a:lnTo>
                  <a:lnTo>
                    <a:pt x="252365" y="283724"/>
                  </a:lnTo>
                  <a:lnTo>
                    <a:pt x="260044" y="290349"/>
                  </a:lnTo>
                  <a:lnTo>
                    <a:pt x="269119" y="290364"/>
                  </a:lnTo>
                  <a:lnTo>
                    <a:pt x="269876" y="290364"/>
                  </a:lnTo>
                  <a:lnTo>
                    <a:pt x="287119" y="269701"/>
                  </a:lnTo>
                  <a:lnTo>
                    <a:pt x="257321" y="57192"/>
                  </a:lnTo>
                  <a:lnTo>
                    <a:pt x="257321" y="56557"/>
                  </a:lnTo>
                  <a:lnTo>
                    <a:pt x="257030" y="55362"/>
                  </a:lnTo>
                  <a:lnTo>
                    <a:pt x="254851" y="48700"/>
                  </a:lnTo>
                  <a:lnTo>
                    <a:pt x="251592" y="42599"/>
                  </a:lnTo>
                  <a:lnTo>
                    <a:pt x="247340" y="37151"/>
                  </a:lnTo>
                  <a:lnTo>
                    <a:pt x="246417" y="36314"/>
                  </a:lnTo>
                  <a:close/>
                </a:path>
              </a:pathLst>
            </a:custGeom>
            <a:solidFill>
              <a:srgbClr val="FFC000"/>
            </a:solidFill>
          </p:spPr>
          <p:txBody>
            <a:bodyPr wrap="square" lIns="0" tIns="0" rIns="0" bIns="0" rtlCol="0"/>
            <a:lstStyle/>
            <a:p>
              <a:endParaRPr/>
            </a:p>
          </p:txBody>
        </p:sp>
        <p:pic>
          <p:nvPicPr>
            <p:cNvPr id="29" name="object 29"/>
            <p:cNvPicPr/>
            <p:nvPr/>
          </p:nvPicPr>
          <p:blipFill>
            <a:blip r:embed="rId9" cstate="print"/>
            <a:stretch>
              <a:fillRect/>
            </a:stretch>
          </p:blipFill>
          <p:spPr>
            <a:xfrm>
              <a:off x="9520775" y="5266897"/>
              <a:ext cx="145238" cy="145212"/>
            </a:xfrm>
            <a:prstGeom prst="rect">
              <a:avLst/>
            </a:prstGeom>
          </p:spPr>
        </p:pic>
        <p:sp>
          <p:nvSpPr>
            <p:cNvPr id="30" name="object 30"/>
            <p:cNvSpPr/>
            <p:nvPr/>
          </p:nvSpPr>
          <p:spPr>
            <a:xfrm>
              <a:off x="9467623" y="5521019"/>
              <a:ext cx="252095" cy="472440"/>
            </a:xfrm>
            <a:custGeom>
              <a:avLst/>
              <a:gdLst/>
              <a:ahLst/>
              <a:cxnLst/>
              <a:rect l="l" t="t" r="r" b="b"/>
              <a:pathLst>
                <a:path w="252095" h="472439">
                  <a:moveTo>
                    <a:pt x="107635" y="290424"/>
                  </a:moveTo>
                  <a:lnTo>
                    <a:pt x="71303" y="290424"/>
                  </a:lnTo>
                  <a:lnTo>
                    <a:pt x="71303" y="471934"/>
                  </a:lnTo>
                  <a:lnTo>
                    <a:pt x="107635" y="471934"/>
                  </a:lnTo>
                  <a:lnTo>
                    <a:pt x="107635" y="290424"/>
                  </a:lnTo>
                  <a:close/>
                </a:path>
                <a:path w="252095" h="472439">
                  <a:moveTo>
                    <a:pt x="180240" y="290424"/>
                  </a:moveTo>
                  <a:lnTo>
                    <a:pt x="143937" y="290424"/>
                  </a:lnTo>
                  <a:lnTo>
                    <a:pt x="143937" y="471934"/>
                  </a:lnTo>
                  <a:lnTo>
                    <a:pt x="180240" y="471934"/>
                  </a:lnTo>
                  <a:lnTo>
                    <a:pt x="180240" y="290424"/>
                  </a:lnTo>
                  <a:close/>
                </a:path>
                <a:path w="252095" h="472439">
                  <a:moveTo>
                    <a:pt x="89454" y="0"/>
                  </a:moveTo>
                  <a:lnTo>
                    <a:pt x="82394" y="1425"/>
                  </a:lnTo>
                  <a:lnTo>
                    <a:pt x="76623" y="5315"/>
                  </a:lnTo>
                  <a:lnTo>
                    <a:pt x="72731" y="11084"/>
                  </a:lnTo>
                  <a:lnTo>
                    <a:pt x="71303" y="18151"/>
                  </a:lnTo>
                  <a:lnTo>
                    <a:pt x="71303" y="95053"/>
                  </a:lnTo>
                  <a:lnTo>
                    <a:pt x="0" y="290424"/>
                  </a:lnTo>
                  <a:lnTo>
                    <a:pt x="251482" y="290424"/>
                  </a:lnTo>
                  <a:lnTo>
                    <a:pt x="238246" y="254121"/>
                  </a:lnTo>
                  <a:lnTo>
                    <a:pt x="51881" y="254121"/>
                  </a:lnTo>
                  <a:lnTo>
                    <a:pt x="107624" y="101467"/>
                  </a:lnTo>
                  <a:lnTo>
                    <a:pt x="107635" y="18151"/>
                  </a:lnTo>
                  <a:lnTo>
                    <a:pt x="106205" y="11084"/>
                  </a:lnTo>
                  <a:lnTo>
                    <a:pt x="102305" y="5315"/>
                  </a:lnTo>
                  <a:lnTo>
                    <a:pt x="96526" y="1425"/>
                  </a:lnTo>
                  <a:lnTo>
                    <a:pt x="89454" y="0"/>
                  </a:lnTo>
                  <a:close/>
                </a:path>
                <a:path w="252095" h="472439">
                  <a:moveTo>
                    <a:pt x="162088" y="0"/>
                  </a:moveTo>
                  <a:lnTo>
                    <a:pt x="155041" y="1425"/>
                  </a:lnTo>
                  <a:lnTo>
                    <a:pt x="149269" y="5315"/>
                  </a:lnTo>
                  <a:lnTo>
                    <a:pt x="145370" y="11084"/>
                  </a:lnTo>
                  <a:lnTo>
                    <a:pt x="143937" y="18151"/>
                  </a:lnTo>
                  <a:lnTo>
                    <a:pt x="143937" y="101467"/>
                  </a:lnTo>
                  <a:lnTo>
                    <a:pt x="199601" y="254121"/>
                  </a:lnTo>
                  <a:lnTo>
                    <a:pt x="238246" y="254121"/>
                  </a:lnTo>
                  <a:lnTo>
                    <a:pt x="180251" y="95053"/>
                  </a:lnTo>
                  <a:lnTo>
                    <a:pt x="180240" y="18151"/>
                  </a:lnTo>
                  <a:lnTo>
                    <a:pt x="178807" y="11084"/>
                  </a:lnTo>
                  <a:lnTo>
                    <a:pt x="174908" y="5315"/>
                  </a:lnTo>
                  <a:lnTo>
                    <a:pt x="169136" y="1425"/>
                  </a:lnTo>
                  <a:lnTo>
                    <a:pt x="162088" y="0"/>
                  </a:lnTo>
                  <a:close/>
                </a:path>
              </a:pathLst>
            </a:custGeom>
            <a:solidFill>
              <a:srgbClr val="FFC000"/>
            </a:solidFill>
          </p:spPr>
          <p:txBody>
            <a:bodyPr wrap="square" lIns="0" tIns="0" rIns="0" bIns="0" rtlCol="0"/>
            <a:lstStyle/>
            <a:p>
              <a:endParaRPr/>
            </a:p>
          </p:txBody>
        </p:sp>
      </p:grpSp>
      <p:sp>
        <p:nvSpPr>
          <p:cNvPr id="31" name="object 31"/>
          <p:cNvSpPr/>
          <p:nvPr/>
        </p:nvSpPr>
        <p:spPr>
          <a:xfrm>
            <a:off x="6356603" y="2362200"/>
            <a:ext cx="0" cy="3746500"/>
          </a:xfrm>
          <a:custGeom>
            <a:avLst/>
            <a:gdLst/>
            <a:ahLst/>
            <a:cxnLst/>
            <a:rect l="l" t="t" r="r" b="b"/>
            <a:pathLst>
              <a:path h="3746500">
                <a:moveTo>
                  <a:pt x="0" y="0"/>
                </a:moveTo>
                <a:lnTo>
                  <a:pt x="0" y="3746436"/>
                </a:lnTo>
              </a:path>
            </a:pathLst>
          </a:custGeom>
          <a:ln w="6350">
            <a:solidFill>
              <a:srgbClr val="EC7C30"/>
            </a:solidFill>
          </a:ln>
        </p:spPr>
        <p:txBody>
          <a:bodyPr wrap="square" lIns="0" tIns="0" rIns="0" bIns="0" rtlCol="0"/>
          <a:lstStyle/>
          <a:p>
            <a:endParaRPr/>
          </a:p>
        </p:txBody>
      </p:sp>
      <p:sp>
        <p:nvSpPr>
          <p:cNvPr id="32" name="object 32"/>
          <p:cNvSpPr txBox="1"/>
          <p:nvPr/>
        </p:nvSpPr>
        <p:spPr>
          <a:xfrm>
            <a:off x="332231" y="301752"/>
            <a:ext cx="11513820" cy="1859280"/>
          </a:xfrm>
          <a:prstGeom prst="rect">
            <a:avLst/>
          </a:prstGeom>
          <a:solidFill>
            <a:srgbClr val="F6BB67"/>
          </a:solidFill>
        </p:spPr>
        <p:txBody>
          <a:bodyPr vert="horz" wrap="square" lIns="0" tIns="0" rIns="0" bIns="0" rtlCol="0">
            <a:spAutoFit/>
          </a:bodyPr>
          <a:lstStyle/>
          <a:p>
            <a:pPr>
              <a:lnSpc>
                <a:spcPct val="100000"/>
              </a:lnSpc>
            </a:pPr>
            <a:endParaRPr sz="3200">
              <a:latin typeface="Times New Roman"/>
              <a:cs typeface="Times New Roman"/>
            </a:endParaRPr>
          </a:p>
          <a:p>
            <a:pPr marL="542290">
              <a:lnSpc>
                <a:spcPct val="100000"/>
              </a:lnSpc>
              <a:spcBef>
                <a:spcPts val="2280"/>
              </a:spcBef>
            </a:pPr>
            <a:r>
              <a:rPr sz="2400" b="1" spc="100" dirty="0">
                <a:solidFill>
                  <a:srgbClr val="FFFFFF"/>
                </a:solidFill>
                <a:latin typeface="Arial"/>
                <a:cs typeface="Arial"/>
              </a:rPr>
              <a:t>Målgrupper,</a:t>
            </a:r>
            <a:r>
              <a:rPr sz="2400" b="1" spc="-50" dirty="0">
                <a:solidFill>
                  <a:srgbClr val="FFFFFF"/>
                </a:solidFill>
                <a:latin typeface="Arial"/>
                <a:cs typeface="Arial"/>
              </a:rPr>
              <a:t> </a:t>
            </a:r>
            <a:r>
              <a:rPr sz="2400" b="1" spc="30" dirty="0">
                <a:solidFill>
                  <a:srgbClr val="FFFFFF"/>
                </a:solidFill>
                <a:latin typeface="Arial"/>
                <a:cs typeface="Arial"/>
              </a:rPr>
              <a:t>som</a:t>
            </a:r>
            <a:r>
              <a:rPr sz="2400" b="1" spc="-50" dirty="0">
                <a:solidFill>
                  <a:srgbClr val="FFFFFF"/>
                </a:solidFill>
                <a:latin typeface="Arial"/>
                <a:cs typeface="Arial"/>
              </a:rPr>
              <a:t> </a:t>
            </a:r>
            <a:r>
              <a:rPr sz="2400" b="1" spc="140" dirty="0">
                <a:solidFill>
                  <a:srgbClr val="FFFFFF"/>
                </a:solidFill>
                <a:latin typeface="Arial"/>
                <a:cs typeface="Arial"/>
              </a:rPr>
              <a:t>kommer</a:t>
            </a:r>
            <a:r>
              <a:rPr sz="2400" b="1" spc="-45" dirty="0">
                <a:solidFill>
                  <a:srgbClr val="FFFFFF"/>
                </a:solidFill>
                <a:latin typeface="Arial"/>
                <a:cs typeface="Arial"/>
              </a:rPr>
              <a:t> </a:t>
            </a:r>
            <a:r>
              <a:rPr sz="2400" b="1" spc="195" dirty="0">
                <a:solidFill>
                  <a:srgbClr val="FFFFFF"/>
                </a:solidFill>
                <a:latin typeface="Arial"/>
                <a:cs typeface="Arial"/>
              </a:rPr>
              <a:t>att</a:t>
            </a:r>
            <a:r>
              <a:rPr sz="2400" b="1" spc="-50" dirty="0">
                <a:solidFill>
                  <a:srgbClr val="FFFFFF"/>
                </a:solidFill>
                <a:latin typeface="Arial"/>
                <a:cs typeface="Arial"/>
              </a:rPr>
              <a:t> </a:t>
            </a:r>
            <a:r>
              <a:rPr sz="2400" b="1" spc="40" dirty="0">
                <a:solidFill>
                  <a:srgbClr val="FFFFFF"/>
                </a:solidFill>
                <a:latin typeface="Arial"/>
                <a:cs typeface="Arial"/>
              </a:rPr>
              <a:t>gynnas.</a:t>
            </a:r>
            <a:endParaRPr sz="2400">
              <a:latin typeface="Arial"/>
              <a:cs typeface="Arial"/>
            </a:endParaRPr>
          </a:p>
        </p:txBody>
      </p:sp>
      <p:sp>
        <p:nvSpPr>
          <p:cNvPr id="33" name="object 33"/>
          <p:cNvSpPr txBox="1"/>
          <p:nvPr/>
        </p:nvSpPr>
        <p:spPr>
          <a:xfrm>
            <a:off x="7340345" y="2333328"/>
            <a:ext cx="3198495" cy="1720343"/>
          </a:xfrm>
          <a:prstGeom prst="rect">
            <a:avLst/>
          </a:prstGeom>
        </p:spPr>
        <p:txBody>
          <a:bodyPr vert="horz" wrap="square" lIns="0" tIns="47625" rIns="0" bIns="0" rtlCol="0">
            <a:spAutoFit/>
          </a:bodyPr>
          <a:lstStyle/>
          <a:p>
            <a:pPr marR="23495" algn="ctr">
              <a:lnSpc>
                <a:spcPct val="100000"/>
              </a:lnSpc>
              <a:spcBef>
                <a:spcPts val="375"/>
              </a:spcBef>
            </a:pPr>
            <a:r>
              <a:rPr sz="2600" spc="-35" dirty="0">
                <a:solidFill>
                  <a:srgbClr val="FFBF00"/>
                </a:solidFill>
                <a:latin typeface="Lucida Sans Unicode"/>
                <a:cs typeface="Lucida Sans Unicode"/>
              </a:rPr>
              <a:t>DIREKT</a:t>
            </a:r>
            <a:r>
              <a:rPr sz="2600" spc="-150" dirty="0">
                <a:solidFill>
                  <a:srgbClr val="FFBF00"/>
                </a:solidFill>
                <a:latin typeface="Lucida Sans Unicode"/>
                <a:cs typeface="Lucida Sans Unicode"/>
              </a:rPr>
              <a:t> </a:t>
            </a:r>
            <a:r>
              <a:rPr sz="2600" spc="-580" dirty="0">
                <a:solidFill>
                  <a:srgbClr val="FFBF00"/>
                </a:solidFill>
                <a:latin typeface="Lucida Sans Unicode"/>
                <a:cs typeface="Lucida Sans Unicode"/>
              </a:rPr>
              <a:t>+</a:t>
            </a:r>
            <a:r>
              <a:rPr sz="2600" spc="-150" dirty="0">
                <a:solidFill>
                  <a:srgbClr val="FFBF00"/>
                </a:solidFill>
                <a:latin typeface="Lucida Sans Unicode"/>
                <a:cs typeface="Lucida Sans Unicode"/>
              </a:rPr>
              <a:t> </a:t>
            </a:r>
            <a:r>
              <a:rPr sz="2600" spc="-5" dirty="0">
                <a:solidFill>
                  <a:srgbClr val="FFBF00"/>
                </a:solidFill>
                <a:latin typeface="Lucida Sans Unicode"/>
                <a:cs typeface="Lucida Sans Unicode"/>
              </a:rPr>
              <a:t>INDIREKT</a:t>
            </a:r>
            <a:endParaRPr sz="2600" dirty="0">
              <a:latin typeface="Lucida Sans Unicode"/>
              <a:cs typeface="Lucida Sans Unicode"/>
            </a:endParaRPr>
          </a:p>
          <a:p>
            <a:pPr marL="524510">
              <a:lnSpc>
                <a:spcPct val="100000"/>
              </a:lnSpc>
              <a:spcBef>
                <a:spcPts val="320"/>
              </a:spcBef>
            </a:pPr>
            <a:r>
              <a:rPr sz="3000" spc="-25" dirty="0">
                <a:solidFill>
                  <a:srgbClr val="FFBF00"/>
                </a:solidFill>
                <a:latin typeface="Lucida Sans Unicode"/>
                <a:cs typeface="Lucida Sans Unicode"/>
              </a:rPr>
              <a:t>Målgrupp:</a:t>
            </a:r>
            <a:endParaRPr sz="3000" dirty="0">
              <a:latin typeface="Lucida Sans Unicode"/>
              <a:cs typeface="Lucida Sans Unicode"/>
            </a:endParaRPr>
          </a:p>
          <a:p>
            <a:pPr algn="ctr">
              <a:lnSpc>
                <a:spcPct val="100000"/>
              </a:lnSpc>
              <a:spcBef>
                <a:spcPts val="1445"/>
              </a:spcBef>
            </a:pPr>
            <a:r>
              <a:rPr sz="1800" b="1" spc="55" dirty="0">
                <a:solidFill>
                  <a:srgbClr val="797979"/>
                </a:solidFill>
                <a:latin typeface="Arial"/>
                <a:cs typeface="Arial"/>
              </a:rPr>
              <a:t>klicka</a:t>
            </a:r>
            <a:r>
              <a:rPr sz="1800" b="1" spc="-45" dirty="0">
                <a:solidFill>
                  <a:srgbClr val="797979"/>
                </a:solidFill>
                <a:latin typeface="Arial"/>
                <a:cs typeface="Arial"/>
              </a:rPr>
              <a:t> </a:t>
            </a:r>
            <a:r>
              <a:rPr sz="1800" b="1" spc="70" dirty="0">
                <a:solidFill>
                  <a:srgbClr val="797979"/>
                </a:solidFill>
                <a:latin typeface="Arial"/>
                <a:cs typeface="Arial"/>
              </a:rPr>
              <a:t>nedan</a:t>
            </a:r>
            <a:r>
              <a:rPr sz="1800" b="1" spc="-45" dirty="0">
                <a:solidFill>
                  <a:srgbClr val="797979"/>
                </a:solidFill>
                <a:latin typeface="Arial"/>
                <a:cs typeface="Arial"/>
              </a:rPr>
              <a:t> </a:t>
            </a:r>
            <a:r>
              <a:rPr sz="1800" b="1" spc="75" dirty="0">
                <a:solidFill>
                  <a:srgbClr val="797979"/>
                </a:solidFill>
                <a:latin typeface="Arial"/>
                <a:cs typeface="Arial"/>
              </a:rPr>
              <a:t>för</a:t>
            </a:r>
            <a:r>
              <a:rPr sz="1800" b="1" spc="-40" dirty="0">
                <a:solidFill>
                  <a:srgbClr val="797979"/>
                </a:solidFill>
                <a:latin typeface="Arial"/>
                <a:cs typeface="Arial"/>
              </a:rPr>
              <a:t> </a:t>
            </a:r>
            <a:r>
              <a:rPr sz="1800" b="1" spc="145" dirty="0">
                <a:solidFill>
                  <a:srgbClr val="797979"/>
                </a:solidFill>
                <a:latin typeface="Arial"/>
                <a:cs typeface="Arial"/>
              </a:rPr>
              <a:t>att</a:t>
            </a:r>
            <a:r>
              <a:rPr sz="1800" b="1" spc="-45" dirty="0">
                <a:solidFill>
                  <a:srgbClr val="797979"/>
                </a:solidFill>
                <a:latin typeface="Arial"/>
                <a:cs typeface="Arial"/>
              </a:rPr>
              <a:t> </a:t>
            </a:r>
            <a:r>
              <a:rPr sz="1800" b="1" spc="80" dirty="0">
                <a:solidFill>
                  <a:srgbClr val="797979"/>
                </a:solidFill>
                <a:latin typeface="Arial"/>
                <a:cs typeface="Arial"/>
              </a:rPr>
              <a:t>lära</a:t>
            </a:r>
            <a:r>
              <a:rPr sz="1800" b="1" spc="-40" dirty="0">
                <a:solidFill>
                  <a:srgbClr val="797979"/>
                </a:solidFill>
                <a:latin typeface="Arial"/>
                <a:cs typeface="Arial"/>
              </a:rPr>
              <a:t> </a:t>
            </a:r>
            <a:r>
              <a:rPr sz="1800" b="1" spc="40" dirty="0">
                <a:solidFill>
                  <a:srgbClr val="797979"/>
                </a:solidFill>
                <a:latin typeface="Arial"/>
                <a:cs typeface="Arial"/>
              </a:rPr>
              <a:t>dig</a:t>
            </a:r>
            <a:endParaRPr sz="1800" dirty="0">
              <a:latin typeface="Arial"/>
              <a:cs typeface="Arial"/>
            </a:endParaRPr>
          </a:p>
          <a:p>
            <a:pPr marL="18415" algn="ctr">
              <a:lnSpc>
                <a:spcPct val="100000"/>
              </a:lnSpc>
              <a:spcBef>
                <a:spcPts val="280"/>
              </a:spcBef>
            </a:pPr>
            <a:r>
              <a:rPr lang="sv-SE" b="1" spc="75" dirty="0">
                <a:solidFill>
                  <a:srgbClr val="797979"/>
                </a:solidFill>
                <a:latin typeface="Arial"/>
                <a:cs typeface="Arial"/>
              </a:rPr>
              <a:t>m</a:t>
            </a:r>
            <a:r>
              <a:rPr b="1" spc="75" dirty="0" smtClean="0">
                <a:solidFill>
                  <a:srgbClr val="797979"/>
                </a:solidFill>
                <a:latin typeface="Arial"/>
                <a:cs typeface="Arial"/>
              </a:rPr>
              <a:t>er</a:t>
            </a:r>
            <a:endParaRPr b="1" spc="75" dirty="0">
              <a:solidFill>
                <a:srgbClr val="797979"/>
              </a:solidFill>
              <a:latin typeface="Arial"/>
              <a:cs typeface="Arial"/>
            </a:endParaRPr>
          </a:p>
        </p:txBody>
      </p:sp>
      <p:sp>
        <p:nvSpPr>
          <p:cNvPr id="37" name="object 37"/>
          <p:cNvSpPr txBox="1"/>
          <p:nvPr/>
        </p:nvSpPr>
        <p:spPr>
          <a:xfrm>
            <a:off x="731993" y="2655091"/>
            <a:ext cx="4629785" cy="3729611"/>
          </a:xfrm>
          <a:prstGeom prst="rect">
            <a:avLst/>
          </a:prstGeom>
        </p:spPr>
        <p:txBody>
          <a:bodyPr vert="horz" wrap="square" lIns="0" tIns="95885" rIns="0" bIns="0" rtlCol="0">
            <a:spAutoFit/>
          </a:bodyPr>
          <a:lstStyle/>
          <a:p>
            <a:pPr marL="342900" lvl="0" indent="-342900">
              <a:lnSpc>
                <a:spcPct val="90000"/>
              </a:lnSpc>
              <a:spcBef>
                <a:spcPts val="1000"/>
              </a:spcBef>
              <a:buFont typeface="Wingdings" panose="05000000000000000000" pitchFamily="2" charset="2"/>
              <a:buChar char="ü"/>
            </a:pPr>
            <a:r>
              <a:rPr lang="sv-SE" sz="2400" dirty="0">
                <a:solidFill>
                  <a:srgbClr val="5E5E5E"/>
                </a:solidFill>
              </a:rPr>
              <a:t>Vems problem löser projektet?</a:t>
            </a:r>
          </a:p>
          <a:p>
            <a:pPr marL="342900" lvl="0" indent="-342900">
              <a:lnSpc>
                <a:spcPct val="90000"/>
              </a:lnSpc>
              <a:spcBef>
                <a:spcPts val="1000"/>
              </a:spcBef>
              <a:buFont typeface="Wingdings" panose="05000000000000000000" pitchFamily="2" charset="2"/>
              <a:buChar char="ü"/>
            </a:pPr>
            <a:r>
              <a:rPr lang="sv-SE" sz="2400" dirty="0">
                <a:solidFill>
                  <a:srgbClr val="5E5E5E"/>
                </a:solidFill>
              </a:rPr>
              <a:t>Beskriv MÅLGRUPPEN</a:t>
            </a:r>
          </a:p>
          <a:p>
            <a:pPr marL="342900" lvl="0" indent="-342900">
              <a:lnSpc>
                <a:spcPct val="90000"/>
              </a:lnSpc>
              <a:spcBef>
                <a:spcPts val="1000"/>
              </a:spcBef>
              <a:buFont typeface="Wingdings" panose="05000000000000000000" pitchFamily="2" charset="2"/>
              <a:buChar char="ü"/>
            </a:pPr>
            <a:r>
              <a:rPr lang="sv-SE" sz="2400" dirty="0">
                <a:solidFill>
                  <a:srgbClr val="5E5E5E"/>
                </a:solidFill>
              </a:rPr>
              <a:t>Försök att uppskatta hur stor målgruppen är</a:t>
            </a:r>
          </a:p>
          <a:p>
            <a:pPr marL="342900" lvl="0" indent="-342900">
              <a:lnSpc>
                <a:spcPct val="90000"/>
              </a:lnSpc>
              <a:spcBef>
                <a:spcPts val="1000"/>
              </a:spcBef>
              <a:buFont typeface="Wingdings" panose="05000000000000000000" pitchFamily="2" charset="2"/>
              <a:buChar char="ü"/>
            </a:pPr>
            <a:r>
              <a:rPr lang="sv-SE" sz="2400" dirty="0">
                <a:solidFill>
                  <a:srgbClr val="5E5E5E"/>
                </a:solidFill>
              </a:rPr>
              <a:t>Vem kan du samarbeta med?</a:t>
            </a:r>
          </a:p>
          <a:p>
            <a:pPr marL="342900" lvl="0" indent="-342900">
              <a:lnSpc>
                <a:spcPct val="90000"/>
              </a:lnSpc>
              <a:spcBef>
                <a:spcPts val="1000"/>
              </a:spcBef>
              <a:buFont typeface="Wingdings" panose="05000000000000000000" pitchFamily="2" charset="2"/>
              <a:buChar char="ü"/>
            </a:pPr>
            <a:r>
              <a:rPr lang="sv-SE" sz="2400" dirty="0">
                <a:solidFill>
                  <a:srgbClr val="5E5E5E"/>
                </a:solidFill>
              </a:rPr>
              <a:t>Vem  har intresse av detta projekt? Vilken  är deras relation till projektet?</a:t>
            </a:r>
          </a:p>
          <a:p>
            <a:pPr marL="342900" indent="-342900">
              <a:lnSpc>
                <a:spcPct val="90000"/>
              </a:lnSpc>
              <a:spcBef>
                <a:spcPts val="1000"/>
              </a:spcBef>
              <a:buFont typeface="Wingdings" panose="05000000000000000000" pitchFamily="2" charset="2"/>
              <a:buChar char="ü"/>
            </a:pPr>
            <a:endParaRPr sz="2400" dirty="0">
              <a:solidFill>
                <a:srgbClr val="5E5E5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76C5D2"/>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071615" y="2017712"/>
              <a:ext cx="6120383" cy="4311396"/>
            </a:xfrm>
            <a:prstGeom prst="rect">
              <a:avLst/>
            </a:prstGeom>
          </p:spPr>
        </p:pic>
        <p:pic>
          <p:nvPicPr>
            <p:cNvPr id="8" name="object 8"/>
            <p:cNvPicPr/>
            <p:nvPr/>
          </p:nvPicPr>
          <p:blipFill>
            <a:blip r:embed="rId4" cstate="print"/>
            <a:stretch>
              <a:fillRect/>
            </a:stretch>
          </p:blipFill>
          <p:spPr>
            <a:xfrm>
              <a:off x="6266688" y="2212847"/>
              <a:ext cx="5612892" cy="3741420"/>
            </a:xfrm>
            <a:prstGeom prst="rect">
              <a:avLst/>
            </a:prstGeom>
          </p:spPr>
        </p:pic>
      </p:grpSp>
      <p:sp>
        <p:nvSpPr>
          <p:cNvPr id="9" name="object 9"/>
          <p:cNvSpPr txBox="1">
            <a:spLocks noGrp="1"/>
          </p:cNvSpPr>
          <p:nvPr>
            <p:ph type="title"/>
          </p:nvPr>
        </p:nvSpPr>
        <p:spPr>
          <a:xfrm>
            <a:off x="1355597" y="715517"/>
            <a:ext cx="9080500" cy="807913"/>
          </a:xfrm>
          <a:prstGeom prst="rect">
            <a:avLst/>
          </a:prstGeom>
        </p:spPr>
        <p:txBody>
          <a:bodyPr vert="horz" wrap="square" lIns="0" tIns="12700" rIns="0" bIns="0" rtlCol="0">
            <a:spAutoFit/>
          </a:bodyPr>
          <a:lstStyle/>
          <a:p>
            <a:pPr marL="12700" algn="ctr">
              <a:lnSpc>
                <a:spcPts val="3050"/>
              </a:lnSpc>
              <a:spcBef>
                <a:spcPts val="100"/>
              </a:spcBef>
            </a:pPr>
            <a:r>
              <a:rPr lang="sv-SE" sz="2700" spc="-30" dirty="0">
                <a:solidFill>
                  <a:srgbClr val="FFFFFF"/>
                </a:solidFill>
              </a:rPr>
              <a:t>Anpassa</a:t>
            </a:r>
            <a:r>
              <a:rPr sz="2700" spc="-30" dirty="0">
                <a:solidFill>
                  <a:srgbClr val="FFFFFF"/>
                </a:solidFill>
              </a:rPr>
              <a:t> ditt förslag </a:t>
            </a:r>
            <a:r>
              <a:rPr lang="sv-SE" sz="2700" spc="-30" dirty="0">
                <a:solidFill>
                  <a:srgbClr val="FFFFFF"/>
                </a:solidFill>
              </a:rPr>
              <a:t>så att det passar för </a:t>
            </a:r>
            <a:r>
              <a:rPr sz="2700" spc="-30" dirty="0">
                <a:solidFill>
                  <a:srgbClr val="FFFFFF"/>
                </a:solidFill>
              </a:rPr>
              <a:t>olika finansieringsutlysningar</a:t>
            </a:r>
            <a:r>
              <a:rPr lang="sv-SE" sz="2700" spc="-30" dirty="0">
                <a:solidFill>
                  <a:srgbClr val="FFFFFF"/>
                </a:solidFill>
              </a:rPr>
              <a:t> </a:t>
            </a:r>
            <a:r>
              <a:rPr sz="2700" spc="-30" dirty="0">
                <a:solidFill>
                  <a:srgbClr val="FFFFFF"/>
                </a:solidFill>
              </a:rPr>
              <a:t>och möjligheter</a:t>
            </a:r>
          </a:p>
        </p:txBody>
      </p:sp>
      <p:sp>
        <p:nvSpPr>
          <p:cNvPr id="10" name="object 10"/>
          <p:cNvSpPr txBox="1"/>
          <p:nvPr/>
        </p:nvSpPr>
        <p:spPr>
          <a:xfrm>
            <a:off x="626075" y="2159953"/>
            <a:ext cx="5099050" cy="3847207"/>
          </a:xfrm>
          <a:prstGeom prst="rect">
            <a:avLst/>
          </a:prstGeom>
        </p:spPr>
        <p:txBody>
          <a:bodyPr vert="horz" wrap="square" lIns="0" tIns="12700" rIns="0" bIns="0" rtlCol="0">
            <a:spAutoFit/>
          </a:bodyPr>
          <a:lstStyle/>
          <a:p>
            <a:pPr marL="342900" marR="5080" indent="-342900">
              <a:spcBef>
                <a:spcPts val="100"/>
              </a:spcBef>
              <a:buSzPct val="141176"/>
              <a:buFont typeface="Wingdings" panose="05000000000000000000" pitchFamily="2" charset="2"/>
              <a:buChar char="ü"/>
              <a:tabLst>
                <a:tab pos="355600" algn="l"/>
              </a:tabLst>
            </a:pPr>
            <a:r>
              <a:rPr sz="2400" dirty="0">
                <a:solidFill>
                  <a:schemeClr val="bg1"/>
                </a:solidFill>
              </a:rPr>
              <a:t>Börja med finansiärens MÅL t ex aktivt  medborgarskap, inkludering, jämställdhet mm</a:t>
            </a:r>
          </a:p>
          <a:p>
            <a:pPr marL="342900" marR="57785" indent="-342900">
              <a:spcBef>
                <a:spcPts val="80"/>
              </a:spcBef>
              <a:buSzPct val="114285"/>
              <a:buFont typeface="Wingdings" panose="05000000000000000000" pitchFamily="2" charset="2"/>
              <a:buChar char="ü"/>
              <a:tabLst>
                <a:tab pos="355600" algn="l"/>
              </a:tabLst>
            </a:pPr>
            <a:r>
              <a:rPr sz="2400" dirty="0">
                <a:solidFill>
                  <a:schemeClr val="bg1"/>
                </a:solidFill>
              </a:rPr>
              <a:t>Leta efter </a:t>
            </a:r>
            <a:r>
              <a:rPr lang="sv-SE" sz="2400" dirty="0">
                <a:solidFill>
                  <a:schemeClr val="bg1"/>
                </a:solidFill>
              </a:rPr>
              <a:t>andra </a:t>
            </a:r>
            <a:r>
              <a:rPr sz="2400" dirty="0">
                <a:solidFill>
                  <a:schemeClr val="bg1"/>
                </a:solidFill>
              </a:rPr>
              <a:t>mål för </a:t>
            </a:r>
            <a:r>
              <a:rPr sz="2400" dirty="0" smtClean="0">
                <a:solidFill>
                  <a:schemeClr val="bg1"/>
                </a:solidFill>
              </a:rPr>
              <a:t>inkludering</a:t>
            </a:r>
            <a:endParaRPr lang="sv-SE" sz="2400" dirty="0" smtClean="0">
              <a:solidFill>
                <a:schemeClr val="bg1"/>
              </a:solidFill>
            </a:endParaRPr>
          </a:p>
          <a:p>
            <a:pPr marL="342900" marR="57785" indent="-342900">
              <a:spcBef>
                <a:spcPts val="80"/>
              </a:spcBef>
              <a:buSzPct val="114285"/>
              <a:buFont typeface="Wingdings" panose="05000000000000000000" pitchFamily="2" charset="2"/>
              <a:buChar char="ü"/>
              <a:tabLst>
                <a:tab pos="355600" algn="l"/>
              </a:tabLst>
            </a:pPr>
            <a:r>
              <a:rPr sz="2400" dirty="0" smtClean="0">
                <a:solidFill>
                  <a:schemeClr val="bg1"/>
                </a:solidFill>
              </a:rPr>
              <a:t>Hitta </a:t>
            </a:r>
            <a:r>
              <a:rPr lang="sv-SE" sz="2400" dirty="0" smtClean="0">
                <a:solidFill>
                  <a:schemeClr val="bg1"/>
                </a:solidFill>
              </a:rPr>
              <a:t>gemensamma nämnare </a:t>
            </a:r>
          </a:p>
          <a:p>
            <a:pPr marL="342900" marR="57785" indent="-342900">
              <a:spcBef>
                <a:spcPts val="80"/>
              </a:spcBef>
              <a:buSzPct val="114285"/>
              <a:buFont typeface="Wingdings" panose="05000000000000000000" pitchFamily="2" charset="2"/>
              <a:buChar char="ü"/>
              <a:tabLst>
                <a:tab pos="355600" algn="l"/>
              </a:tabLst>
            </a:pPr>
            <a:r>
              <a:rPr sz="2400" dirty="0" smtClean="0">
                <a:solidFill>
                  <a:schemeClr val="bg1"/>
                </a:solidFill>
              </a:rPr>
              <a:t>Bestäm </a:t>
            </a:r>
            <a:r>
              <a:rPr sz="2400" dirty="0">
                <a:solidFill>
                  <a:schemeClr val="bg1"/>
                </a:solidFill>
              </a:rPr>
              <a:t>vilket innehåll som kan återanvändas</a:t>
            </a:r>
          </a:p>
          <a:p>
            <a:pPr marL="342900" marR="987425" indent="-342900">
              <a:spcBef>
                <a:spcPts val="60"/>
              </a:spcBef>
              <a:buSzPct val="120000"/>
              <a:buFont typeface="Wingdings" panose="05000000000000000000" pitchFamily="2" charset="2"/>
              <a:buChar char="ü"/>
              <a:tabLst>
                <a:tab pos="355600" algn="l"/>
              </a:tabLst>
            </a:pPr>
            <a:r>
              <a:rPr sz="2400" dirty="0">
                <a:solidFill>
                  <a:schemeClr val="bg1"/>
                </a:solidFill>
              </a:rPr>
              <a:t>Leta efter nyckelord – </a:t>
            </a:r>
            <a:r>
              <a:rPr lang="sv-SE" sz="2400" dirty="0">
                <a:solidFill>
                  <a:schemeClr val="bg1"/>
                </a:solidFill>
              </a:rPr>
              <a:t>Lägg till andra </a:t>
            </a:r>
            <a:r>
              <a:rPr sz="2400" dirty="0">
                <a:solidFill>
                  <a:schemeClr val="bg1"/>
                </a:solidFill>
              </a:rPr>
              <a:t>nyckelord</a:t>
            </a:r>
          </a:p>
          <a:p>
            <a:pPr marL="342900" indent="-342900">
              <a:spcBef>
                <a:spcPts val="685"/>
              </a:spcBef>
              <a:buSzPct val="133333"/>
              <a:buFont typeface="Wingdings" panose="05000000000000000000" pitchFamily="2" charset="2"/>
              <a:buChar char="ü"/>
              <a:tabLst>
                <a:tab pos="355600" algn="l"/>
              </a:tabLst>
            </a:pPr>
            <a:r>
              <a:rPr sz="2400" dirty="0">
                <a:solidFill>
                  <a:schemeClr val="bg1"/>
                </a:solidFill>
              </a:rPr>
              <a:t>Undersök och kontrollera nya </a:t>
            </a:r>
            <a:r>
              <a:rPr sz="2400" dirty="0" smtClean="0">
                <a:solidFill>
                  <a:schemeClr val="bg1"/>
                </a:solidFill>
              </a:rPr>
              <a:t>källor</a:t>
            </a:r>
            <a:endParaRPr sz="24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213359" y="865632"/>
            <a:ext cx="5440680" cy="0"/>
          </a:xfrm>
          <a:custGeom>
            <a:avLst/>
            <a:gdLst/>
            <a:ahLst/>
            <a:cxnLst/>
            <a:rect l="l" t="t" r="r" b="b"/>
            <a:pathLst>
              <a:path w="5440680">
                <a:moveTo>
                  <a:pt x="0" y="0"/>
                </a:moveTo>
                <a:lnTo>
                  <a:pt x="5440680" y="0"/>
                </a:lnTo>
              </a:path>
            </a:pathLst>
          </a:custGeom>
          <a:ln w="12700">
            <a:solidFill>
              <a:srgbClr val="EC7C30"/>
            </a:solidFill>
          </a:ln>
        </p:spPr>
        <p:txBody>
          <a:bodyPr wrap="square" lIns="0" tIns="0" rIns="0" bIns="0" rtlCol="0"/>
          <a:lstStyle/>
          <a:p>
            <a:endParaRPr/>
          </a:p>
        </p:txBody>
      </p:sp>
      <p:sp>
        <p:nvSpPr>
          <p:cNvPr id="7" name="object 7"/>
          <p:cNvSpPr/>
          <p:nvPr/>
        </p:nvSpPr>
        <p:spPr>
          <a:xfrm>
            <a:off x="1301496" y="1315211"/>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8" name="object 8"/>
          <p:cNvSpPr/>
          <p:nvPr/>
        </p:nvSpPr>
        <p:spPr>
          <a:xfrm>
            <a:off x="1301496" y="1763267"/>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9" name="object 9"/>
          <p:cNvSpPr/>
          <p:nvPr/>
        </p:nvSpPr>
        <p:spPr>
          <a:xfrm>
            <a:off x="1301496" y="2212848"/>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0" name="object 10"/>
          <p:cNvSpPr/>
          <p:nvPr/>
        </p:nvSpPr>
        <p:spPr>
          <a:xfrm>
            <a:off x="1301496" y="2660904"/>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1" name="object 11"/>
          <p:cNvSpPr/>
          <p:nvPr/>
        </p:nvSpPr>
        <p:spPr>
          <a:xfrm>
            <a:off x="1301496" y="3110483"/>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2" name="object 12"/>
          <p:cNvSpPr/>
          <p:nvPr/>
        </p:nvSpPr>
        <p:spPr>
          <a:xfrm>
            <a:off x="1301496" y="3560064"/>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3" name="object 13"/>
          <p:cNvSpPr/>
          <p:nvPr/>
        </p:nvSpPr>
        <p:spPr>
          <a:xfrm>
            <a:off x="1301496" y="4008120"/>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4" name="object 14"/>
          <p:cNvSpPr/>
          <p:nvPr/>
        </p:nvSpPr>
        <p:spPr>
          <a:xfrm>
            <a:off x="1301496" y="4457700"/>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5" name="object 15"/>
          <p:cNvSpPr/>
          <p:nvPr/>
        </p:nvSpPr>
        <p:spPr>
          <a:xfrm>
            <a:off x="1301496" y="4907279"/>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6" name="object 16"/>
          <p:cNvSpPr/>
          <p:nvPr/>
        </p:nvSpPr>
        <p:spPr>
          <a:xfrm>
            <a:off x="1301496" y="5355335"/>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7" name="object 17"/>
          <p:cNvSpPr/>
          <p:nvPr/>
        </p:nvSpPr>
        <p:spPr>
          <a:xfrm>
            <a:off x="1301496" y="5804915"/>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8" name="object 18"/>
          <p:cNvSpPr/>
          <p:nvPr/>
        </p:nvSpPr>
        <p:spPr>
          <a:xfrm>
            <a:off x="1301496" y="6252971"/>
            <a:ext cx="4352925" cy="0"/>
          </a:xfrm>
          <a:custGeom>
            <a:avLst/>
            <a:gdLst/>
            <a:ahLst/>
            <a:cxnLst/>
            <a:rect l="l" t="t" r="r" b="b"/>
            <a:pathLst>
              <a:path w="4352925">
                <a:moveTo>
                  <a:pt x="0" y="0"/>
                </a:moveTo>
                <a:lnTo>
                  <a:pt x="4352544" y="0"/>
                </a:lnTo>
              </a:path>
            </a:pathLst>
          </a:custGeom>
          <a:ln w="12700">
            <a:solidFill>
              <a:srgbClr val="F6CCBD"/>
            </a:solidFill>
          </a:ln>
        </p:spPr>
        <p:txBody>
          <a:bodyPr wrap="square" lIns="0" tIns="0" rIns="0" bIns="0" rtlCol="0"/>
          <a:lstStyle/>
          <a:p>
            <a:endParaRPr/>
          </a:p>
        </p:txBody>
      </p:sp>
      <p:sp>
        <p:nvSpPr>
          <p:cNvPr id="19" name="object 19"/>
          <p:cNvSpPr/>
          <p:nvPr/>
        </p:nvSpPr>
        <p:spPr>
          <a:xfrm>
            <a:off x="6252971" y="845819"/>
            <a:ext cx="5568950" cy="0"/>
          </a:xfrm>
          <a:custGeom>
            <a:avLst/>
            <a:gdLst/>
            <a:ahLst/>
            <a:cxnLst/>
            <a:rect l="l" t="t" r="r" b="b"/>
            <a:pathLst>
              <a:path w="5568950">
                <a:moveTo>
                  <a:pt x="0" y="0"/>
                </a:moveTo>
                <a:lnTo>
                  <a:pt x="5568696" y="0"/>
                </a:lnTo>
              </a:path>
            </a:pathLst>
          </a:custGeom>
          <a:ln w="12700">
            <a:solidFill>
              <a:srgbClr val="D6702B"/>
            </a:solidFill>
          </a:ln>
        </p:spPr>
        <p:txBody>
          <a:bodyPr wrap="square" lIns="0" tIns="0" rIns="0" bIns="0" rtlCol="0"/>
          <a:lstStyle/>
          <a:p>
            <a:endParaRPr/>
          </a:p>
        </p:txBody>
      </p:sp>
      <p:sp>
        <p:nvSpPr>
          <p:cNvPr id="20" name="object 20"/>
          <p:cNvSpPr/>
          <p:nvPr/>
        </p:nvSpPr>
        <p:spPr>
          <a:xfrm>
            <a:off x="7367016" y="1734311"/>
            <a:ext cx="4455160" cy="0"/>
          </a:xfrm>
          <a:custGeom>
            <a:avLst/>
            <a:gdLst/>
            <a:ahLst/>
            <a:cxnLst/>
            <a:rect l="l" t="t" r="r" b="b"/>
            <a:pathLst>
              <a:path w="4455159">
                <a:moveTo>
                  <a:pt x="0" y="0"/>
                </a:moveTo>
                <a:lnTo>
                  <a:pt x="4454652" y="0"/>
                </a:lnTo>
              </a:path>
            </a:pathLst>
          </a:custGeom>
          <a:ln w="12700">
            <a:solidFill>
              <a:srgbClr val="EC7C30"/>
            </a:solidFill>
          </a:ln>
        </p:spPr>
        <p:txBody>
          <a:bodyPr wrap="square" lIns="0" tIns="0" rIns="0" bIns="0" rtlCol="0"/>
          <a:lstStyle/>
          <a:p>
            <a:endParaRPr/>
          </a:p>
        </p:txBody>
      </p:sp>
      <p:sp>
        <p:nvSpPr>
          <p:cNvPr id="21" name="object 21"/>
          <p:cNvSpPr/>
          <p:nvPr/>
        </p:nvSpPr>
        <p:spPr>
          <a:xfrm>
            <a:off x="7367016" y="2622804"/>
            <a:ext cx="4455160" cy="0"/>
          </a:xfrm>
          <a:custGeom>
            <a:avLst/>
            <a:gdLst/>
            <a:ahLst/>
            <a:cxnLst/>
            <a:rect l="l" t="t" r="r" b="b"/>
            <a:pathLst>
              <a:path w="4455159">
                <a:moveTo>
                  <a:pt x="0" y="0"/>
                </a:moveTo>
                <a:lnTo>
                  <a:pt x="4454652" y="0"/>
                </a:lnTo>
              </a:path>
            </a:pathLst>
          </a:custGeom>
          <a:ln w="12700">
            <a:solidFill>
              <a:srgbClr val="EC7C30"/>
            </a:solidFill>
          </a:ln>
        </p:spPr>
        <p:txBody>
          <a:bodyPr wrap="square" lIns="0" tIns="0" rIns="0" bIns="0" rtlCol="0"/>
          <a:lstStyle/>
          <a:p>
            <a:endParaRPr/>
          </a:p>
        </p:txBody>
      </p:sp>
      <p:grpSp>
        <p:nvGrpSpPr>
          <p:cNvPr id="22" name="object 22"/>
          <p:cNvGrpSpPr/>
          <p:nvPr/>
        </p:nvGrpSpPr>
        <p:grpSpPr>
          <a:xfrm>
            <a:off x="6252971" y="3506470"/>
            <a:ext cx="5568950" cy="53975"/>
            <a:chOff x="6252971" y="3506470"/>
            <a:chExt cx="5568950" cy="53975"/>
          </a:xfrm>
        </p:grpSpPr>
        <p:sp>
          <p:nvSpPr>
            <p:cNvPr id="23" name="object 23"/>
            <p:cNvSpPr/>
            <p:nvPr/>
          </p:nvSpPr>
          <p:spPr>
            <a:xfrm>
              <a:off x="7367015" y="3512820"/>
              <a:ext cx="4455160" cy="0"/>
            </a:xfrm>
            <a:custGeom>
              <a:avLst/>
              <a:gdLst/>
              <a:ahLst/>
              <a:cxnLst/>
              <a:rect l="l" t="t" r="r" b="b"/>
              <a:pathLst>
                <a:path w="4455159">
                  <a:moveTo>
                    <a:pt x="0" y="0"/>
                  </a:moveTo>
                  <a:lnTo>
                    <a:pt x="4454652" y="0"/>
                  </a:lnTo>
                </a:path>
              </a:pathLst>
            </a:custGeom>
            <a:ln w="12700">
              <a:solidFill>
                <a:srgbClr val="EC7C30"/>
              </a:solidFill>
            </a:ln>
          </p:spPr>
          <p:txBody>
            <a:bodyPr wrap="square" lIns="0" tIns="0" rIns="0" bIns="0" rtlCol="0"/>
            <a:lstStyle/>
            <a:p>
              <a:endParaRPr/>
            </a:p>
          </p:txBody>
        </p:sp>
        <p:sp>
          <p:nvSpPr>
            <p:cNvPr id="24" name="object 24"/>
            <p:cNvSpPr/>
            <p:nvPr/>
          </p:nvSpPr>
          <p:spPr>
            <a:xfrm>
              <a:off x="6252971" y="3553968"/>
              <a:ext cx="5568950" cy="0"/>
            </a:xfrm>
            <a:custGeom>
              <a:avLst/>
              <a:gdLst/>
              <a:ahLst/>
              <a:cxnLst/>
              <a:rect l="l" t="t" r="r" b="b"/>
              <a:pathLst>
                <a:path w="5568950">
                  <a:moveTo>
                    <a:pt x="0" y="0"/>
                  </a:moveTo>
                  <a:lnTo>
                    <a:pt x="5568696" y="0"/>
                  </a:lnTo>
                </a:path>
              </a:pathLst>
            </a:custGeom>
            <a:ln w="12700">
              <a:solidFill>
                <a:srgbClr val="D6702B"/>
              </a:solidFill>
            </a:ln>
          </p:spPr>
          <p:txBody>
            <a:bodyPr wrap="square" lIns="0" tIns="0" rIns="0" bIns="0" rtlCol="0"/>
            <a:lstStyle/>
            <a:p>
              <a:endParaRPr/>
            </a:p>
          </p:txBody>
        </p:sp>
      </p:grpSp>
      <p:sp>
        <p:nvSpPr>
          <p:cNvPr id="25" name="object 25"/>
          <p:cNvSpPr/>
          <p:nvPr/>
        </p:nvSpPr>
        <p:spPr>
          <a:xfrm>
            <a:off x="7367016" y="4443984"/>
            <a:ext cx="4455160" cy="0"/>
          </a:xfrm>
          <a:custGeom>
            <a:avLst/>
            <a:gdLst/>
            <a:ahLst/>
            <a:cxnLst/>
            <a:rect l="l" t="t" r="r" b="b"/>
            <a:pathLst>
              <a:path w="4455159">
                <a:moveTo>
                  <a:pt x="0" y="0"/>
                </a:moveTo>
                <a:lnTo>
                  <a:pt x="4454652" y="0"/>
                </a:lnTo>
              </a:path>
            </a:pathLst>
          </a:custGeom>
          <a:ln w="12700">
            <a:solidFill>
              <a:srgbClr val="EC7C30"/>
            </a:solidFill>
          </a:ln>
        </p:spPr>
        <p:txBody>
          <a:bodyPr wrap="square" lIns="0" tIns="0" rIns="0" bIns="0" rtlCol="0"/>
          <a:lstStyle/>
          <a:p>
            <a:endParaRPr/>
          </a:p>
        </p:txBody>
      </p:sp>
      <p:sp>
        <p:nvSpPr>
          <p:cNvPr id="26" name="object 26"/>
          <p:cNvSpPr/>
          <p:nvPr/>
        </p:nvSpPr>
        <p:spPr>
          <a:xfrm>
            <a:off x="7367016" y="5332476"/>
            <a:ext cx="4455160" cy="0"/>
          </a:xfrm>
          <a:custGeom>
            <a:avLst/>
            <a:gdLst/>
            <a:ahLst/>
            <a:cxnLst/>
            <a:rect l="l" t="t" r="r" b="b"/>
            <a:pathLst>
              <a:path w="4455159">
                <a:moveTo>
                  <a:pt x="0" y="0"/>
                </a:moveTo>
                <a:lnTo>
                  <a:pt x="4454652" y="0"/>
                </a:lnTo>
              </a:path>
            </a:pathLst>
          </a:custGeom>
          <a:ln w="12700">
            <a:solidFill>
              <a:srgbClr val="EC7C30"/>
            </a:solidFill>
          </a:ln>
        </p:spPr>
        <p:txBody>
          <a:bodyPr wrap="square" lIns="0" tIns="0" rIns="0" bIns="0" rtlCol="0"/>
          <a:lstStyle/>
          <a:p>
            <a:endParaRPr/>
          </a:p>
        </p:txBody>
      </p:sp>
      <p:sp>
        <p:nvSpPr>
          <p:cNvPr id="27" name="object 27"/>
          <p:cNvSpPr/>
          <p:nvPr/>
        </p:nvSpPr>
        <p:spPr>
          <a:xfrm>
            <a:off x="7367016" y="6220967"/>
            <a:ext cx="4455160" cy="0"/>
          </a:xfrm>
          <a:custGeom>
            <a:avLst/>
            <a:gdLst/>
            <a:ahLst/>
            <a:cxnLst/>
            <a:rect l="l" t="t" r="r" b="b"/>
            <a:pathLst>
              <a:path w="4455159">
                <a:moveTo>
                  <a:pt x="0" y="0"/>
                </a:moveTo>
                <a:lnTo>
                  <a:pt x="4454652" y="0"/>
                </a:lnTo>
              </a:path>
            </a:pathLst>
          </a:custGeom>
          <a:ln w="12700">
            <a:solidFill>
              <a:srgbClr val="EC7C30"/>
            </a:solidFill>
          </a:ln>
        </p:spPr>
        <p:txBody>
          <a:bodyPr wrap="square" lIns="0" tIns="0" rIns="0" bIns="0" rtlCol="0"/>
          <a:lstStyle/>
          <a:p>
            <a:endParaRPr/>
          </a:p>
        </p:txBody>
      </p:sp>
      <p:sp>
        <p:nvSpPr>
          <p:cNvPr id="28" name="object 28"/>
          <p:cNvSpPr txBox="1">
            <a:spLocks noGrp="1"/>
          </p:cNvSpPr>
          <p:nvPr>
            <p:ph type="title"/>
          </p:nvPr>
        </p:nvSpPr>
        <p:spPr>
          <a:prstGeom prst="rect">
            <a:avLst/>
          </a:prstGeom>
        </p:spPr>
        <p:txBody>
          <a:bodyPr vert="horz" wrap="square" lIns="0" tIns="12700" rIns="0" bIns="0" rtlCol="0">
            <a:spAutoFit/>
          </a:bodyPr>
          <a:lstStyle/>
          <a:p>
            <a:pPr marL="3079750">
              <a:lnSpc>
                <a:spcPct val="100000"/>
              </a:lnSpc>
              <a:spcBef>
                <a:spcPts val="100"/>
              </a:spcBef>
            </a:pPr>
            <a:r>
              <a:rPr spc="-145" dirty="0"/>
              <a:t>RESURS</a:t>
            </a:r>
            <a:r>
              <a:rPr spc="-40" dirty="0"/>
              <a:t> </a:t>
            </a:r>
            <a:r>
              <a:rPr spc="-25" dirty="0"/>
              <a:t>-</a:t>
            </a:r>
            <a:r>
              <a:rPr spc="-40" dirty="0"/>
              <a:t> </a:t>
            </a:r>
            <a:r>
              <a:rPr spc="25" dirty="0"/>
              <a:t>Lista</a:t>
            </a:r>
            <a:r>
              <a:rPr spc="-35" dirty="0"/>
              <a:t> </a:t>
            </a:r>
            <a:r>
              <a:rPr spc="60" dirty="0"/>
              <a:t>över</a:t>
            </a:r>
            <a:r>
              <a:rPr spc="-40" dirty="0"/>
              <a:t> </a:t>
            </a:r>
            <a:r>
              <a:rPr spc="85" dirty="0"/>
              <a:t>möjligheter</a:t>
            </a:r>
            <a:r>
              <a:rPr spc="-35" dirty="0"/>
              <a:t> </a:t>
            </a:r>
            <a:r>
              <a:rPr spc="5" dirty="0"/>
              <a:t>och</a:t>
            </a:r>
            <a:r>
              <a:rPr spc="-40" dirty="0"/>
              <a:t> </a:t>
            </a:r>
            <a:r>
              <a:rPr spc="45" dirty="0"/>
              <a:t>resurser</a:t>
            </a:r>
            <a:r>
              <a:rPr spc="-40" dirty="0"/>
              <a:t> </a:t>
            </a:r>
            <a:r>
              <a:rPr spc="-60" dirty="0"/>
              <a:t>-EU</a:t>
            </a:r>
          </a:p>
        </p:txBody>
      </p:sp>
      <p:sp>
        <p:nvSpPr>
          <p:cNvPr id="29" name="object 29"/>
          <p:cNvSpPr txBox="1"/>
          <p:nvPr/>
        </p:nvSpPr>
        <p:spPr>
          <a:xfrm>
            <a:off x="276859" y="1012697"/>
            <a:ext cx="1150874" cy="671979"/>
          </a:xfrm>
          <a:prstGeom prst="rect">
            <a:avLst/>
          </a:prstGeom>
        </p:spPr>
        <p:txBody>
          <a:bodyPr vert="horz" wrap="square" lIns="0" tIns="12700" rIns="0" bIns="0" rtlCol="0">
            <a:spAutoFit/>
          </a:bodyPr>
          <a:lstStyle/>
          <a:p>
            <a:pPr marL="12700">
              <a:lnSpc>
                <a:spcPct val="100000"/>
              </a:lnSpc>
              <a:spcBef>
                <a:spcPts val="100"/>
              </a:spcBef>
            </a:pPr>
            <a:r>
              <a:rPr lang="sv-SE" sz="1400" b="1" spc="75" dirty="0">
                <a:solidFill>
                  <a:srgbClr val="5E5E5E"/>
                </a:solidFill>
                <a:latin typeface="Arial"/>
                <a:cs typeface="Arial"/>
              </a:rPr>
              <a:t>Källor till </a:t>
            </a:r>
            <a:r>
              <a:rPr lang="sv-SE" sz="1400" b="1" spc="75" dirty="0" smtClean="0">
                <a:solidFill>
                  <a:srgbClr val="5E5E5E"/>
                </a:solidFill>
                <a:latin typeface="Arial"/>
                <a:cs typeface="Arial"/>
              </a:rPr>
              <a:t>f</a:t>
            </a:r>
            <a:r>
              <a:rPr sz="1400" b="1" spc="75" dirty="0" smtClean="0">
                <a:solidFill>
                  <a:srgbClr val="5E5E5E"/>
                </a:solidFill>
                <a:latin typeface="Arial"/>
                <a:cs typeface="Arial"/>
              </a:rPr>
              <a:t>inansiering</a:t>
            </a:r>
            <a:endParaRPr sz="1400" b="1" spc="75" dirty="0">
              <a:solidFill>
                <a:srgbClr val="5E5E5E"/>
              </a:solidFill>
              <a:latin typeface="Arial"/>
              <a:cs typeface="Arial"/>
            </a:endParaRPr>
          </a:p>
          <a:p>
            <a:pPr marL="12700">
              <a:spcBef>
                <a:spcPts val="105"/>
              </a:spcBef>
            </a:pPr>
            <a:r>
              <a:rPr lang="sv-SE" sz="1400" b="1" spc="75" dirty="0" smtClean="0">
                <a:solidFill>
                  <a:srgbClr val="5E5E5E"/>
                </a:solidFill>
                <a:latin typeface="Arial"/>
                <a:cs typeface="Arial"/>
              </a:rPr>
              <a:t>och råd</a:t>
            </a:r>
            <a:endParaRPr lang="sv-SE" sz="1400" dirty="0">
              <a:latin typeface="Arial"/>
              <a:cs typeface="Arial"/>
            </a:endParaRPr>
          </a:p>
        </p:txBody>
      </p:sp>
      <p:sp>
        <p:nvSpPr>
          <p:cNvPr id="30" name="object 30"/>
          <p:cNvSpPr txBox="1"/>
          <p:nvPr/>
        </p:nvSpPr>
        <p:spPr>
          <a:xfrm>
            <a:off x="1427733" y="937640"/>
            <a:ext cx="3663315" cy="208279"/>
          </a:xfrm>
          <a:prstGeom prst="rect">
            <a:avLst/>
          </a:prstGeom>
        </p:spPr>
        <p:txBody>
          <a:bodyPr vert="horz" wrap="square" lIns="0" tIns="12700" rIns="0" bIns="0" rtlCol="0">
            <a:spAutoFit/>
          </a:bodyPr>
          <a:lstStyle/>
          <a:p>
            <a:pPr marL="12700">
              <a:lnSpc>
                <a:spcPct val="100000"/>
              </a:lnSpc>
              <a:spcBef>
                <a:spcPts val="100"/>
              </a:spcBef>
              <a:tabLst>
                <a:tab pos="3649979" algn="l"/>
              </a:tabLst>
            </a:pPr>
            <a:r>
              <a:rPr sz="1200" u="sng" spc="-90" dirty="0">
                <a:solidFill>
                  <a:srgbClr val="5E5E5E"/>
                </a:solidFill>
                <a:uFill>
                  <a:solidFill>
                    <a:srgbClr val="5E5E5E"/>
                  </a:solidFill>
                </a:uFill>
                <a:latin typeface="Lucida Sans Unicode"/>
                <a:cs typeface="Lucida Sans Unicode"/>
                <a:hlinkClick r:id="rId3"/>
              </a:rPr>
              <a:t>Asyl-,</a:t>
            </a:r>
            <a:r>
              <a:rPr sz="1200" u="sng" spc="-60" dirty="0">
                <a:solidFill>
                  <a:srgbClr val="5E5E5E"/>
                </a:solidFill>
                <a:uFill>
                  <a:solidFill>
                    <a:srgbClr val="5E5E5E"/>
                  </a:solidFill>
                </a:uFill>
                <a:latin typeface="Lucida Sans Unicode"/>
                <a:cs typeface="Lucida Sans Unicode"/>
                <a:hlinkClick r:id="rId3"/>
              </a:rPr>
              <a:t> </a:t>
            </a:r>
            <a:r>
              <a:rPr sz="1200" u="sng" spc="-45" dirty="0">
                <a:solidFill>
                  <a:srgbClr val="5E5E5E"/>
                </a:solidFill>
                <a:uFill>
                  <a:solidFill>
                    <a:srgbClr val="5E5E5E"/>
                  </a:solidFill>
                </a:uFill>
                <a:latin typeface="Lucida Sans Unicode"/>
                <a:cs typeface="Lucida Sans Unicode"/>
                <a:hlinkClick r:id="rId3"/>
              </a:rPr>
              <a:t>migrations-</a:t>
            </a:r>
            <a:r>
              <a:rPr sz="1200" u="sng" spc="-60" dirty="0">
                <a:solidFill>
                  <a:srgbClr val="5E5E5E"/>
                </a:solidFill>
                <a:uFill>
                  <a:solidFill>
                    <a:srgbClr val="5E5E5E"/>
                  </a:solidFill>
                </a:uFill>
                <a:latin typeface="Lucida Sans Unicode"/>
                <a:cs typeface="Lucida Sans Unicode"/>
                <a:hlinkClick r:id="rId3"/>
              </a:rPr>
              <a:t> </a:t>
            </a:r>
            <a:r>
              <a:rPr sz="1200" u="sng" spc="-20" dirty="0">
                <a:solidFill>
                  <a:srgbClr val="5E5E5E"/>
                </a:solidFill>
                <a:uFill>
                  <a:solidFill>
                    <a:srgbClr val="5E5E5E"/>
                  </a:solidFill>
                </a:uFill>
                <a:latin typeface="Lucida Sans Unicode"/>
                <a:cs typeface="Lucida Sans Unicode"/>
                <a:hlinkClick r:id="rId3"/>
              </a:rPr>
              <a:t>och</a:t>
            </a:r>
            <a:r>
              <a:rPr sz="1200" u="sng" spc="-60" dirty="0">
                <a:solidFill>
                  <a:srgbClr val="5E5E5E"/>
                </a:solidFill>
                <a:uFill>
                  <a:solidFill>
                    <a:srgbClr val="5E5E5E"/>
                  </a:solidFill>
                </a:uFill>
                <a:latin typeface="Lucida Sans Unicode"/>
                <a:cs typeface="Lucida Sans Unicode"/>
                <a:hlinkClick r:id="rId3"/>
              </a:rPr>
              <a:t> </a:t>
            </a:r>
            <a:r>
              <a:rPr sz="1200" u="sng" spc="-15" dirty="0">
                <a:solidFill>
                  <a:srgbClr val="5E5E5E"/>
                </a:solidFill>
                <a:uFill>
                  <a:solidFill>
                    <a:srgbClr val="5E5E5E"/>
                  </a:solidFill>
                </a:uFill>
                <a:latin typeface="Lucida Sans Unicode"/>
                <a:cs typeface="Lucida Sans Unicode"/>
                <a:hlinkClick r:id="rId3"/>
              </a:rPr>
              <a:t>integrationsfonden</a:t>
            </a:r>
            <a:r>
              <a:rPr sz="1200" u="sng" spc="-60" dirty="0">
                <a:solidFill>
                  <a:srgbClr val="5E5E5E"/>
                </a:solidFill>
                <a:uFill>
                  <a:solidFill>
                    <a:srgbClr val="5E5E5E"/>
                  </a:solidFill>
                </a:uFill>
                <a:latin typeface="Lucida Sans Unicode"/>
                <a:cs typeface="Lucida Sans Unicode"/>
                <a:hlinkClick r:id="rId3"/>
              </a:rPr>
              <a:t> </a:t>
            </a:r>
            <a:r>
              <a:rPr sz="1200" u="sng" spc="-5" dirty="0">
                <a:solidFill>
                  <a:srgbClr val="5E5E5E"/>
                </a:solidFill>
                <a:uFill>
                  <a:solidFill>
                    <a:srgbClr val="5E5E5E"/>
                  </a:solidFill>
                </a:uFill>
                <a:latin typeface="Lucida Sans Unicode"/>
                <a:cs typeface="Lucida Sans Unicode"/>
                <a:hlinkClick r:id="rId3"/>
              </a:rPr>
              <a:t>(AMIF)	</a:t>
            </a:r>
            <a:endParaRPr sz="1200">
              <a:latin typeface="Lucida Sans Unicode"/>
              <a:cs typeface="Lucida Sans Unicode"/>
            </a:endParaRPr>
          </a:p>
        </p:txBody>
      </p:sp>
      <p:sp>
        <p:nvSpPr>
          <p:cNvPr id="31" name="object 31"/>
          <p:cNvSpPr txBox="1"/>
          <p:nvPr/>
        </p:nvSpPr>
        <p:spPr>
          <a:xfrm>
            <a:off x="1427733" y="1399666"/>
            <a:ext cx="1627505" cy="193040"/>
          </a:xfrm>
          <a:prstGeom prst="rect">
            <a:avLst/>
          </a:prstGeom>
        </p:spPr>
        <p:txBody>
          <a:bodyPr vert="horz" wrap="square" lIns="0" tIns="12700" rIns="0" bIns="0" rtlCol="0">
            <a:spAutoFit/>
          </a:bodyPr>
          <a:lstStyle/>
          <a:p>
            <a:pPr marL="12700">
              <a:lnSpc>
                <a:spcPct val="100000"/>
              </a:lnSpc>
              <a:spcBef>
                <a:spcPts val="100"/>
              </a:spcBef>
            </a:pPr>
            <a:r>
              <a:rPr sz="1100" u="sng" spc="-15" dirty="0">
                <a:solidFill>
                  <a:srgbClr val="5E5E5E"/>
                </a:solidFill>
                <a:uFill>
                  <a:solidFill>
                    <a:srgbClr val="5E5E5E"/>
                  </a:solidFill>
                </a:uFill>
                <a:latin typeface="Lucida Sans Unicode"/>
                <a:cs typeface="Lucida Sans Unicode"/>
                <a:hlinkClick r:id="rId4"/>
              </a:rPr>
              <a:t>Europeisk</a:t>
            </a:r>
            <a:r>
              <a:rPr sz="1100" u="sng" spc="5" dirty="0">
                <a:solidFill>
                  <a:srgbClr val="5E5E5E"/>
                </a:solidFill>
                <a:uFill>
                  <a:solidFill>
                    <a:srgbClr val="5E5E5E"/>
                  </a:solidFill>
                </a:uFill>
                <a:latin typeface="Lucida Sans Unicode"/>
                <a:cs typeface="Lucida Sans Unicode"/>
                <a:hlinkClick r:id="rId4"/>
              </a:rPr>
              <a:t>a</a:t>
            </a:r>
            <a:r>
              <a:rPr sz="1100" u="sng" spc="-65" dirty="0">
                <a:solidFill>
                  <a:srgbClr val="5E5E5E"/>
                </a:solidFill>
                <a:uFill>
                  <a:solidFill>
                    <a:srgbClr val="5E5E5E"/>
                  </a:solidFill>
                </a:uFill>
                <a:latin typeface="Lucida Sans Unicode"/>
                <a:cs typeface="Lucida Sans Unicode"/>
                <a:hlinkClick r:id="rId4"/>
              </a:rPr>
              <a:t> </a:t>
            </a:r>
            <a:r>
              <a:rPr sz="1100" u="sng" spc="-20" dirty="0">
                <a:solidFill>
                  <a:srgbClr val="5E5E5E"/>
                </a:solidFill>
                <a:uFill>
                  <a:solidFill>
                    <a:srgbClr val="5E5E5E"/>
                  </a:solidFill>
                </a:uFill>
                <a:latin typeface="Lucida Sans Unicode"/>
                <a:cs typeface="Lucida Sans Unicode"/>
                <a:hlinkClick r:id="rId4"/>
              </a:rPr>
              <a:t>socialfonden</a:t>
            </a:r>
            <a:endParaRPr sz="1100">
              <a:latin typeface="Lucida Sans Unicode"/>
              <a:cs typeface="Lucida Sans Unicode"/>
            </a:endParaRPr>
          </a:p>
        </p:txBody>
      </p:sp>
      <p:sp>
        <p:nvSpPr>
          <p:cNvPr id="32" name="object 32"/>
          <p:cNvSpPr txBox="1"/>
          <p:nvPr/>
        </p:nvSpPr>
        <p:spPr>
          <a:xfrm>
            <a:off x="1427733" y="1854961"/>
            <a:ext cx="3639185" cy="185420"/>
          </a:xfrm>
          <a:prstGeom prst="rect">
            <a:avLst/>
          </a:prstGeom>
        </p:spPr>
        <p:txBody>
          <a:bodyPr vert="horz" wrap="square" lIns="0" tIns="12700" rIns="0" bIns="0" rtlCol="0">
            <a:spAutoFit/>
          </a:bodyPr>
          <a:lstStyle/>
          <a:p>
            <a:pPr marL="12700">
              <a:lnSpc>
                <a:spcPct val="100000"/>
              </a:lnSpc>
              <a:spcBef>
                <a:spcPts val="100"/>
              </a:spcBef>
              <a:tabLst>
                <a:tab pos="3625850" algn="l"/>
              </a:tabLst>
            </a:pPr>
            <a:r>
              <a:rPr sz="1050" u="sng" spc="-15" dirty="0">
                <a:solidFill>
                  <a:srgbClr val="5E5E5E"/>
                </a:solidFill>
                <a:uFill>
                  <a:solidFill>
                    <a:srgbClr val="5E5E5E"/>
                  </a:solidFill>
                </a:uFill>
                <a:latin typeface="Lucida Sans Unicode"/>
                <a:cs typeface="Lucida Sans Unicode"/>
                <a:hlinkClick r:id="rId5"/>
              </a:rPr>
              <a:t>Europeiska</a:t>
            </a:r>
            <a:r>
              <a:rPr sz="1050" u="sng" spc="-60" dirty="0">
                <a:solidFill>
                  <a:srgbClr val="5E5E5E"/>
                </a:solidFill>
                <a:uFill>
                  <a:solidFill>
                    <a:srgbClr val="5E5E5E"/>
                  </a:solidFill>
                </a:uFill>
                <a:latin typeface="Lucida Sans Unicode"/>
                <a:cs typeface="Lucida Sans Unicode"/>
                <a:hlinkClick r:id="rId5"/>
              </a:rPr>
              <a:t> </a:t>
            </a:r>
            <a:r>
              <a:rPr sz="1050" u="sng" spc="-10" dirty="0">
                <a:solidFill>
                  <a:srgbClr val="5E5E5E"/>
                </a:solidFill>
                <a:uFill>
                  <a:solidFill>
                    <a:srgbClr val="5E5E5E"/>
                  </a:solidFill>
                </a:uFill>
                <a:latin typeface="Lucida Sans Unicode"/>
                <a:cs typeface="Lucida Sans Unicode"/>
                <a:hlinkClick r:id="rId5"/>
              </a:rPr>
              <a:t>fonden</a:t>
            </a:r>
            <a:r>
              <a:rPr sz="1050" u="sng" spc="-60" dirty="0">
                <a:solidFill>
                  <a:srgbClr val="5E5E5E"/>
                </a:solidFill>
                <a:uFill>
                  <a:solidFill>
                    <a:srgbClr val="5E5E5E"/>
                  </a:solidFill>
                </a:uFill>
                <a:latin typeface="Lucida Sans Unicode"/>
                <a:cs typeface="Lucida Sans Unicode"/>
                <a:hlinkClick r:id="rId5"/>
              </a:rPr>
              <a:t> </a:t>
            </a:r>
            <a:r>
              <a:rPr sz="1050" u="sng" spc="-15" dirty="0">
                <a:solidFill>
                  <a:srgbClr val="5E5E5E"/>
                </a:solidFill>
                <a:uFill>
                  <a:solidFill>
                    <a:srgbClr val="5E5E5E"/>
                  </a:solidFill>
                </a:uFill>
                <a:latin typeface="Lucida Sans Unicode"/>
                <a:cs typeface="Lucida Sans Unicode"/>
                <a:hlinkClick r:id="rId5"/>
              </a:rPr>
              <a:t>för</a:t>
            </a:r>
            <a:r>
              <a:rPr sz="1050" u="sng" spc="-60" dirty="0">
                <a:solidFill>
                  <a:srgbClr val="5E5E5E"/>
                </a:solidFill>
                <a:uFill>
                  <a:solidFill>
                    <a:srgbClr val="5E5E5E"/>
                  </a:solidFill>
                </a:uFill>
                <a:latin typeface="Lucida Sans Unicode"/>
                <a:cs typeface="Lucida Sans Unicode"/>
                <a:hlinkClick r:id="rId5"/>
              </a:rPr>
              <a:t> </a:t>
            </a:r>
            <a:r>
              <a:rPr sz="1050" u="sng" spc="-15" dirty="0">
                <a:solidFill>
                  <a:srgbClr val="5E5E5E"/>
                </a:solidFill>
                <a:uFill>
                  <a:solidFill>
                    <a:srgbClr val="5E5E5E"/>
                  </a:solidFill>
                </a:uFill>
                <a:latin typeface="Lucida Sans Unicode"/>
                <a:cs typeface="Lucida Sans Unicode"/>
                <a:hlinkClick r:id="rId5"/>
              </a:rPr>
              <a:t>strategiska</a:t>
            </a:r>
            <a:r>
              <a:rPr sz="1050" u="sng" spc="-55" dirty="0">
                <a:solidFill>
                  <a:srgbClr val="5E5E5E"/>
                </a:solidFill>
                <a:uFill>
                  <a:solidFill>
                    <a:srgbClr val="5E5E5E"/>
                  </a:solidFill>
                </a:uFill>
                <a:latin typeface="Lucida Sans Unicode"/>
                <a:cs typeface="Lucida Sans Unicode"/>
                <a:hlinkClick r:id="rId5"/>
              </a:rPr>
              <a:t> </a:t>
            </a:r>
            <a:r>
              <a:rPr sz="1050" u="sng" spc="-10" dirty="0">
                <a:solidFill>
                  <a:srgbClr val="5E5E5E"/>
                </a:solidFill>
                <a:uFill>
                  <a:solidFill>
                    <a:srgbClr val="5E5E5E"/>
                  </a:solidFill>
                </a:uFill>
                <a:latin typeface="Lucida Sans Unicode"/>
                <a:cs typeface="Lucida Sans Unicode"/>
                <a:hlinkClick r:id="rId5"/>
              </a:rPr>
              <a:t>investeringar</a:t>
            </a:r>
            <a:r>
              <a:rPr sz="1050" u="sng" spc="-60" dirty="0">
                <a:solidFill>
                  <a:srgbClr val="5E5E5E"/>
                </a:solidFill>
                <a:uFill>
                  <a:solidFill>
                    <a:srgbClr val="5E5E5E"/>
                  </a:solidFill>
                </a:uFill>
                <a:latin typeface="Lucida Sans Unicode"/>
                <a:cs typeface="Lucida Sans Unicode"/>
                <a:hlinkClick r:id="rId5"/>
              </a:rPr>
              <a:t> </a:t>
            </a:r>
            <a:r>
              <a:rPr sz="1050" u="sng" dirty="0">
                <a:solidFill>
                  <a:srgbClr val="5E5E5E"/>
                </a:solidFill>
                <a:uFill>
                  <a:solidFill>
                    <a:srgbClr val="5E5E5E"/>
                  </a:solidFill>
                </a:uFill>
                <a:latin typeface="Lucida Sans Unicode"/>
                <a:cs typeface="Lucida Sans Unicode"/>
                <a:hlinkClick r:id="rId5"/>
              </a:rPr>
              <a:t>(EFSI)	</a:t>
            </a:r>
            <a:endParaRPr sz="1050">
              <a:latin typeface="Lucida Sans Unicode"/>
              <a:cs typeface="Lucida Sans Unicode"/>
            </a:endParaRPr>
          </a:p>
        </p:txBody>
      </p:sp>
      <p:sp>
        <p:nvSpPr>
          <p:cNvPr id="33" name="object 33"/>
          <p:cNvSpPr txBox="1"/>
          <p:nvPr/>
        </p:nvSpPr>
        <p:spPr>
          <a:xfrm>
            <a:off x="1427733" y="2285238"/>
            <a:ext cx="3610610" cy="208279"/>
          </a:xfrm>
          <a:prstGeom prst="rect">
            <a:avLst/>
          </a:prstGeom>
        </p:spPr>
        <p:txBody>
          <a:bodyPr vert="horz" wrap="square" lIns="0" tIns="12700" rIns="0" bIns="0" rtlCol="0">
            <a:spAutoFit/>
          </a:bodyPr>
          <a:lstStyle/>
          <a:p>
            <a:pPr marL="12700">
              <a:lnSpc>
                <a:spcPct val="100000"/>
              </a:lnSpc>
              <a:spcBef>
                <a:spcPts val="100"/>
              </a:spcBef>
            </a:pPr>
            <a:r>
              <a:rPr sz="1200" u="sng" spc="-15" dirty="0">
                <a:solidFill>
                  <a:srgbClr val="5E5E5E"/>
                </a:solidFill>
                <a:uFill>
                  <a:solidFill>
                    <a:srgbClr val="5E5E5E"/>
                  </a:solidFill>
                </a:uFill>
                <a:latin typeface="Lucida Sans Unicode"/>
                <a:cs typeface="Lucida Sans Unicode"/>
                <a:hlinkClick r:id="rId6"/>
              </a:rPr>
              <a:t>Europeiska</a:t>
            </a:r>
            <a:r>
              <a:rPr sz="1200" u="sng" spc="-70" dirty="0">
                <a:solidFill>
                  <a:srgbClr val="5E5E5E"/>
                </a:solidFill>
                <a:uFill>
                  <a:solidFill>
                    <a:srgbClr val="5E5E5E"/>
                  </a:solidFill>
                </a:uFill>
                <a:latin typeface="Lucida Sans Unicode"/>
                <a:cs typeface="Lucida Sans Unicode"/>
                <a:hlinkClick r:id="rId6"/>
              </a:rPr>
              <a:t> </a:t>
            </a:r>
            <a:r>
              <a:rPr sz="1200" u="sng" spc="-50" dirty="0">
                <a:solidFill>
                  <a:srgbClr val="5E5E5E"/>
                </a:solidFill>
                <a:uFill>
                  <a:solidFill>
                    <a:srgbClr val="5E5E5E"/>
                  </a:solidFill>
                </a:uFill>
                <a:latin typeface="Lucida Sans Unicode"/>
                <a:cs typeface="Lucida Sans Unicode"/>
                <a:hlinkClick r:id="rId6"/>
              </a:rPr>
              <a:t>struktur-</a:t>
            </a:r>
            <a:r>
              <a:rPr sz="1200" u="sng" spc="-70" dirty="0">
                <a:solidFill>
                  <a:srgbClr val="5E5E5E"/>
                </a:solidFill>
                <a:uFill>
                  <a:solidFill>
                    <a:srgbClr val="5E5E5E"/>
                  </a:solidFill>
                </a:uFill>
                <a:latin typeface="Lucida Sans Unicode"/>
                <a:cs typeface="Lucida Sans Unicode"/>
                <a:hlinkClick r:id="rId6"/>
              </a:rPr>
              <a:t> </a:t>
            </a:r>
            <a:r>
              <a:rPr sz="1200" u="sng" spc="-20" dirty="0">
                <a:solidFill>
                  <a:srgbClr val="5E5E5E"/>
                </a:solidFill>
                <a:uFill>
                  <a:solidFill>
                    <a:srgbClr val="5E5E5E"/>
                  </a:solidFill>
                </a:uFill>
                <a:latin typeface="Lucida Sans Unicode"/>
                <a:cs typeface="Lucida Sans Unicode"/>
                <a:hlinkClick r:id="rId6"/>
              </a:rPr>
              <a:t>och</a:t>
            </a:r>
            <a:r>
              <a:rPr sz="1200" u="sng" spc="-65" dirty="0">
                <a:solidFill>
                  <a:srgbClr val="5E5E5E"/>
                </a:solidFill>
                <a:uFill>
                  <a:solidFill>
                    <a:srgbClr val="5E5E5E"/>
                  </a:solidFill>
                </a:uFill>
                <a:latin typeface="Lucida Sans Unicode"/>
                <a:cs typeface="Lucida Sans Unicode"/>
                <a:hlinkClick r:id="rId6"/>
              </a:rPr>
              <a:t> </a:t>
            </a:r>
            <a:r>
              <a:rPr sz="1200" u="sng" spc="-15" dirty="0">
                <a:solidFill>
                  <a:srgbClr val="5E5E5E"/>
                </a:solidFill>
                <a:uFill>
                  <a:solidFill>
                    <a:srgbClr val="5E5E5E"/>
                  </a:solidFill>
                </a:uFill>
                <a:latin typeface="Lucida Sans Unicode"/>
                <a:cs typeface="Lucida Sans Unicode"/>
                <a:hlinkClick r:id="rId6"/>
              </a:rPr>
              <a:t>investeringsfonder</a:t>
            </a:r>
            <a:r>
              <a:rPr sz="1200" u="sng" spc="-70" dirty="0">
                <a:solidFill>
                  <a:srgbClr val="5E5E5E"/>
                </a:solidFill>
                <a:uFill>
                  <a:solidFill>
                    <a:srgbClr val="5E5E5E"/>
                  </a:solidFill>
                </a:uFill>
                <a:latin typeface="Lucida Sans Unicode"/>
                <a:cs typeface="Lucida Sans Unicode"/>
                <a:hlinkClick r:id="rId6"/>
              </a:rPr>
              <a:t> </a:t>
            </a:r>
            <a:r>
              <a:rPr sz="1200" u="sng" dirty="0">
                <a:solidFill>
                  <a:srgbClr val="5E5E5E"/>
                </a:solidFill>
                <a:uFill>
                  <a:solidFill>
                    <a:srgbClr val="5E5E5E"/>
                  </a:solidFill>
                </a:uFill>
                <a:latin typeface="Lucida Sans Unicode"/>
                <a:cs typeface="Lucida Sans Unicode"/>
                <a:hlinkClick r:id="rId6"/>
              </a:rPr>
              <a:t>(ESIF)</a:t>
            </a:r>
            <a:endParaRPr sz="1200" dirty="0">
              <a:latin typeface="Lucida Sans Unicode"/>
              <a:cs typeface="Lucida Sans Unicode"/>
            </a:endParaRPr>
          </a:p>
        </p:txBody>
      </p:sp>
      <p:sp>
        <p:nvSpPr>
          <p:cNvPr id="34" name="object 34"/>
          <p:cNvSpPr txBox="1"/>
          <p:nvPr/>
        </p:nvSpPr>
        <p:spPr>
          <a:xfrm>
            <a:off x="6305550" y="861695"/>
            <a:ext cx="790575" cy="640302"/>
          </a:xfrm>
          <a:prstGeom prst="rect">
            <a:avLst/>
          </a:prstGeom>
        </p:spPr>
        <p:txBody>
          <a:bodyPr vert="horz" wrap="square" lIns="0" tIns="26034" rIns="0" bIns="0" rtlCol="0">
            <a:spAutoFit/>
          </a:bodyPr>
          <a:lstStyle/>
          <a:p>
            <a:pPr marL="12700" marR="5080">
              <a:lnSpc>
                <a:spcPct val="94800"/>
              </a:lnSpc>
              <a:spcBef>
                <a:spcPts val="204"/>
              </a:spcBef>
            </a:pPr>
            <a:r>
              <a:rPr sz="1400" b="1" dirty="0">
                <a:solidFill>
                  <a:srgbClr val="5E5E5E"/>
                </a:solidFill>
                <a:latin typeface="Arial"/>
                <a:cs typeface="Arial"/>
              </a:rPr>
              <a:t>Råd </a:t>
            </a:r>
            <a:r>
              <a:rPr sz="1400" b="1" spc="5" dirty="0">
                <a:solidFill>
                  <a:srgbClr val="5E5E5E"/>
                </a:solidFill>
                <a:latin typeface="Arial"/>
                <a:cs typeface="Arial"/>
              </a:rPr>
              <a:t> och </a:t>
            </a:r>
            <a:r>
              <a:rPr sz="1400" b="1" spc="10" dirty="0">
                <a:solidFill>
                  <a:srgbClr val="5E5E5E"/>
                </a:solidFill>
                <a:latin typeface="Arial"/>
                <a:cs typeface="Arial"/>
              </a:rPr>
              <a:t> </a:t>
            </a:r>
            <a:r>
              <a:rPr sz="1400" b="1" spc="55" dirty="0">
                <a:solidFill>
                  <a:srgbClr val="5E5E5E"/>
                </a:solidFill>
                <a:latin typeface="Arial"/>
                <a:cs typeface="Arial"/>
              </a:rPr>
              <a:t>teknisk  </a:t>
            </a:r>
            <a:r>
              <a:rPr sz="1400" b="1" spc="45" dirty="0">
                <a:solidFill>
                  <a:srgbClr val="5E5E5E"/>
                </a:solidFill>
                <a:latin typeface="Arial"/>
                <a:cs typeface="Arial"/>
              </a:rPr>
              <a:t>bistånd</a:t>
            </a:r>
            <a:endParaRPr sz="1400" dirty="0">
              <a:latin typeface="Arial"/>
              <a:cs typeface="Arial"/>
            </a:endParaRPr>
          </a:p>
        </p:txBody>
      </p:sp>
      <p:sp>
        <p:nvSpPr>
          <p:cNvPr id="35" name="object 35"/>
          <p:cNvSpPr txBox="1"/>
          <p:nvPr/>
        </p:nvSpPr>
        <p:spPr>
          <a:xfrm>
            <a:off x="7503032" y="942085"/>
            <a:ext cx="3548379" cy="238760"/>
          </a:xfrm>
          <a:prstGeom prst="rect">
            <a:avLst/>
          </a:prstGeom>
        </p:spPr>
        <p:txBody>
          <a:bodyPr vert="horz" wrap="square" lIns="0" tIns="12700" rIns="0" bIns="0" rtlCol="0">
            <a:spAutoFit/>
          </a:bodyPr>
          <a:lstStyle/>
          <a:p>
            <a:pPr marL="12700">
              <a:lnSpc>
                <a:spcPct val="100000"/>
              </a:lnSpc>
              <a:spcBef>
                <a:spcPts val="100"/>
              </a:spcBef>
            </a:pPr>
            <a:r>
              <a:rPr sz="1400" u="sng" dirty="0">
                <a:solidFill>
                  <a:srgbClr val="5E5E5E"/>
                </a:solidFill>
                <a:uFill>
                  <a:solidFill>
                    <a:srgbClr val="5E5E5E"/>
                  </a:solidFill>
                </a:uFill>
                <a:latin typeface="Lucida Sans Unicode"/>
                <a:cs typeface="Lucida Sans Unicode"/>
                <a:hlinkClick r:id="rId7"/>
              </a:rPr>
              <a:t>European</a:t>
            </a:r>
            <a:r>
              <a:rPr sz="1400" u="sng" spc="-80" dirty="0">
                <a:solidFill>
                  <a:srgbClr val="5E5E5E"/>
                </a:solidFill>
                <a:uFill>
                  <a:solidFill>
                    <a:srgbClr val="5E5E5E"/>
                  </a:solidFill>
                </a:uFill>
                <a:latin typeface="Lucida Sans Unicode"/>
                <a:cs typeface="Lucida Sans Unicode"/>
                <a:hlinkClick r:id="rId7"/>
              </a:rPr>
              <a:t> </a:t>
            </a:r>
            <a:r>
              <a:rPr sz="1400" u="sng" spc="-5" dirty="0">
                <a:solidFill>
                  <a:srgbClr val="5E5E5E"/>
                </a:solidFill>
                <a:uFill>
                  <a:solidFill>
                    <a:srgbClr val="5E5E5E"/>
                  </a:solidFill>
                </a:uFill>
                <a:latin typeface="Lucida Sans Unicode"/>
                <a:cs typeface="Lucida Sans Unicode"/>
                <a:hlinkClick r:id="rId7"/>
              </a:rPr>
              <a:t>Investment</a:t>
            </a:r>
            <a:r>
              <a:rPr sz="1400" u="sng" spc="-80" dirty="0">
                <a:solidFill>
                  <a:srgbClr val="5E5E5E"/>
                </a:solidFill>
                <a:uFill>
                  <a:solidFill>
                    <a:srgbClr val="5E5E5E"/>
                  </a:solidFill>
                </a:uFill>
                <a:latin typeface="Lucida Sans Unicode"/>
                <a:cs typeface="Lucida Sans Unicode"/>
                <a:hlinkClick r:id="rId7"/>
              </a:rPr>
              <a:t> </a:t>
            </a:r>
            <a:r>
              <a:rPr sz="1400" u="sng" spc="-30" dirty="0">
                <a:solidFill>
                  <a:srgbClr val="5E5E5E"/>
                </a:solidFill>
                <a:uFill>
                  <a:solidFill>
                    <a:srgbClr val="5E5E5E"/>
                  </a:solidFill>
                </a:uFill>
                <a:latin typeface="Lucida Sans Unicode"/>
                <a:cs typeface="Lucida Sans Unicode"/>
                <a:hlinkClick r:id="rId7"/>
              </a:rPr>
              <a:t>Advisory</a:t>
            </a:r>
            <a:r>
              <a:rPr sz="1400" u="sng" spc="-80" dirty="0">
                <a:solidFill>
                  <a:srgbClr val="5E5E5E"/>
                </a:solidFill>
                <a:uFill>
                  <a:solidFill>
                    <a:srgbClr val="5E5E5E"/>
                  </a:solidFill>
                </a:uFill>
                <a:latin typeface="Lucida Sans Unicode"/>
                <a:cs typeface="Lucida Sans Unicode"/>
                <a:hlinkClick r:id="rId7"/>
              </a:rPr>
              <a:t> </a:t>
            </a:r>
            <a:r>
              <a:rPr sz="1400" u="sng" spc="-10" dirty="0">
                <a:solidFill>
                  <a:srgbClr val="5E5E5E"/>
                </a:solidFill>
                <a:uFill>
                  <a:solidFill>
                    <a:srgbClr val="5E5E5E"/>
                  </a:solidFill>
                </a:uFill>
                <a:latin typeface="Lucida Sans Unicode"/>
                <a:cs typeface="Lucida Sans Unicode"/>
                <a:hlinkClick r:id="rId7"/>
              </a:rPr>
              <a:t>Hub</a:t>
            </a:r>
            <a:r>
              <a:rPr sz="1400" u="sng" spc="-80" dirty="0">
                <a:solidFill>
                  <a:srgbClr val="5E5E5E"/>
                </a:solidFill>
                <a:uFill>
                  <a:solidFill>
                    <a:srgbClr val="5E5E5E"/>
                  </a:solidFill>
                </a:uFill>
                <a:latin typeface="Lucida Sans Unicode"/>
                <a:cs typeface="Lucida Sans Unicode"/>
                <a:hlinkClick r:id="rId7"/>
              </a:rPr>
              <a:t> </a:t>
            </a:r>
            <a:r>
              <a:rPr sz="1400" u="sng" spc="-10" dirty="0">
                <a:solidFill>
                  <a:srgbClr val="5E5E5E"/>
                </a:solidFill>
                <a:uFill>
                  <a:solidFill>
                    <a:srgbClr val="5E5E5E"/>
                  </a:solidFill>
                </a:uFill>
                <a:latin typeface="Lucida Sans Unicode"/>
                <a:cs typeface="Lucida Sans Unicode"/>
                <a:hlinkClick r:id="rId7"/>
              </a:rPr>
              <a:t>(EIAH)</a:t>
            </a:r>
            <a:endParaRPr sz="1400">
              <a:latin typeface="Lucida Sans Unicode"/>
              <a:cs typeface="Lucida Sans Unicode"/>
            </a:endParaRPr>
          </a:p>
        </p:txBody>
      </p:sp>
      <p:sp>
        <p:nvSpPr>
          <p:cNvPr id="36" name="object 36"/>
          <p:cNvSpPr txBox="1"/>
          <p:nvPr/>
        </p:nvSpPr>
        <p:spPr>
          <a:xfrm>
            <a:off x="7503032" y="1805813"/>
            <a:ext cx="4243070" cy="497840"/>
          </a:xfrm>
          <a:prstGeom prst="rect">
            <a:avLst/>
          </a:prstGeom>
        </p:spPr>
        <p:txBody>
          <a:bodyPr vert="horz" wrap="square" lIns="0" tIns="12700" rIns="0" bIns="0" rtlCol="0">
            <a:spAutoFit/>
          </a:bodyPr>
          <a:lstStyle/>
          <a:p>
            <a:pPr marL="12700" marR="5080">
              <a:lnSpc>
                <a:spcPct val="119200"/>
              </a:lnSpc>
              <a:spcBef>
                <a:spcPts val="100"/>
              </a:spcBef>
              <a:tabLst>
                <a:tab pos="4229735" algn="l"/>
              </a:tabLst>
            </a:pPr>
            <a:r>
              <a:rPr sz="1300" u="heavy" spc="-5" dirty="0">
                <a:solidFill>
                  <a:srgbClr val="5E5E5E"/>
                </a:solidFill>
                <a:uFill>
                  <a:solidFill>
                    <a:srgbClr val="5E5E5E"/>
                  </a:solidFill>
                </a:uFill>
                <a:latin typeface="Lucida Sans Unicode"/>
                <a:cs typeface="Lucida Sans Unicode"/>
                <a:hlinkClick r:id="rId8"/>
              </a:rPr>
              <a:t>Gemensam</a:t>
            </a:r>
            <a:r>
              <a:rPr sz="1300" u="heavy" spc="-20" dirty="0">
                <a:solidFill>
                  <a:srgbClr val="5E5E5E"/>
                </a:solidFill>
                <a:uFill>
                  <a:solidFill>
                    <a:srgbClr val="5E5E5E"/>
                  </a:solidFill>
                </a:uFill>
                <a:latin typeface="Lucida Sans Unicode"/>
                <a:cs typeface="Lucida Sans Unicode"/>
                <a:hlinkClick r:id="rId8"/>
              </a:rPr>
              <a:t>t</a:t>
            </a:r>
            <a:r>
              <a:rPr sz="1300" u="heavy" spc="-75" dirty="0">
                <a:solidFill>
                  <a:srgbClr val="5E5E5E"/>
                </a:solidFill>
                <a:uFill>
                  <a:solidFill>
                    <a:srgbClr val="5E5E5E"/>
                  </a:solidFill>
                </a:uFill>
                <a:latin typeface="Lucida Sans Unicode"/>
                <a:cs typeface="Lucida Sans Unicode"/>
                <a:hlinkClick r:id="rId8"/>
              </a:rPr>
              <a:t> </a:t>
            </a:r>
            <a:r>
              <a:rPr sz="1300" u="heavy" spc="-25" dirty="0">
                <a:solidFill>
                  <a:srgbClr val="5E5E5E"/>
                </a:solidFill>
                <a:uFill>
                  <a:solidFill>
                    <a:srgbClr val="5E5E5E"/>
                  </a:solidFill>
                </a:uFill>
                <a:latin typeface="Lucida Sans Unicode"/>
                <a:cs typeface="Lucida Sans Unicode"/>
                <a:hlinkClick r:id="rId8"/>
              </a:rPr>
              <a:t>stö</a:t>
            </a:r>
            <a:r>
              <a:rPr sz="1300" u="heavy" spc="-20" dirty="0">
                <a:solidFill>
                  <a:srgbClr val="5E5E5E"/>
                </a:solidFill>
                <a:uFill>
                  <a:solidFill>
                    <a:srgbClr val="5E5E5E"/>
                  </a:solidFill>
                </a:uFill>
                <a:latin typeface="Lucida Sans Unicode"/>
                <a:cs typeface="Lucida Sans Unicode"/>
                <a:hlinkClick r:id="rId8"/>
              </a:rPr>
              <a:t>d</a:t>
            </a:r>
            <a:r>
              <a:rPr sz="1300" u="heavy" spc="-75" dirty="0">
                <a:solidFill>
                  <a:srgbClr val="5E5E5E"/>
                </a:solidFill>
                <a:uFill>
                  <a:solidFill>
                    <a:srgbClr val="5E5E5E"/>
                  </a:solidFill>
                </a:uFill>
                <a:latin typeface="Lucida Sans Unicode"/>
                <a:cs typeface="Lucida Sans Unicode"/>
                <a:hlinkClick r:id="rId8"/>
              </a:rPr>
              <a:t> </a:t>
            </a:r>
            <a:r>
              <a:rPr sz="1300" u="heavy" spc="-25" dirty="0">
                <a:solidFill>
                  <a:srgbClr val="5E5E5E"/>
                </a:solidFill>
                <a:uFill>
                  <a:solidFill>
                    <a:srgbClr val="5E5E5E"/>
                  </a:solidFill>
                </a:uFill>
                <a:latin typeface="Lucida Sans Unicode"/>
                <a:cs typeface="Lucida Sans Unicode"/>
                <a:hlinkClick r:id="rId8"/>
              </a:rPr>
              <a:t>fö</a:t>
            </a:r>
            <a:r>
              <a:rPr sz="1300" u="heavy" spc="5" dirty="0">
                <a:solidFill>
                  <a:srgbClr val="5E5E5E"/>
                </a:solidFill>
                <a:uFill>
                  <a:solidFill>
                    <a:srgbClr val="5E5E5E"/>
                  </a:solidFill>
                </a:uFill>
                <a:latin typeface="Lucida Sans Unicode"/>
                <a:cs typeface="Lucida Sans Unicode"/>
                <a:hlinkClick r:id="rId8"/>
              </a:rPr>
              <a:t>r</a:t>
            </a:r>
            <a:r>
              <a:rPr sz="1300" u="heavy" spc="-75" dirty="0">
                <a:solidFill>
                  <a:srgbClr val="5E5E5E"/>
                </a:solidFill>
                <a:uFill>
                  <a:solidFill>
                    <a:srgbClr val="5E5E5E"/>
                  </a:solidFill>
                </a:uFill>
                <a:latin typeface="Lucida Sans Unicode"/>
                <a:cs typeface="Lucida Sans Unicode"/>
                <a:hlinkClick r:id="rId8"/>
              </a:rPr>
              <a:t> </a:t>
            </a:r>
            <a:r>
              <a:rPr sz="1300" u="heavy" spc="-5" dirty="0">
                <a:solidFill>
                  <a:srgbClr val="5E5E5E"/>
                </a:solidFill>
                <a:uFill>
                  <a:solidFill>
                    <a:srgbClr val="5E5E5E"/>
                  </a:solidFill>
                </a:uFill>
                <a:latin typeface="Lucida Sans Unicode"/>
                <a:cs typeface="Lucida Sans Unicode"/>
                <a:hlinkClick r:id="rId8"/>
              </a:rPr>
              <a:t>at</a:t>
            </a:r>
            <a:r>
              <a:rPr sz="1300" u="heavy" spc="-20" dirty="0">
                <a:solidFill>
                  <a:srgbClr val="5E5E5E"/>
                </a:solidFill>
                <a:uFill>
                  <a:solidFill>
                    <a:srgbClr val="5E5E5E"/>
                  </a:solidFill>
                </a:uFill>
                <a:latin typeface="Lucida Sans Unicode"/>
                <a:cs typeface="Lucida Sans Unicode"/>
                <a:hlinkClick r:id="rId8"/>
              </a:rPr>
              <a:t>t</a:t>
            </a:r>
            <a:r>
              <a:rPr sz="1300" u="heavy" spc="-75" dirty="0">
                <a:solidFill>
                  <a:srgbClr val="5E5E5E"/>
                </a:solidFill>
                <a:uFill>
                  <a:solidFill>
                    <a:srgbClr val="5E5E5E"/>
                  </a:solidFill>
                </a:uFill>
                <a:latin typeface="Lucida Sans Unicode"/>
                <a:cs typeface="Lucida Sans Unicode"/>
                <a:hlinkClick r:id="rId8"/>
              </a:rPr>
              <a:t> </a:t>
            </a:r>
            <a:r>
              <a:rPr sz="1300" u="heavy" spc="-30" dirty="0">
                <a:solidFill>
                  <a:srgbClr val="5E5E5E"/>
                </a:solidFill>
                <a:uFill>
                  <a:solidFill>
                    <a:srgbClr val="5E5E5E"/>
                  </a:solidFill>
                </a:uFill>
                <a:latin typeface="Lucida Sans Unicode"/>
                <a:cs typeface="Lucida Sans Unicode"/>
                <a:hlinkClick r:id="rId8"/>
              </a:rPr>
              <a:t>stödj</a:t>
            </a:r>
            <a:r>
              <a:rPr sz="1300" u="heavy" spc="10" dirty="0">
                <a:solidFill>
                  <a:srgbClr val="5E5E5E"/>
                </a:solidFill>
                <a:uFill>
                  <a:solidFill>
                    <a:srgbClr val="5E5E5E"/>
                  </a:solidFill>
                </a:uFill>
                <a:latin typeface="Lucida Sans Unicode"/>
                <a:cs typeface="Lucida Sans Unicode"/>
                <a:hlinkClick r:id="rId8"/>
              </a:rPr>
              <a:t>a</a:t>
            </a:r>
            <a:r>
              <a:rPr sz="1300" u="heavy" spc="-75" dirty="0">
                <a:solidFill>
                  <a:srgbClr val="5E5E5E"/>
                </a:solidFill>
                <a:uFill>
                  <a:solidFill>
                    <a:srgbClr val="5E5E5E"/>
                  </a:solidFill>
                </a:uFill>
                <a:latin typeface="Lucida Sans Unicode"/>
                <a:cs typeface="Lucida Sans Unicode"/>
                <a:hlinkClick r:id="rId8"/>
              </a:rPr>
              <a:t> </a:t>
            </a:r>
            <a:r>
              <a:rPr sz="1300" u="heavy" spc="-25" dirty="0">
                <a:solidFill>
                  <a:srgbClr val="5E5E5E"/>
                </a:solidFill>
                <a:uFill>
                  <a:solidFill>
                    <a:srgbClr val="5E5E5E"/>
                  </a:solidFill>
                </a:uFill>
                <a:latin typeface="Lucida Sans Unicode"/>
                <a:cs typeface="Lucida Sans Unicode"/>
                <a:hlinkClick r:id="rId8"/>
              </a:rPr>
              <a:t>projek</a:t>
            </a:r>
            <a:r>
              <a:rPr sz="1300" u="heavy" spc="-20" dirty="0">
                <a:solidFill>
                  <a:srgbClr val="5E5E5E"/>
                </a:solidFill>
                <a:uFill>
                  <a:solidFill>
                    <a:srgbClr val="5E5E5E"/>
                  </a:solidFill>
                </a:uFill>
                <a:latin typeface="Lucida Sans Unicode"/>
                <a:cs typeface="Lucida Sans Unicode"/>
                <a:hlinkClick r:id="rId8"/>
              </a:rPr>
              <a:t>t</a:t>
            </a:r>
            <a:r>
              <a:rPr sz="1300" u="heavy" spc="-75" dirty="0">
                <a:solidFill>
                  <a:srgbClr val="5E5E5E"/>
                </a:solidFill>
                <a:uFill>
                  <a:solidFill>
                    <a:srgbClr val="5E5E5E"/>
                  </a:solidFill>
                </a:uFill>
                <a:latin typeface="Lucida Sans Unicode"/>
                <a:cs typeface="Lucida Sans Unicode"/>
                <a:hlinkClick r:id="rId8"/>
              </a:rPr>
              <a:t> </a:t>
            </a:r>
            <a:r>
              <a:rPr sz="1300" u="heavy" spc="-45" dirty="0">
                <a:solidFill>
                  <a:srgbClr val="5E5E5E"/>
                </a:solidFill>
                <a:uFill>
                  <a:solidFill>
                    <a:srgbClr val="5E5E5E"/>
                  </a:solidFill>
                </a:uFill>
                <a:latin typeface="Lucida Sans Unicode"/>
                <a:cs typeface="Lucida Sans Unicode"/>
                <a:hlinkClick r:id="rId8"/>
              </a:rPr>
              <a:t>i</a:t>
            </a:r>
            <a:r>
              <a:rPr sz="1300" u="heavy" spc="-75" dirty="0">
                <a:solidFill>
                  <a:srgbClr val="5E5E5E"/>
                </a:solidFill>
                <a:uFill>
                  <a:solidFill>
                    <a:srgbClr val="5E5E5E"/>
                  </a:solidFill>
                </a:uFill>
                <a:latin typeface="Lucida Sans Unicode"/>
                <a:cs typeface="Lucida Sans Unicode"/>
                <a:hlinkClick r:id="rId8"/>
              </a:rPr>
              <a:t> </a:t>
            </a:r>
            <a:r>
              <a:rPr sz="1300" u="heavy" spc="-20" dirty="0">
                <a:solidFill>
                  <a:srgbClr val="5E5E5E"/>
                </a:solidFill>
                <a:uFill>
                  <a:solidFill>
                    <a:srgbClr val="5E5E5E"/>
                  </a:solidFill>
                </a:uFill>
                <a:latin typeface="Lucida Sans Unicode"/>
                <a:cs typeface="Lucida Sans Unicode"/>
                <a:hlinkClick r:id="rId8"/>
              </a:rPr>
              <a:t>europeisk</a:t>
            </a:r>
            <a:r>
              <a:rPr sz="1300" u="heavy" spc="5" dirty="0">
                <a:solidFill>
                  <a:srgbClr val="5E5E5E"/>
                </a:solidFill>
                <a:uFill>
                  <a:solidFill>
                    <a:srgbClr val="5E5E5E"/>
                  </a:solidFill>
                </a:uFill>
                <a:latin typeface="Lucida Sans Unicode"/>
                <a:cs typeface="Lucida Sans Unicode"/>
                <a:hlinkClick r:id="rId8"/>
              </a:rPr>
              <a:t>a </a:t>
            </a:r>
            <a:r>
              <a:rPr sz="1300" u="heavy" dirty="0">
                <a:solidFill>
                  <a:srgbClr val="5E5E5E"/>
                </a:solidFill>
                <a:uFill>
                  <a:solidFill>
                    <a:srgbClr val="5E5E5E"/>
                  </a:solidFill>
                </a:uFill>
                <a:latin typeface="Lucida Sans Unicode"/>
                <a:cs typeface="Lucida Sans Unicode"/>
                <a:hlinkClick r:id="rId8"/>
              </a:rPr>
              <a:t>	</a:t>
            </a:r>
            <a:r>
              <a:rPr sz="1300" dirty="0">
                <a:solidFill>
                  <a:srgbClr val="5E5E5E"/>
                </a:solidFill>
                <a:latin typeface="Lucida Sans Unicode"/>
                <a:cs typeface="Lucida Sans Unicode"/>
                <a:hlinkClick r:id="rId8"/>
              </a:rPr>
              <a:t> </a:t>
            </a:r>
            <a:r>
              <a:rPr sz="1300" u="sng" spc="-10" dirty="0">
                <a:solidFill>
                  <a:srgbClr val="5E5E5E"/>
                </a:solidFill>
                <a:uFill>
                  <a:solidFill>
                    <a:srgbClr val="5E5E5E"/>
                  </a:solidFill>
                </a:uFill>
                <a:latin typeface="Lucida Sans Unicode"/>
                <a:cs typeface="Lucida Sans Unicode"/>
                <a:hlinkClick r:id="rId8"/>
              </a:rPr>
              <a:t>Regioner</a:t>
            </a:r>
            <a:r>
              <a:rPr sz="1300" u="sng" spc="-80" dirty="0">
                <a:solidFill>
                  <a:srgbClr val="5E5E5E"/>
                </a:solidFill>
                <a:uFill>
                  <a:solidFill>
                    <a:srgbClr val="5E5E5E"/>
                  </a:solidFill>
                </a:uFill>
                <a:latin typeface="Lucida Sans Unicode"/>
                <a:cs typeface="Lucida Sans Unicode"/>
                <a:hlinkClick r:id="rId8"/>
              </a:rPr>
              <a:t> </a:t>
            </a:r>
            <a:r>
              <a:rPr sz="1300" u="sng" spc="-10" dirty="0">
                <a:solidFill>
                  <a:srgbClr val="5E5E5E"/>
                </a:solidFill>
                <a:uFill>
                  <a:solidFill>
                    <a:srgbClr val="5E5E5E"/>
                  </a:solidFill>
                </a:uFill>
                <a:latin typeface="Lucida Sans Unicode"/>
                <a:cs typeface="Lucida Sans Unicode"/>
                <a:hlinkClick r:id="rId8"/>
              </a:rPr>
              <a:t>(JASPERS)</a:t>
            </a:r>
            <a:endParaRPr sz="1300">
              <a:latin typeface="Lucida Sans Unicode"/>
              <a:cs typeface="Lucida Sans Unicode"/>
            </a:endParaRPr>
          </a:p>
        </p:txBody>
      </p:sp>
      <p:sp>
        <p:nvSpPr>
          <p:cNvPr id="37" name="object 37"/>
          <p:cNvSpPr txBox="1"/>
          <p:nvPr/>
        </p:nvSpPr>
        <p:spPr>
          <a:xfrm>
            <a:off x="1427733" y="2740533"/>
            <a:ext cx="3934460" cy="200660"/>
          </a:xfrm>
          <a:prstGeom prst="rect">
            <a:avLst/>
          </a:prstGeom>
        </p:spPr>
        <p:txBody>
          <a:bodyPr vert="horz" wrap="square" lIns="0" tIns="12700" rIns="0" bIns="0" rtlCol="0">
            <a:spAutoFit/>
          </a:bodyPr>
          <a:lstStyle/>
          <a:p>
            <a:pPr marL="12700">
              <a:lnSpc>
                <a:spcPct val="100000"/>
              </a:lnSpc>
              <a:spcBef>
                <a:spcPts val="100"/>
              </a:spcBef>
            </a:pPr>
            <a:r>
              <a:rPr sz="1150" u="sng" spc="-10" dirty="0">
                <a:solidFill>
                  <a:srgbClr val="5E5E5E"/>
                </a:solidFill>
                <a:uFill>
                  <a:solidFill>
                    <a:srgbClr val="5E5E5E"/>
                  </a:solidFill>
                </a:uFill>
                <a:latin typeface="Lucida Sans Unicode"/>
                <a:cs typeface="Lucida Sans Unicode"/>
                <a:hlinkClick r:id="rId9"/>
              </a:rPr>
              <a:t>Fonden</a:t>
            </a:r>
            <a:r>
              <a:rPr sz="1150" u="sng" spc="-60" dirty="0">
                <a:solidFill>
                  <a:srgbClr val="5E5E5E"/>
                </a:solidFill>
                <a:uFill>
                  <a:solidFill>
                    <a:srgbClr val="5E5E5E"/>
                  </a:solidFill>
                </a:uFill>
                <a:latin typeface="Lucida Sans Unicode"/>
                <a:cs typeface="Lucida Sans Unicode"/>
                <a:hlinkClick r:id="rId9"/>
              </a:rPr>
              <a:t> </a:t>
            </a:r>
            <a:r>
              <a:rPr sz="1150" u="sng" spc="-15" dirty="0">
                <a:solidFill>
                  <a:srgbClr val="5E5E5E"/>
                </a:solidFill>
                <a:uFill>
                  <a:solidFill>
                    <a:srgbClr val="5E5E5E"/>
                  </a:solidFill>
                </a:uFill>
                <a:latin typeface="Lucida Sans Unicode"/>
                <a:cs typeface="Lucida Sans Unicode"/>
                <a:hlinkClick r:id="rId9"/>
              </a:rPr>
              <a:t>för</a:t>
            </a:r>
            <a:r>
              <a:rPr sz="1150" u="sng" spc="-60" dirty="0">
                <a:solidFill>
                  <a:srgbClr val="5E5E5E"/>
                </a:solidFill>
                <a:uFill>
                  <a:solidFill>
                    <a:srgbClr val="5E5E5E"/>
                  </a:solidFill>
                </a:uFill>
                <a:latin typeface="Lucida Sans Unicode"/>
                <a:cs typeface="Lucida Sans Unicode"/>
                <a:hlinkClick r:id="rId9"/>
              </a:rPr>
              <a:t> </a:t>
            </a:r>
            <a:r>
              <a:rPr sz="1150" u="sng" spc="-20" dirty="0">
                <a:solidFill>
                  <a:srgbClr val="5E5E5E"/>
                </a:solidFill>
                <a:uFill>
                  <a:solidFill>
                    <a:srgbClr val="5E5E5E"/>
                  </a:solidFill>
                </a:uFill>
                <a:latin typeface="Lucida Sans Unicode"/>
                <a:cs typeface="Lucida Sans Unicode"/>
                <a:hlinkClick r:id="rId9"/>
              </a:rPr>
              <a:t>europeiskt</a:t>
            </a:r>
            <a:r>
              <a:rPr sz="1150" u="sng" spc="-60" dirty="0">
                <a:solidFill>
                  <a:srgbClr val="5E5E5E"/>
                </a:solidFill>
                <a:uFill>
                  <a:solidFill>
                    <a:srgbClr val="5E5E5E"/>
                  </a:solidFill>
                </a:uFill>
                <a:latin typeface="Lucida Sans Unicode"/>
                <a:cs typeface="Lucida Sans Unicode"/>
                <a:hlinkClick r:id="rId9"/>
              </a:rPr>
              <a:t> </a:t>
            </a:r>
            <a:r>
              <a:rPr sz="1150" u="sng" spc="-20" dirty="0">
                <a:solidFill>
                  <a:srgbClr val="5E5E5E"/>
                </a:solidFill>
                <a:uFill>
                  <a:solidFill>
                    <a:srgbClr val="5E5E5E"/>
                  </a:solidFill>
                </a:uFill>
                <a:latin typeface="Lucida Sans Unicode"/>
                <a:cs typeface="Lucida Sans Unicode"/>
                <a:hlinkClick r:id="rId9"/>
              </a:rPr>
              <a:t>bistånd</a:t>
            </a:r>
            <a:r>
              <a:rPr sz="1150" u="sng" spc="-60" dirty="0">
                <a:solidFill>
                  <a:srgbClr val="5E5E5E"/>
                </a:solidFill>
                <a:uFill>
                  <a:solidFill>
                    <a:srgbClr val="5E5E5E"/>
                  </a:solidFill>
                </a:uFill>
                <a:latin typeface="Lucida Sans Unicode"/>
                <a:cs typeface="Lucida Sans Unicode"/>
                <a:hlinkClick r:id="rId9"/>
              </a:rPr>
              <a:t> </a:t>
            </a:r>
            <a:r>
              <a:rPr sz="1150" u="sng" spc="-35" dirty="0">
                <a:solidFill>
                  <a:srgbClr val="5E5E5E"/>
                </a:solidFill>
                <a:uFill>
                  <a:solidFill>
                    <a:srgbClr val="5E5E5E"/>
                  </a:solidFill>
                </a:uFill>
                <a:latin typeface="Lucida Sans Unicode"/>
                <a:cs typeface="Lucida Sans Unicode"/>
                <a:hlinkClick r:id="rId9"/>
              </a:rPr>
              <a:t>till</a:t>
            </a:r>
            <a:r>
              <a:rPr sz="1150" u="sng" spc="-55" dirty="0">
                <a:solidFill>
                  <a:srgbClr val="5E5E5E"/>
                </a:solidFill>
                <a:uFill>
                  <a:solidFill>
                    <a:srgbClr val="5E5E5E"/>
                  </a:solidFill>
                </a:uFill>
                <a:latin typeface="Lucida Sans Unicode"/>
                <a:cs typeface="Lucida Sans Unicode"/>
                <a:hlinkClick r:id="rId9"/>
              </a:rPr>
              <a:t> </a:t>
            </a:r>
            <a:r>
              <a:rPr sz="1150" u="sng" spc="-5" dirty="0">
                <a:solidFill>
                  <a:srgbClr val="5E5E5E"/>
                </a:solidFill>
                <a:uFill>
                  <a:solidFill>
                    <a:srgbClr val="5E5E5E"/>
                  </a:solidFill>
                </a:uFill>
                <a:latin typeface="Lucida Sans Unicode"/>
                <a:cs typeface="Lucida Sans Unicode"/>
                <a:hlinkClick r:id="rId9"/>
              </a:rPr>
              <a:t>de</a:t>
            </a:r>
            <a:r>
              <a:rPr sz="1150" u="sng" spc="-60" dirty="0">
                <a:solidFill>
                  <a:srgbClr val="5E5E5E"/>
                </a:solidFill>
                <a:uFill>
                  <a:solidFill>
                    <a:srgbClr val="5E5E5E"/>
                  </a:solidFill>
                </a:uFill>
                <a:latin typeface="Lucida Sans Unicode"/>
                <a:cs typeface="Lucida Sans Unicode"/>
                <a:hlinkClick r:id="rId9"/>
              </a:rPr>
              <a:t> </a:t>
            </a:r>
            <a:r>
              <a:rPr sz="1150" u="sng" spc="-15" dirty="0">
                <a:solidFill>
                  <a:srgbClr val="5E5E5E"/>
                </a:solidFill>
                <a:uFill>
                  <a:solidFill>
                    <a:srgbClr val="5E5E5E"/>
                  </a:solidFill>
                </a:uFill>
                <a:latin typeface="Lucida Sans Unicode"/>
                <a:cs typeface="Lucida Sans Unicode"/>
                <a:hlinkClick r:id="rId9"/>
              </a:rPr>
              <a:t>sämst</a:t>
            </a:r>
            <a:r>
              <a:rPr sz="1150" u="sng" spc="-60" dirty="0">
                <a:solidFill>
                  <a:srgbClr val="5E5E5E"/>
                </a:solidFill>
                <a:uFill>
                  <a:solidFill>
                    <a:srgbClr val="5E5E5E"/>
                  </a:solidFill>
                </a:uFill>
                <a:latin typeface="Lucida Sans Unicode"/>
                <a:cs typeface="Lucida Sans Unicode"/>
                <a:hlinkClick r:id="rId9"/>
              </a:rPr>
              <a:t> </a:t>
            </a:r>
            <a:r>
              <a:rPr sz="1150" u="sng" spc="-20" dirty="0">
                <a:solidFill>
                  <a:srgbClr val="5E5E5E"/>
                </a:solidFill>
                <a:uFill>
                  <a:solidFill>
                    <a:srgbClr val="5E5E5E"/>
                  </a:solidFill>
                </a:uFill>
                <a:latin typeface="Lucida Sans Unicode"/>
                <a:cs typeface="Lucida Sans Unicode"/>
                <a:hlinkClick r:id="rId9"/>
              </a:rPr>
              <a:t>ställda</a:t>
            </a:r>
            <a:r>
              <a:rPr sz="1150" u="sng" spc="-60" dirty="0">
                <a:solidFill>
                  <a:srgbClr val="5E5E5E"/>
                </a:solidFill>
                <a:uFill>
                  <a:solidFill>
                    <a:srgbClr val="5E5E5E"/>
                  </a:solidFill>
                </a:uFill>
                <a:latin typeface="Lucida Sans Unicode"/>
                <a:cs typeface="Lucida Sans Unicode"/>
                <a:hlinkClick r:id="rId9"/>
              </a:rPr>
              <a:t> </a:t>
            </a:r>
            <a:r>
              <a:rPr sz="1150" u="sng" spc="-25" dirty="0">
                <a:solidFill>
                  <a:srgbClr val="5E5E5E"/>
                </a:solidFill>
                <a:uFill>
                  <a:solidFill>
                    <a:srgbClr val="5E5E5E"/>
                  </a:solidFill>
                </a:uFill>
                <a:latin typeface="Lucida Sans Unicode"/>
                <a:cs typeface="Lucida Sans Unicode"/>
                <a:hlinkClick r:id="rId9"/>
              </a:rPr>
              <a:t>(FEAD)</a:t>
            </a:r>
            <a:endParaRPr sz="1150">
              <a:latin typeface="Lucida Sans Unicode"/>
              <a:cs typeface="Lucida Sans Unicode"/>
            </a:endParaRPr>
          </a:p>
        </p:txBody>
      </p:sp>
      <p:sp>
        <p:nvSpPr>
          <p:cNvPr id="38" name="object 38"/>
          <p:cNvSpPr txBox="1"/>
          <p:nvPr/>
        </p:nvSpPr>
        <p:spPr>
          <a:xfrm>
            <a:off x="7503032" y="2720340"/>
            <a:ext cx="4037329" cy="238760"/>
          </a:xfrm>
          <a:prstGeom prst="rect">
            <a:avLst/>
          </a:prstGeom>
        </p:spPr>
        <p:txBody>
          <a:bodyPr vert="horz" wrap="square" lIns="0" tIns="12700" rIns="0" bIns="0" rtlCol="0">
            <a:spAutoFit/>
          </a:bodyPr>
          <a:lstStyle/>
          <a:p>
            <a:pPr marL="12700">
              <a:lnSpc>
                <a:spcPct val="100000"/>
              </a:lnSpc>
              <a:spcBef>
                <a:spcPts val="100"/>
              </a:spcBef>
            </a:pPr>
            <a:r>
              <a:rPr sz="1400" u="sng" spc="15" dirty="0">
                <a:solidFill>
                  <a:srgbClr val="5E5E5E"/>
                </a:solidFill>
                <a:uFill>
                  <a:solidFill>
                    <a:srgbClr val="5E5E5E"/>
                  </a:solidFill>
                </a:uFill>
                <a:latin typeface="Lucida Sans Unicode"/>
                <a:cs typeface="Lucida Sans Unicode"/>
                <a:hlinkClick r:id="rId10"/>
              </a:rPr>
              <a:t>E</a:t>
            </a:r>
            <a:r>
              <a:rPr sz="1400" u="sng" spc="50" dirty="0">
                <a:solidFill>
                  <a:srgbClr val="5E5E5E"/>
                </a:solidFill>
                <a:uFill>
                  <a:solidFill>
                    <a:srgbClr val="5E5E5E"/>
                  </a:solidFill>
                </a:uFill>
                <a:latin typeface="Lucida Sans Unicode"/>
                <a:cs typeface="Lucida Sans Unicode"/>
                <a:hlinkClick r:id="rId10"/>
              </a:rPr>
              <a:t>U</a:t>
            </a:r>
            <a:r>
              <a:rPr sz="1400" u="sng" spc="-80" dirty="0">
                <a:solidFill>
                  <a:srgbClr val="5E5E5E"/>
                </a:solidFill>
                <a:uFill>
                  <a:solidFill>
                    <a:srgbClr val="5E5E5E"/>
                  </a:solidFill>
                </a:uFill>
                <a:latin typeface="Lucida Sans Unicode"/>
                <a:cs typeface="Lucida Sans Unicode"/>
                <a:hlinkClick r:id="rId10"/>
              </a:rPr>
              <a:t> </a:t>
            </a:r>
            <a:r>
              <a:rPr sz="1400" u="sng" spc="-40" dirty="0">
                <a:solidFill>
                  <a:srgbClr val="5E5E5E"/>
                </a:solidFill>
                <a:uFill>
                  <a:solidFill>
                    <a:srgbClr val="5E5E5E"/>
                  </a:solidFill>
                </a:uFill>
                <a:latin typeface="Lucida Sans Unicode"/>
                <a:cs typeface="Lucida Sans Unicode"/>
                <a:hlinkClick r:id="rId10"/>
              </a:rPr>
              <a:t>Skill</a:t>
            </a:r>
            <a:r>
              <a:rPr sz="1400" u="sng" spc="-45" dirty="0">
                <a:solidFill>
                  <a:srgbClr val="5E5E5E"/>
                </a:solidFill>
                <a:uFill>
                  <a:solidFill>
                    <a:srgbClr val="5E5E5E"/>
                  </a:solidFill>
                </a:uFill>
                <a:latin typeface="Lucida Sans Unicode"/>
                <a:cs typeface="Lucida Sans Unicode"/>
                <a:hlinkClick r:id="rId10"/>
              </a:rPr>
              <a:t>s</a:t>
            </a:r>
            <a:r>
              <a:rPr sz="1400" u="sng" spc="-80" dirty="0">
                <a:solidFill>
                  <a:srgbClr val="5E5E5E"/>
                </a:solidFill>
                <a:uFill>
                  <a:solidFill>
                    <a:srgbClr val="5E5E5E"/>
                  </a:solidFill>
                </a:uFill>
                <a:latin typeface="Lucida Sans Unicode"/>
                <a:cs typeface="Lucida Sans Unicode"/>
                <a:hlinkClick r:id="rId10"/>
              </a:rPr>
              <a:t> </a:t>
            </a:r>
            <a:r>
              <a:rPr sz="1400" u="sng" spc="-10" dirty="0">
                <a:solidFill>
                  <a:srgbClr val="5E5E5E"/>
                </a:solidFill>
                <a:uFill>
                  <a:solidFill>
                    <a:srgbClr val="5E5E5E"/>
                  </a:solidFill>
                </a:uFill>
                <a:latin typeface="Lucida Sans Unicode"/>
                <a:cs typeface="Lucida Sans Unicode"/>
                <a:hlinkClick r:id="rId10"/>
              </a:rPr>
              <a:t>Profil</a:t>
            </a:r>
            <a:r>
              <a:rPr sz="1400" u="sng" spc="5" dirty="0">
                <a:solidFill>
                  <a:srgbClr val="5E5E5E"/>
                </a:solidFill>
                <a:uFill>
                  <a:solidFill>
                    <a:srgbClr val="5E5E5E"/>
                  </a:solidFill>
                </a:uFill>
                <a:latin typeface="Lucida Sans Unicode"/>
                <a:cs typeface="Lucida Sans Unicode"/>
                <a:hlinkClick r:id="rId10"/>
              </a:rPr>
              <a:t>e</a:t>
            </a:r>
            <a:r>
              <a:rPr sz="1400" u="sng" spc="-80" dirty="0">
                <a:solidFill>
                  <a:srgbClr val="5E5E5E"/>
                </a:solidFill>
                <a:uFill>
                  <a:solidFill>
                    <a:srgbClr val="5E5E5E"/>
                  </a:solidFill>
                </a:uFill>
                <a:latin typeface="Lucida Sans Unicode"/>
                <a:cs typeface="Lucida Sans Unicode"/>
                <a:hlinkClick r:id="rId10"/>
              </a:rPr>
              <a:t> </a:t>
            </a:r>
            <a:r>
              <a:rPr sz="1400" u="sng" spc="-45" dirty="0">
                <a:solidFill>
                  <a:srgbClr val="5E5E5E"/>
                </a:solidFill>
                <a:uFill>
                  <a:solidFill>
                    <a:srgbClr val="5E5E5E"/>
                  </a:solidFill>
                </a:uFill>
                <a:latin typeface="Lucida Sans Unicode"/>
                <a:cs typeface="Lucida Sans Unicode"/>
                <a:hlinkClick r:id="rId10"/>
              </a:rPr>
              <a:t>Tool</a:t>
            </a:r>
            <a:r>
              <a:rPr sz="1400" u="sng" spc="-80" dirty="0">
                <a:solidFill>
                  <a:srgbClr val="5E5E5E"/>
                </a:solidFill>
                <a:uFill>
                  <a:solidFill>
                    <a:srgbClr val="5E5E5E"/>
                  </a:solidFill>
                </a:uFill>
                <a:latin typeface="Lucida Sans Unicode"/>
                <a:cs typeface="Lucida Sans Unicode"/>
                <a:hlinkClick r:id="rId10"/>
              </a:rPr>
              <a:t> </a:t>
            </a:r>
            <a:r>
              <a:rPr sz="1400" u="sng" spc="-25" dirty="0">
                <a:solidFill>
                  <a:srgbClr val="5E5E5E"/>
                </a:solidFill>
                <a:uFill>
                  <a:solidFill>
                    <a:srgbClr val="5E5E5E"/>
                  </a:solidFill>
                </a:uFill>
                <a:latin typeface="Lucida Sans Unicode"/>
                <a:cs typeface="Lucida Sans Unicode"/>
                <a:hlinkClick r:id="rId10"/>
              </a:rPr>
              <a:t>fö</a:t>
            </a:r>
            <a:r>
              <a:rPr sz="1400" u="sng" spc="5" dirty="0">
                <a:solidFill>
                  <a:srgbClr val="5E5E5E"/>
                </a:solidFill>
                <a:uFill>
                  <a:solidFill>
                    <a:srgbClr val="5E5E5E"/>
                  </a:solidFill>
                </a:uFill>
                <a:latin typeface="Lucida Sans Unicode"/>
                <a:cs typeface="Lucida Sans Unicode"/>
                <a:hlinkClick r:id="rId10"/>
              </a:rPr>
              <a:t>r</a:t>
            </a:r>
            <a:r>
              <a:rPr sz="1400" u="sng" spc="-80" dirty="0">
                <a:solidFill>
                  <a:srgbClr val="5E5E5E"/>
                </a:solidFill>
                <a:uFill>
                  <a:solidFill>
                    <a:srgbClr val="5E5E5E"/>
                  </a:solidFill>
                </a:uFill>
                <a:latin typeface="Lucida Sans Unicode"/>
                <a:cs typeface="Lucida Sans Unicode"/>
                <a:hlinkClick r:id="rId10"/>
              </a:rPr>
              <a:t> </a:t>
            </a:r>
            <a:r>
              <a:rPr sz="1400" u="sng" spc="-10" dirty="0">
                <a:solidFill>
                  <a:srgbClr val="5E5E5E"/>
                </a:solidFill>
                <a:uFill>
                  <a:solidFill>
                    <a:srgbClr val="5E5E5E"/>
                  </a:solidFill>
                </a:uFill>
                <a:latin typeface="Lucida Sans Unicode"/>
                <a:cs typeface="Lucida Sans Unicode"/>
                <a:hlinkClick r:id="rId10"/>
              </a:rPr>
              <a:t>tredjelandsmedborgare</a:t>
            </a:r>
            <a:endParaRPr sz="1400">
              <a:latin typeface="Lucida Sans Unicode"/>
              <a:cs typeface="Lucida Sans Unicode"/>
            </a:endParaRPr>
          </a:p>
        </p:txBody>
      </p:sp>
      <p:sp>
        <p:nvSpPr>
          <p:cNvPr id="39" name="object 39"/>
          <p:cNvSpPr txBox="1"/>
          <p:nvPr/>
        </p:nvSpPr>
        <p:spPr>
          <a:xfrm>
            <a:off x="1427733" y="3177032"/>
            <a:ext cx="2032635" cy="215900"/>
          </a:xfrm>
          <a:prstGeom prst="rect">
            <a:avLst/>
          </a:prstGeom>
        </p:spPr>
        <p:txBody>
          <a:bodyPr vert="horz" wrap="square" lIns="0" tIns="12700" rIns="0" bIns="0" rtlCol="0">
            <a:spAutoFit/>
          </a:bodyPr>
          <a:lstStyle/>
          <a:p>
            <a:pPr marL="12700">
              <a:lnSpc>
                <a:spcPct val="100000"/>
              </a:lnSpc>
              <a:spcBef>
                <a:spcPts val="100"/>
              </a:spcBef>
            </a:pPr>
            <a:r>
              <a:rPr sz="1250" u="sng" dirty="0">
                <a:solidFill>
                  <a:srgbClr val="5E5E5E"/>
                </a:solidFill>
                <a:uFill>
                  <a:solidFill>
                    <a:srgbClr val="5E5E5E"/>
                  </a:solidFill>
                </a:uFill>
                <a:latin typeface="Lucida Sans Unicode"/>
                <a:cs typeface="Lucida Sans Unicode"/>
                <a:hlinkClick r:id="rId11"/>
              </a:rPr>
              <a:t>Internal</a:t>
            </a:r>
            <a:r>
              <a:rPr sz="1250" u="sng" spc="-80" dirty="0">
                <a:solidFill>
                  <a:srgbClr val="5E5E5E"/>
                </a:solidFill>
                <a:uFill>
                  <a:solidFill>
                    <a:srgbClr val="5E5E5E"/>
                  </a:solidFill>
                </a:uFill>
                <a:latin typeface="Lucida Sans Unicode"/>
                <a:cs typeface="Lucida Sans Unicode"/>
                <a:hlinkClick r:id="rId11"/>
              </a:rPr>
              <a:t> </a:t>
            </a:r>
            <a:r>
              <a:rPr sz="1250" u="sng" spc="-15" dirty="0">
                <a:solidFill>
                  <a:srgbClr val="5E5E5E"/>
                </a:solidFill>
                <a:uFill>
                  <a:solidFill>
                    <a:srgbClr val="5E5E5E"/>
                  </a:solidFill>
                </a:uFill>
                <a:latin typeface="Lucida Sans Unicode"/>
                <a:cs typeface="Lucida Sans Unicode"/>
                <a:hlinkClick r:id="rId11"/>
              </a:rPr>
              <a:t>Security</a:t>
            </a:r>
            <a:r>
              <a:rPr sz="1250" u="sng" spc="-80" dirty="0">
                <a:solidFill>
                  <a:srgbClr val="5E5E5E"/>
                </a:solidFill>
                <a:uFill>
                  <a:solidFill>
                    <a:srgbClr val="5E5E5E"/>
                  </a:solidFill>
                </a:uFill>
                <a:latin typeface="Lucida Sans Unicode"/>
                <a:cs typeface="Lucida Sans Unicode"/>
                <a:hlinkClick r:id="rId11"/>
              </a:rPr>
              <a:t> </a:t>
            </a:r>
            <a:r>
              <a:rPr sz="1250" u="sng" spc="-15" dirty="0">
                <a:solidFill>
                  <a:srgbClr val="5E5E5E"/>
                </a:solidFill>
                <a:uFill>
                  <a:solidFill>
                    <a:srgbClr val="5E5E5E"/>
                  </a:solidFill>
                </a:uFill>
                <a:latin typeface="Lucida Sans Unicode"/>
                <a:cs typeface="Lucida Sans Unicode"/>
                <a:hlinkClick r:id="rId11"/>
              </a:rPr>
              <a:t>Fund</a:t>
            </a:r>
            <a:r>
              <a:rPr sz="1250" u="sng" spc="-75" dirty="0">
                <a:solidFill>
                  <a:srgbClr val="5E5E5E"/>
                </a:solidFill>
                <a:uFill>
                  <a:solidFill>
                    <a:srgbClr val="5E5E5E"/>
                  </a:solidFill>
                </a:uFill>
                <a:latin typeface="Lucida Sans Unicode"/>
                <a:cs typeface="Lucida Sans Unicode"/>
                <a:hlinkClick r:id="rId11"/>
              </a:rPr>
              <a:t> </a:t>
            </a:r>
            <a:r>
              <a:rPr sz="1250" u="sng" spc="-5" dirty="0">
                <a:solidFill>
                  <a:srgbClr val="5E5E5E"/>
                </a:solidFill>
                <a:uFill>
                  <a:solidFill>
                    <a:srgbClr val="5E5E5E"/>
                  </a:solidFill>
                </a:uFill>
                <a:latin typeface="Lucida Sans Unicode"/>
                <a:cs typeface="Lucida Sans Unicode"/>
                <a:hlinkClick r:id="rId11"/>
              </a:rPr>
              <a:t>(ISF)</a:t>
            </a:r>
            <a:endParaRPr sz="1250">
              <a:latin typeface="Lucida Sans Unicode"/>
              <a:cs typeface="Lucida Sans Unicode"/>
            </a:endParaRPr>
          </a:p>
        </p:txBody>
      </p:sp>
      <p:sp>
        <p:nvSpPr>
          <p:cNvPr id="40" name="object 40"/>
          <p:cNvSpPr txBox="1"/>
          <p:nvPr/>
        </p:nvSpPr>
        <p:spPr>
          <a:xfrm>
            <a:off x="1427733" y="3626104"/>
            <a:ext cx="2687320" cy="215900"/>
          </a:xfrm>
          <a:prstGeom prst="rect">
            <a:avLst/>
          </a:prstGeom>
        </p:spPr>
        <p:txBody>
          <a:bodyPr vert="horz" wrap="square" lIns="0" tIns="12700" rIns="0" bIns="0" rtlCol="0">
            <a:spAutoFit/>
          </a:bodyPr>
          <a:lstStyle/>
          <a:p>
            <a:pPr marL="12700">
              <a:lnSpc>
                <a:spcPct val="100000"/>
              </a:lnSpc>
              <a:spcBef>
                <a:spcPts val="100"/>
              </a:spcBef>
            </a:pPr>
            <a:r>
              <a:rPr sz="1250" u="sng" dirty="0">
                <a:solidFill>
                  <a:srgbClr val="5E5E5E"/>
                </a:solidFill>
                <a:uFill>
                  <a:solidFill>
                    <a:srgbClr val="5E5E5E"/>
                  </a:solidFill>
                </a:uFill>
                <a:latin typeface="Lucida Sans Unicode"/>
                <a:cs typeface="Lucida Sans Unicode"/>
                <a:hlinkClick r:id="rId12"/>
              </a:rPr>
              <a:t>European</a:t>
            </a:r>
            <a:r>
              <a:rPr sz="1250" u="sng" spc="-80" dirty="0">
                <a:solidFill>
                  <a:srgbClr val="5E5E5E"/>
                </a:solidFill>
                <a:uFill>
                  <a:solidFill>
                    <a:srgbClr val="5E5E5E"/>
                  </a:solidFill>
                </a:uFill>
                <a:latin typeface="Lucida Sans Unicode"/>
                <a:cs typeface="Lucida Sans Unicode"/>
                <a:hlinkClick r:id="rId12"/>
              </a:rPr>
              <a:t> </a:t>
            </a:r>
            <a:r>
              <a:rPr sz="1250" u="sng" spc="-5" dirty="0">
                <a:solidFill>
                  <a:srgbClr val="5E5E5E"/>
                </a:solidFill>
                <a:uFill>
                  <a:solidFill>
                    <a:srgbClr val="5E5E5E"/>
                  </a:solidFill>
                </a:uFill>
                <a:latin typeface="Lucida Sans Unicode"/>
                <a:cs typeface="Lucida Sans Unicode"/>
                <a:hlinkClick r:id="rId12"/>
              </a:rPr>
              <a:t>Investment</a:t>
            </a:r>
            <a:r>
              <a:rPr sz="1250" u="sng" spc="-80" dirty="0">
                <a:solidFill>
                  <a:srgbClr val="5E5E5E"/>
                </a:solidFill>
                <a:uFill>
                  <a:solidFill>
                    <a:srgbClr val="5E5E5E"/>
                  </a:solidFill>
                </a:uFill>
                <a:latin typeface="Lucida Sans Unicode"/>
                <a:cs typeface="Lucida Sans Unicode"/>
                <a:hlinkClick r:id="rId12"/>
              </a:rPr>
              <a:t> </a:t>
            </a:r>
            <a:r>
              <a:rPr sz="1250" u="sng" spc="-10" dirty="0">
                <a:solidFill>
                  <a:srgbClr val="5E5E5E"/>
                </a:solidFill>
                <a:uFill>
                  <a:solidFill>
                    <a:srgbClr val="5E5E5E"/>
                  </a:solidFill>
                </a:uFill>
                <a:latin typeface="Lucida Sans Unicode"/>
                <a:cs typeface="Lucida Sans Unicode"/>
                <a:hlinkClick r:id="rId12"/>
              </a:rPr>
              <a:t>Project</a:t>
            </a:r>
            <a:r>
              <a:rPr sz="1250" u="sng" spc="-80" dirty="0">
                <a:solidFill>
                  <a:srgbClr val="5E5E5E"/>
                </a:solidFill>
                <a:uFill>
                  <a:solidFill>
                    <a:srgbClr val="5E5E5E"/>
                  </a:solidFill>
                </a:uFill>
                <a:latin typeface="Lucida Sans Unicode"/>
                <a:cs typeface="Lucida Sans Unicode"/>
                <a:hlinkClick r:id="rId12"/>
              </a:rPr>
              <a:t> </a:t>
            </a:r>
            <a:r>
              <a:rPr sz="1250" u="sng" dirty="0">
                <a:solidFill>
                  <a:srgbClr val="5E5E5E"/>
                </a:solidFill>
                <a:uFill>
                  <a:solidFill>
                    <a:srgbClr val="5E5E5E"/>
                  </a:solidFill>
                </a:uFill>
                <a:latin typeface="Lucida Sans Unicode"/>
                <a:cs typeface="Lucida Sans Unicode"/>
                <a:hlinkClick r:id="rId12"/>
              </a:rPr>
              <a:t>Portal</a:t>
            </a:r>
            <a:endParaRPr sz="1250">
              <a:latin typeface="Lucida Sans Unicode"/>
              <a:cs typeface="Lucida Sans Unicode"/>
            </a:endParaRPr>
          </a:p>
        </p:txBody>
      </p:sp>
      <p:sp>
        <p:nvSpPr>
          <p:cNvPr id="41" name="object 41"/>
          <p:cNvSpPr txBox="1"/>
          <p:nvPr/>
        </p:nvSpPr>
        <p:spPr>
          <a:xfrm>
            <a:off x="6305550" y="3616070"/>
            <a:ext cx="963930" cy="231140"/>
          </a:xfrm>
          <a:prstGeom prst="rect">
            <a:avLst/>
          </a:prstGeom>
        </p:spPr>
        <p:txBody>
          <a:bodyPr vert="horz" wrap="square" lIns="0" tIns="12700" rIns="0" bIns="0" rtlCol="0">
            <a:spAutoFit/>
          </a:bodyPr>
          <a:lstStyle/>
          <a:p>
            <a:pPr marL="12700">
              <a:lnSpc>
                <a:spcPct val="100000"/>
              </a:lnSpc>
              <a:spcBef>
                <a:spcPts val="100"/>
              </a:spcBef>
            </a:pPr>
            <a:r>
              <a:rPr sz="1350" b="1" spc="30" dirty="0">
                <a:solidFill>
                  <a:srgbClr val="5E5E5E"/>
                </a:solidFill>
                <a:latin typeface="Arial"/>
                <a:cs typeface="Arial"/>
              </a:rPr>
              <a:t>Ref</a:t>
            </a:r>
            <a:r>
              <a:rPr sz="1400" b="1" spc="30" dirty="0">
                <a:solidFill>
                  <a:srgbClr val="5E5E5E"/>
                </a:solidFill>
                <a:latin typeface="Arial"/>
                <a:cs typeface="Arial"/>
              </a:rPr>
              <a:t>erens</a:t>
            </a:r>
            <a:r>
              <a:rPr sz="1350" b="1" spc="30" dirty="0">
                <a:solidFill>
                  <a:srgbClr val="5E5E5E"/>
                </a:solidFill>
                <a:latin typeface="Arial"/>
                <a:cs typeface="Arial"/>
              </a:rPr>
              <a:t>er</a:t>
            </a:r>
            <a:endParaRPr sz="1350" dirty="0">
              <a:latin typeface="Arial"/>
              <a:cs typeface="Arial"/>
            </a:endParaRPr>
          </a:p>
        </p:txBody>
      </p:sp>
      <p:sp>
        <p:nvSpPr>
          <p:cNvPr id="42" name="object 42"/>
          <p:cNvSpPr txBox="1"/>
          <p:nvPr/>
        </p:nvSpPr>
        <p:spPr>
          <a:xfrm>
            <a:off x="7503032" y="3624707"/>
            <a:ext cx="3749040" cy="736600"/>
          </a:xfrm>
          <a:prstGeom prst="rect">
            <a:avLst/>
          </a:prstGeom>
        </p:spPr>
        <p:txBody>
          <a:bodyPr vert="horz" wrap="square" lIns="0" tIns="12700" rIns="0" bIns="0" rtlCol="0">
            <a:spAutoFit/>
          </a:bodyPr>
          <a:lstStyle/>
          <a:p>
            <a:pPr marL="12700" marR="5080">
              <a:lnSpc>
                <a:spcPct val="124400"/>
              </a:lnSpc>
              <a:spcBef>
                <a:spcPts val="100"/>
              </a:spcBef>
            </a:pPr>
            <a:r>
              <a:rPr sz="1250" u="sng" spc="-20" dirty="0">
                <a:solidFill>
                  <a:srgbClr val="5E5E5E"/>
                </a:solidFill>
                <a:uFill>
                  <a:solidFill>
                    <a:srgbClr val="5E5E5E"/>
                  </a:solidFill>
                </a:uFill>
                <a:latin typeface="Lucida Sans Unicode"/>
                <a:cs typeface="Lucida Sans Unicode"/>
                <a:hlinkClick r:id="rId13"/>
              </a:rPr>
              <a:t>Vägledning </a:t>
            </a:r>
            <a:r>
              <a:rPr sz="1250" u="sng" spc="-5" dirty="0">
                <a:solidFill>
                  <a:srgbClr val="5E5E5E"/>
                </a:solidFill>
                <a:uFill>
                  <a:solidFill>
                    <a:srgbClr val="5E5E5E"/>
                  </a:solidFill>
                </a:uFill>
                <a:latin typeface="Lucida Sans Unicode"/>
                <a:cs typeface="Lucida Sans Unicode"/>
                <a:hlinkClick r:id="rId13"/>
              </a:rPr>
              <a:t>om </a:t>
            </a:r>
            <a:r>
              <a:rPr sz="1250" u="sng" spc="-10" dirty="0">
                <a:solidFill>
                  <a:srgbClr val="5E5E5E"/>
                </a:solidFill>
                <a:uFill>
                  <a:solidFill>
                    <a:srgbClr val="5E5E5E"/>
                  </a:solidFill>
                </a:uFill>
                <a:latin typeface="Lucida Sans Unicode"/>
                <a:cs typeface="Lucida Sans Unicode"/>
                <a:hlinkClick r:id="rId13"/>
              </a:rPr>
              <a:t>användningen </a:t>
            </a:r>
            <a:r>
              <a:rPr sz="1250" u="sng" spc="-5" dirty="0">
                <a:solidFill>
                  <a:srgbClr val="5E5E5E"/>
                </a:solidFill>
                <a:uFill>
                  <a:solidFill>
                    <a:srgbClr val="5E5E5E"/>
                  </a:solidFill>
                </a:uFill>
                <a:latin typeface="Lucida Sans Unicode"/>
                <a:cs typeface="Lucida Sans Unicode"/>
                <a:hlinkClick r:id="rId13"/>
              </a:rPr>
              <a:t>av </a:t>
            </a:r>
            <a:r>
              <a:rPr sz="1250" u="sng" spc="-15" dirty="0">
                <a:solidFill>
                  <a:srgbClr val="5E5E5E"/>
                </a:solidFill>
                <a:uFill>
                  <a:solidFill>
                    <a:srgbClr val="5E5E5E"/>
                  </a:solidFill>
                </a:uFill>
                <a:latin typeface="Lucida Sans Unicode"/>
                <a:cs typeface="Lucida Sans Unicode"/>
                <a:hlinkClick r:id="rId13"/>
              </a:rPr>
              <a:t>europeiska </a:t>
            </a:r>
            <a:r>
              <a:rPr sz="1250" spc="-10" dirty="0">
                <a:solidFill>
                  <a:srgbClr val="5E5E5E"/>
                </a:solidFill>
                <a:latin typeface="Lucida Sans Unicode"/>
                <a:cs typeface="Lucida Sans Unicode"/>
                <a:hlinkClick r:id="rId13"/>
              </a:rPr>
              <a:t> </a:t>
            </a:r>
            <a:r>
              <a:rPr sz="1250" u="sng" spc="-55" dirty="0">
                <a:solidFill>
                  <a:srgbClr val="5E5E5E"/>
                </a:solidFill>
                <a:uFill>
                  <a:solidFill>
                    <a:srgbClr val="5E5E5E"/>
                  </a:solidFill>
                </a:uFill>
                <a:latin typeface="Lucida Sans Unicode"/>
                <a:cs typeface="Lucida Sans Unicode"/>
                <a:hlinkClick r:id="rId13"/>
              </a:rPr>
              <a:t>struktur-</a:t>
            </a:r>
            <a:r>
              <a:rPr sz="1250" u="sng" spc="-75" dirty="0">
                <a:solidFill>
                  <a:srgbClr val="5E5E5E"/>
                </a:solidFill>
                <a:uFill>
                  <a:solidFill>
                    <a:srgbClr val="5E5E5E"/>
                  </a:solidFill>
                </a:uFill>
                <a:latin typeface="Lucida Sans Unicode"/>
                <a:cs typeface="Lucida Sans Unicode"/>
                <a:hlinkClick r:id="rId13"/>
              </a:rPr>
              <a:t> </a:t>
            </a:r>
            <a:r>
              <a:rPr sz="1250" u="sng" spc="-20" dirty="0">
                <a:solidFill>
                  <a:srgbClr val="5E5E5E"/>
                </a:solidFill>
                <a:uFill>
                  <a:solidFill>
                    <a:srgbClr val="5E5E5E"/>
                  </a:solidFill>
                </a:uFill>
                <a:latin typeface="Lucida Sans Unicode"/>
                <a:cs typeface="Lucida Sans Unicode"/>
                <a:hlinkClick r:id="rId13"/>
              </a:rPr>
              <a:t>och</a:t>
            </a:r>
            <a:r>
              <a:rPr sz="1250" u="sng" spc="-70" dirty="0">
                <a:solidFill>
                  <a:srgbClr val="5E5E5E"/>
                </a:solidFill>
                <a:uFill>
                  <a:solidFill>
                    <a:srgbClr val="5E5E5E"/>
                  </a:solidFill>
                </a:uFill>
                <a:latin typeface="Lucida Sans Unicode"/>
                <a:cs typeface="Lucida Sans Unicode"/>
                <a:hlinkClick r:id="rId13"/>
              </a:rPr>
              <a:t> </a:t>
            </a:r>
            <a:r>
              <a:rPr sz="1250" u="sng" spc="-15" dirty="0">
                <a:solidFill>
                  <a:srgbClr val="5E5E5E"/>
                </a:solidFill>
                <a:uFill>
                  <a:solidFill>
                    <a:srgbClr val="5E5E5E"/>
                  </a:solidFill>
                </a:uFill>
                <a:latin typeface="Lucida Sans Unicode"/>
                <a:cs typeface="Lucida Sans Unicode"/>
                <a:hlinkClick r:id="rId13"/>
              </a:rPr>
              <a:t>investeringsfonder</a:t>
            </a:r>
            <a:r>
              <a:rPr sz="1250" u="sng" spc="-75" dirty="0">
                <a:solidFill>
                  <a:srgbClr val="5E5E5E"/>
                </a:solidFill>
                <a:uFill>
                  <a:solidFill>
                    <a:srgbClr val="5E5E5E"/>
                  </a:solidFill>
                </a:uFill>
                <a:latin typeface="Lucida Sans Unicode"/>
                <a:cs typeface="Lucida Sans Unicode"/>
                <a:hlinkClick r:id="rId13"/>
              </a:rPr>
              <a:t> </a:t>
            </a:r>
            <a:r>
              <a:rPr sz="1250" u="sng" spc="-15" dirty="0">
                <a:solidFill>
                  <a:srgbClr val="5E5E5E"/>
                </a:solidFill>
                <a:uFill>
                  <a:solidFill>
                    <a:srgbClr val="5E5E5E"/>
                  </a:solidFill>
                </a:uFill>
                <a:latin typeface="Lucida Sans Unicode"/>
                <a:cs typeface="Lucida Sans Unicode"/>
                <a:hlinkClick r:id="rId13"/>
              </a:rPr>
              <a:t>för</a:t>
            </a:r>
            <a:r>
              <a:rPr sz="1250" u="sng" spc="-70" dirty="0">
                <a:solidFill>
                  <a:srgbClr val="5E5E5E"/>
                </a:solidFill>
                <a:uFill>
                  <a:solidFill>
                    <a:srgbClr val="5E5E5E"/>
                  </a:solidFill>
                </a:uFill>
                <a:latin typeface="Lucida Sans Unicode"/>
                <a:cs typeface="Lucida Sans Unicode"/>
                <a:hlinkClick r:id="rId13"/>
              </a:rPr>
              <a:t> </a:t>
            </a:r>
            <a:r>
              <a:rPr sz="1250" u="sng" spc="-10" dirty="0">
                <a:solidFill>
                  <a:srgbClr val="5E5E5E"/>
                </a:solidFill>
                <a:uFill>
                  <a:solidFill>
                    <a:srgbClr val="5E5E5E"/>
                  </a:solidFill>
                </a:uFill>
                <a:latin typeface="Lucida Sans Unicode"/>
                <a:cs typeface="Lucida Sans Unicode"/>
                <a:hlinkClick r:id="rId13"/>
              </a:rPr>
              <a:t>att</a:t>
            </a:r>
            <a:r>
              <a:rPr sz="1250" u="sng" spc="-70" dirty="0">
                <a:solidFill>
                  <a:srgbClr val="5E5E5E"/>
                </a:solidFill>
                <a:uFill>
                  <a:solidFill>
                    <a:srgbClr val="5E5E5E"/>
                  </a:solidFill>
                </a:uFill>
                <a:latin typeface="Lucida Sans Unicode"/>
                <a:cs typeface="Lucida Sans Unicode"/>
                <a:hlinkClick r:id="rId13"/>
              </a:rPr>
              <a:t> </a:t>
            </a:r>
            <a:r>
              <a:rPr sz="1250" u="sng" spc="-5" dirty="0">
                <a:solidFill>
                  <a:srgbClr val="5E5E5E"/>
                </a:solidFill>
                <a:uFill>
                  <a:solidFill>
                    <a:srgbClr val="5E5E5E"/>
                  </a:solidFill>
                </a:uFill>
                <a:latin typeface="Lucida Sans Unicode"/>
                <a:cs typeface="Lucida Sans Unicode"/>
                <a:hlinkClick r:id="rId13"/>
              </a:rPr>
              <a:t>ta</a:t>
            </a:r>
            <a:r>
              <a:rPr sz="1250" u="sng" spc="-75" dirty="0">
                <a:solidFill>
                  <a:srgbClr val="5E5E5E"/>
                </a:solidFill>
                <a:uFill>
                  <a:solidFill>
                    <a:srgbClr val="5E5E5E"/>
                  </a:solidFill>
                </a:uFill>
                <a:latin typeface="Lucida Sans Unicode"/>
                <a:cs typeface="Lucida Sans Unicode"/>
                <a:hlinkClick r:id="rId13"/>
              </a:rPr>
              <a:t> </a:t>
            </a:r>
            <a:r>
              <a:rPr sz="1250" u="sng" spc="-20" dirty="0">
                <a:solidFill>
                  <a:srgbClr val="5E5E5E"/>
                </a:solidFill>
                <a:uFill>
                  <a:solidFill>
                    <a:srgbClr val="5E5E5E"/>
                  </a:solidFill>
                </a:uFill>
                <a:latin typeface="Lucida Sans Unicode"/>
                <a:cs typeface="Lucida Sans Unicode"/>
                <a:hlinkClick r:id="rId13"/>
              </a:rPr>
              <a:t>itu</a:t>
            </a:r>
            <a:r>
              <a:rPr sz="1250" u="sng" spc="-70" dirty="0">
                <a:solidFill>
                  <a:srgbClr val="5E5E5E"/>
                </a:solidFill>
                <a:uFill>
                  <a:solidFill>
                    <a:srgbClr val="5E5E5E"/>
                  </a:solidFill>
                </a:uFill>
                <a:latin typeface="Lucida Sans Unicode"/>
                <a:cs typeface="Lucida Sans Unicode"/>
                <a:hlinkClick r:id="rId13"/>
              </a:rPr>
              <a:t> </a:t>
            </a:r>
            <a:r>
              <a:rPr sz="1250" u="sng" spc="-5" dirty="0">
                <a:solidFill>
                  <a:srgbClr val="5E5E5E"/>
                </a:solidFill>
                <a:uFill>
                  <a:solidFill>
                    <a:srgbClr val="5E5E5E"/>
                  </a:solidFill>
                </a:uFill>
                <a:latin typeface="Lucida Sans Unicode"/>
                <a:cs typeface="Lucida Sans Unicode"/>
                <a:hlinkClick r:id="rId13"/>
              </a:rPr>
              <a:t>med </a:t>
            </a:r>
            <a:r>
              <a:rPr sz="1250" spc="-380" dirty="0">
                <a:solidFill>
                  <a:srgbClr val="5E5E5E"/>
                </a:solidFill>
                <a:latin typeface="Lucida Sans Unicode"/>
                <a:cs typeface="Lucida Sans Unicode"/>
                <a:hlinkClick r:id="rId13"/>
              </a:rPr>
              <a:t> </a:t>
            </a:r>
            <a:r>
              <a:rPr sz="1250" u="sng" spc="-50" dirty="0">
                <a:solidFill>
                  <a:srgbClr val="5E5E5E"/>
                </a:solidFill>
                <a:uFill>
                  <a:solidFill>
                    <a:srgbClr val="5E5E5E"/>
                  </a:solidFill>
                </a:uFill>
                <a:latin typeface="Lucida Sans Unicode"/>
                <a:cs typeface="Lucida Sans Unicode"/>
                <a:hlinkClick r:id="rId13"/>
              </a:rPr>
              <a:t>utbildnings-</a:t>
            </a:r>
            <a:r>
              <a:rPr sz="1250" u="sng" spc="-75" dirty="0">
                <a:solidFill>
                  <a:srgbClr val="5E5E5E"/>
                </a:solidFill>
                <a:uFill>
                  <a:solidFill>
                    <a:srgbClr val="5E5E5E"/>
                  </a:solidFill>
                </a:uFill>
                <a:latin typeface="Lucida Sans Unicode"/>
                <a:cs typeface="Lucida Sans Unicode"/>
                <a:hlinkClick r:id="rId13"/>
              </a:rPr>
              <a:t> </a:t>
            </a:r>
            <a:r>
              <a:rPr sz="1250" u="sng" spc="-20" dirty="0">
                <a:solidFill>
                  <a:srgbClr val="5E5E5E"/>
                </a:solidFill>
                <a:uFill>
                  <a:solidFill>
                    <a:srgbClr val="5E5E5E"/>
                  </a:solidFill>
                </a:uFill>
                <a:latin typeface="Lucida Sans Unicode"/>
                <a:cs typeface="Lucida Sans Unicode"/>
                <a:hlinkClick r:id="rId13"/>
              </a:rPr>
              <a:t>och</a:t>
            </a:r>
            <a:r>
              <a:rPr sz="1250" u="sng" spc="-75" dirty="0">
                <a:solidFill>
                  <a:srgbClr val="5E5E5E"/>
                </a:solidFill>
                <a:uFill>
                  <a:solidFill>
                    <a:srgbClr val="5E5E5E"/>
                  </a:solidFill>
                </a:uFill>
                <a:latin typeface="Lucida Sans Unicode"/>
                <a:cs typeface="Lucida Sans Unicode"/>
                <a:hlinkClick r:id="rId13"/>
              </a:rPr>
              <a:t> </a:t>
            </a:r>
            <a:r>
              <a:rPr sz="1250" u="sng" spc="-20" dirty="0">
                <a:solidFill>
                  <a:srgbClr val="5E5E5E"/>
                </a:solidFill>
                <a:uFill>
                  <a:solidFill>
                    <a:srgbClr val="5E5E5E"/>
                  </a:solidFill>
                </a:uFill>
                <a:latin typeface="Lucida Sans Unicode"/>
                <a:cs typeface="Lucida Sans Unicode"/>
                <a:hlinkClick r:id="rId13"/>
              </a:rPr>
              <a:t>rumslig</a:t>
            </a:r>
            <a:r>
              <a:rPr sz="1250" u="sng" spc="-75" dirty="0">
                <a:solidFill>
                  <a:srgbClr val="5E5E5E"/>
                </a:solidFill>
                <a:uFill>
                  <a:solidFill>
                    <a:srgbClr val="5E5E5E"/>
                  </a:solidFill>
                </a:uFill>
                <a:latin typeface="Lucida Sans Unicode"/>
                <a:cs typeface="Lucida Sans Unicode"/>
                <a:hlinkClick r:id="rId13"/>
              </a:rPr>
              <a:t> </a:t>
            </a:r>
            <a:r>
              <a:rPr sz="1250" u="sng" spc="-10" dirty="0">
                <a:solidFill>
                  <a:srgbClr val="5E5E5E"/>
                </a:solidFill>
                <a:uFill>
                  <a:solidFill>
                    <a:srgbClr val="5E5E5E"/>
                  </a:solidFill>
                </a:uFill>
                <a:latin typeface="Lucida Sans Unicode"/>
                <a:cs typeface="Lucida Sans Unicode"/>
                <a:hlinkClick r:id="rId13"/>
              </a:rPr>
              <a:t>segregation</a:t>
            </a:r>
            <a:r>
              <a:rPr sz="1250" u="sng" spc="-75" dirty="0">
                <a:solidFill>
                  <a:srgbClr val="5E5E5E"/>
                </a:solidFill>
                <a:uFill>
                  <a:solidFill>
                    <a:srgbClr val="5E5E5E"/>
                  </a:solidFill>
                </a:uFill>
                <a:latin typeface="Lucida Sans Unicode"/>
                <a:cs typeface="Lucida Sans Unicode"/>
                <a:hlinkClick r:id="rId13"/>
              </a:rPr>
              <a:t> </a:t>
            </a:r>
            <a:r>
              <a:rPr sz="1250" u="sng" spc="-65" dirty="0">
                <a:solidFill>
                  <a:srgbClr val="5E5E5E"/>
                </a:solidFill>
                <a:uFill>
                  <a:solidFill>
                    <a:srgbClr val="5E5E5E"/>
                  </a:solidFill>
                </a:uFill>
                <a:latin typeface="Lucida Sans Unicode"/>
                <a:cs typeface="Lucida Sans Unicode"/>
                <a:hlinkClick r:id="rId13"/>
              </a:rPr>
              <a:t>(2015)</a:t>
            </a:r>
            <a:endParaRPr sz="1250">
              <a:latin typeface="Lucida Sans Unicode"/>
              <a:cs typeface="Lucida Sans Unicode"/>
            </a:endParaRPr>
          </a:p>
        </p:txBody>
      </p:sp>
      <p:sp>
        <p:nvSpPr>
          <p:cNvPr id="43" name="object 43"/>
          <p:cNvSpPr txBox="1"/>
          <p:nvPr/>
        </p:nvSpPr>
        <p:spPr>
          <a:xfrm>
            <a:off x="1427733" y="4081653"/>
            <a:ext cx="3937635" cy="208279"/>
          </a:xfrm>
          <a:prstGeom prst="rect">
            <a:avLst/>
          </a:prstGeom>
        </p:spPr>
        <p:txBody>
          <a:bodyPr vert="horz" wrap="square" lIns="0" tIns="12700" rIns="0" bIns="0" rtlCol="0">
            <a:spAutoFit/>
          </a:bodyPr>
          <a:lstStyle/>
          <a:p>
            <a:pPr marL="12700">
              <a:lnSpc>
                <a:spcPct val="100000"/>
              </a:lnSpc>
              <a:spcBef>
                <a:spcPts val="100"/>
              </a:spcBef>
            </a:pPr>
            <a:r>
              <a:rPr sz="1200" u="sng" spc="5" dirty="0">
                <a:solidFill>
                  <a:srgbClr val="5E5E5E"/>
                </a:solidFill>
                <a:uFill>
                  <a:solidFill>
                    <a:srgbClr val="5E5E5E"/>
                  </a:solidFill>
                </a:uFill>
                <a:latin typeface="Lucida Sans Unicode"/>
                <a:cs typeface="Lucida Sans Unicode"/>
                <a:hlinkClick r:id="rId14"/>
              </a:rPr>
              <a:t>Program</a:t>
            </a:r>
            <a:r>
              <a:rPr sz="1200" u="sng" spc="-70" dirty="0">
                <a:solidFill>
                  <a:srgbClr val="5E5E5E"/>
                </a:solidFill>
                <a:uFill>
                  <a:solidFill>
                    <a:srgbClr val="5E5E5E"/>
                  </a:solidFill>
                </a:uFill>
                <a:latin typeface="Lucida Sans Unicode"/>
                <a:cs typeface="Lucida Sans Unicode"/>
                <a:hlinkClick r:id="rId14"/>
              </a:rPr>
              <a:t> </a:t>
            </a:r>
            <a:r>
              <a:rPr sz="1200" u="sng" spc="-15" dirty="0">
                <a:solidFill>
                  <a:srgbClr val="5E5E5E"/>
                </a:solidFill>
                <a:uFill>
                  <a:solidFill>
                    <a:srgbClr val="5E5E5E"/>
                  </a:solidFill>
                </a:uFill>
                <a:latin typeface="Lucida Sans Unicode"/>
                <a:cs typeface="Lucida Sans Unicode"/>
                <a:hlinkClick r:id="rId14"/>
              </a:rPr>
              <a:t>för</a:t>
            </a:r>
            <a:r>
              <a:rPr sz="1200" u="sng" spc="-65" dirty="0">
                <a:solidFill>
                  <a:srgbClr val="5E5E5E"/>
                </a:solidFill>
                <a:uFill>
                  <a:solidFill>
                    <a:srgbClr val="5E5E5E"/>
                  </a:solidFill>
                </a:uFill>
                <a:latin typeface="Lucida Sans Unicode"/>
                <a:cs typeface="Lucida Sans Unicode"/>
                <a:hlinkClick r:id="rId14"/>
              </a:rPr>
              <a:t> </a:t>
            </a:r>
            <a:r>
              <a:rPr sz="1200" u="sng" spc="-20" dirty="0">
                <a:solidFill>
                  <a:srgbClr val="5E5E5E"/>
                </a:solidFill>
                <a:uFill>
                  <a:solidFill>
                    <a:srgbClr val="5E5E5E"/>
                  </a:solidFill>
                </a:uFill>
                <a:latin typeface="Lucida Sans Unicode"/>
                <a:cs typeface="Lucida Sans Unicode"/>
                <a:hlinkClick r:id="rId14"/>
              </a:rPr>
              <a:t>sysselsättning</a:t>
            </a:r>
            <a:r>
              <a:rPr sz="1200" u="sng" spc="-65" dirty="0">
                <a:solidFill>
                  <a:srgbClr val="5E5E5E"/>
                </a:solidFill>
                <a:uFill>
                  <a:solidFill>
                    <a:srgbClr val="5E5E5E"/>
                  </a:solidFill>
                </a:uFill>
                <a:latin typeface="Lucida Sans Unicode"/>
                <a:cs typeface="Lucida Sans Unicode"/>
                <a:hlinkClick r:id="rId14"/>
              </a:rPr>
              <a:t> </a:t>
            </a:r>
            <a:r>
              <a:rPr sz="1200" u="sng" spc="-20" dirty="0">
                <a:solidFill>
                  <a:srgbClr val="5E5E5E"/>
                </a:solidFill>
                <a:uFill>
                  <a:solidFill>
                    <a:srgbClr val="5E5E5E"/>
                  </a:solidFill>
                </a:uFill>
                <a:latin typeface="Lucida Sans Unicode"/>
                <a:cs typeface="Lucida Sans Unicode"/>
                <a:hlinkClick r:id="rId14"/>
              </a:rPr>
              <a:t>och</a:t>
            </a:r>
            <a:r>
              <a:rPr sz="1200" u="sng" spc="-65" dirty="0">
                <a:solidFill>
                  <a:srgbClr val="5E5E5E"/>
                </a:solidFill>
                <a:uFill>
                  <a:solidFill>
                    <a:srgbClr val="5E5E5E"/>
                  </a:solidFill>
                </a:uFill>
                <a:latin typeface="Lucida Sans Unicode"/>
                <a:cs typeface="Lucida Sans Unicode"/>
                <a:hlinkClick r:id="rId14"/>
              </a:rPr>
              <a:t> </a:t>
            </a:r>
            <a:r>
              <a:rPr sz="1200" u="sng" spc="-30" dirty="0">
                <a:solidFill>
                  <a:srgbClr val="5E5E5E"/>
                </a:solidFill>
                <a:uFill>
                  <a:solidFill>
                    <a:srgbClr val="5E5E5E"/>
                  </a:solidFill>
                </a:uFill>
                <a:latin typeface="Lucida Sans Unicode"/>
                <a:cs typeface="Lucida Sans Unicode"/>
                <a:hlinkClick r:id="rId14"/>
              </a:rPr>
              <a:t>social</a:t>
            </a:r>
            <a:r>
              <a:rPr sz="1200" u="sng" spc="-65" dirty="0">
                <a:solidFill>
                  <a:srgbClr val="5E5E5E"/>
                </a:solidFill>
                <a:uFill>
                  <a:solidFill>
                    <a:srgbClr val="5E5E5E"/>
                  </a:solidFill>
                </a:uFill>
                <a:latin typeface="Lucida Sans Unicode"/>
                <a:cs typeface="Lucida Sans Unicode"/>
                <a:hlinkClick r:id="rId14"/>
              </a:rPr>
              <a:t> </a:t>
            </a:r>
            <a:r>
              <a:rPr sz="1200" u="sng" spc="-15" dirty="0">
                <a:solidFill>
                  <a:srgbClr val="5E5E5E"/>
                </a:solidFill>
                <a:uFill>
                  <a:solidFill>
                    <a:srgbClr val="5E5E5E"/>
                  </a:solidFill>
                </a:uFill>
                <a:latin typeface="Lucida Sans Unicode"/>
                <a:cs typeface="Lucida Sans Unicode"/>
                <a:hlinkClick r:id="rId14"/>
              </a:rPr>
              <a:t>innovation</a:t>
            </a:r>
            <a:r>
              <a:rPr sz="1200" u="sng" spc="-70" dirty="0">
                <a:solidFill>
                  <a:srgbClr val="5E5E5E"/>
                </a:solidFill>
                <a:uFill>
                  <a:solidFill>
                    <a:srgbClr val="5E5E5E"/>
                  </a:solidFill>
                </a:uFill>
                <a:latin typeface="Lucida Sans Unicode"/>
                <a:cs typeface="Lucida Sans Unicode"/>
                <a:hlinkClick r:id="rId14"/>
              </a:rPr>
              <a:t> </a:t>
            </a:r>
            <a:r>
              <a:rPr sz="1200" u="sng" spc="5" dirty="0">
                <a:solidFill>
                  <a:srgbClr val="5E5E5E"/>
                </a:solidFill>
                <a:uFill>
                  <a:solidFill>
                    <a:srgbClr val="5E5E5E"/>
                  </a:solidFill>
                </a:uFill>
                <a:latin typeface="Lucida Sans Unicode"/>
                <a:cs typeface="Lucida Sans Unicode"/>
                <a:hlinkClick r:id="rId14"/>
              </a:rPr>
              <a:t>(EaSI)</a:t>
            </a:r>
            <a:endParaRPr sz="1200">
              <a:latin typeface="Lucida Sans Unicode"/>
              <a:cs typeface="Lucida Sans Unicode"/>
            </a:endParaRPr>
          </a:p>
        </p:txBody>
      </p:sp>
      <p:sp>
        <p:nvSpPr>
          <p:cNvPr id="44" name="object 44"/>
          <p:cNvSpPr txBox="1"/>
          <p:nvPr/>
        </p:nvSpPr>
        <p:spPr>
          <a:xfrm>
            <a:off x="1427733" y="4536947"/>
            <a:ext cx="993775" cy="200660"/>
          </a:xfrm>
          <a:prstGeom prst="rect">
            <a:avLst/>
          </a:prstGeom>
        </p:spPr>
        <p:txBody>
          <a:bodyPr vert="horz" wrap="square" lIns="0" tIns="12700" rIns="0" bIns="0" rtlCol="0">
            <a:spAutoFit/>
          </a:bodyPr>
          <a:lstStyle/>
          <a:p>
            <a:pPr marL="12700">
              <a:lnSpc>
                <a:spcPct val="100000"/>
              </a:lnSpc>
              <a:spcBef>
                <a:spcPts val="100"/>
              </a:spcBef>
            </a:pPr>
            <a:r>
              <a:rPr sz="1150" u="sng" spc="-15" dirty="0">
                <a:solidFill>
                  <a:srgbClr val="5E5E5E"/>
                </a:solidFill>
                <a:uFill>
                  <a:solidFill>
                    <a:srgbClr val="5E5E5E"/>
                  </a:solidFill>
                </a:uFill>
                <a:latin typeface="Lucida Sans Unicode"/>
                <a:cs typeface="Lucida Sans Unicode"/>
                <a:hlinkClick r:id="rId15"/>
              </a:rPr>
              <a:t>Horisont</a:t>
            </a:r>
            <a:r>
              <a:rPr sz="1150" u="sng" spc="-65" dirty="0">
                <a:solidFill>
                  <a:srgbClr val="5E5E5E"/>
                </a:solidFill>
                <a:uFill>
                  <a:solidFill>
                    <a:srgbClr val="5E5E5E"/>
                  </a:solidFill>
                </a:uFill>
                <a:latin typeface="Lucida Sans Unicode"/>
                <a:cs typeface="Lucida Sans Unicode"/>
                <a:hlinkClick r:id="rId15"/>
              </a:rPr>
              <a:t> </a:t>
            </a:r>
            <a:r>
              <a:rPr sz="1150" u="sng" spc="-70" dirty="0">
                <a:solidFill>
                  <a:srgbClr val="5E5E5E"/>
                </a:solidFill>
                <a:uFill>
                  <a:solidFill>
                    <a:srgbClr val="5E5E5E"/>
                  </a:solidFill>
                </a:uFill>
                <a:latin typeface="Lucida Sans Unicode"/>
                <a:cs typeface="Lucida Sans Unicode"/>
                <a:hlinkClick r:id="rId15"/>
              </a:rPr>
              <a:t>2020</a:t>
            </a:r>
            <a:endParaRPr sz="1150">
              <a:latin typeface="Lucida Sans Unicode"/>
              <a:cs typeface="Lucida Sans Unicode"/>
            </a:endParaRPr>
          </a:p>
        </p:txBody>
      </p:sp>
      <p:sp>
        <p:nvSpPr>
          <p:cNvPr id="45" name="object 45"/>
          <p:cNvSpPr txBox="1"/>
          <p:nvPr/>
        </p:nvSpPr>
        <p:spPr>
          <a:xfrm>
            <a:off x="7503032" y="4553966"/>
            <a:ext cx="2613025" cy="223520"/>
          </a:xfrm>
          <a:prstGeom prst="rect">
            <a:avLst/>
          </a:prstGeom>
        </p:spPr>
        <p:txBody>
          <a:bodyPr vert="horz" wrap="square" lIns="0" tIns="12700" rIns="0" bIns="0" rtlCol="0">
            <a:spAutoFit/>
          </a:bodyPr>
          <a:lstStyle/>
          <a:p>
            <a:pPr marL="12700">
              <a:lnSpc>
                <a:spcPct val="100000"/>
              </a:lnSpc>
              <a:spcBef>
                <a:spcPts val="100"/>
              </a:spcBef>
            </a:pPr>
            <a:r>
              <a:rPr sz="1300" u="sng" spc="-15" dirty="0">
                <a:solidFill>
                  <a:srgbClr val="5E5E5E"/>
                </a:solidFill>
                <a:uFill>
                  <a:solidFill>
                    <a:srgbClr val="5E5E5E"/>
                  </a:solidFill>
                </a:uFill>
                <a:latin typeface="Lucida Sans Unicode"/>
                <a:cs typeface="Lucida Sans Unicode"/>
                <a:hlinkClick r:id="rId16"/>
              </a:rPr>
              <a:t>Nybörjarguid</a:t>
            </a:r>
            <a:r>
              <a:rPr sz="1300" u="sng" spc="5" dirty="0">
                <a:solidFill>
                  <a:srgbClr val="5E5E5E"/>
                </a:solidFill>
                <a:uFill>
                  <a:solidFill>
                    <a:srgbClr val="5E5E5E"/>
                  </a:solidFill>
                </a:uFill>
                <a:latin typeface="Lucida Sans Unicode"/>
                <a:cs typeface="Lucida Sans Unicode"/>
                <a:hlinkClick r:id="rId16"/>
              </a:rPr>
              <a:t>e</a:t>
            </a:r>
            <a:r>
              <a:rPr sz="1300" u="sng" spc="-75" dirty="0">
                <a:solidFill>
                  <a:srgbClr val="5E5E5E"/>
                </a:solidFill>
                <a:uFill>
                  <a:solidFill>
                    <a:srgbClr val="5E5E5E"/>
                  </a:solidFill>
                </a:uFill>
                <a:latin typeface="Lucida Sans Unicode"/>
                <a:cs typeface="Lucida Sans Unicode"/>
                <a:hlinkClick r:id="rId16"/>
              </a:rPr>
              <a:t> </a:t>
            </a:r>
            <a:r>
              <a:rPr sz="1300" u="sng" spc="-35" dirty="0">
                <a:solidFill>
                  <a:srgbClr val="5E5E5E"/>
                </a:solidFill>
                <a:uFill>
                  <a:solidFill>
                    <a:srgbClr val="5E5E5E"/>
                  </a:solidFill>
                </a:uFill>
                <a:latin typeface="Lucida Sans Unicode"/>
                <a:cs typeface="Lucida Sans Unicode"/>
                <a:hlinkClick r:id="rId16"/>
              </a:rPr>
              <a:t>til</a:t>
            </a:r>
            <a:r>
              <a:rPr sz="1300" u="sng" spc="-45" dirty="0">
                <a:solidFill>
                  <a:srgbClr val="5E5E5E"/>
                </a:solidFill>
                <a:uFill>
                  <a:solidFill>
                    <a:srgbClr val="5E5E5E"/>
                  </a:solidFill>
                </a:uFill>
                <a:latin typeface="Lucida Sans Unicode"/>
                <a:cs typeface="Lucida Sans Unicode"/>
                <a:hlinkClick r:id="rId16"/>
              </a:rPr>
              <a:t>l</a:t>
            </a:r>
            <a:r>
              <a:rPr sz="1300" u="sng" spc="-75" dirty="0">
                <a:solidFill>
                  <a:srgbClr val="5E5E5E"/>
                </a:solidFill>
                <a:uFill>
                  <a:solidFill>
                    <a:srgbClr val="5E5E5E"/>
                  </a:solidFill>
                </a:uFill>
                <a:latin typeface="Lucida Sans Unicode"/>
                <a:cs typeface="Lucida Sans Unicode"/>
                <a:hlinkClick r:id="rId16"/>
              </a:rPr>
              <a:t> </a:t>
            </a:r>
            <a:r>
              <a:rPr sz="1300" u="sng" spc="-90" dirty="0">
                <a:solidFill>
                  <a:srgbClr val="5E5E5E"/>
                </a:solidFill>
                <a:uFill>
                  <a:solidFill>
                    <a:srgbClr val="5E5E5E"/>
                  </a:solidFill>
                </a:uFill>
                <a:latin typeface="Lucida Sans Unicode"/>
                <a:cs typeface="Lucida Sans Unicode"/>
                <a:hlinkClick r:id="rId16"/>
              </a:rPr>
              <a:t>EU-</a:t>
            </a:r>
            <a:r>
              <a:rPr sz="1300" u="sng" spc="-20" dirty="0">
                <a:solidFill>
                  <a:srgbClr val="5E5E5E"/>
                </a:solidFill>
                <a:uFill>
                  <a:solidFill>
                    <a:srgbClr val="5E5E5E"/>
                  </a:solidFill>
                </a:uFill>
                <a:latin typeface="Lucida Sans Unicode"/>
                <a:cs typeface="Lucida Sans Unicode"/>
                <a:hlinkClick r:id="rId16"/>
              </a:rPr>
              <a:t>finansiering</a:t>
            </a:r>
            <a:endParaRPr sz="1300">
              <a:latin typeface="Lucida Sans Unicode"/>
              <a:cs typeface="Lucida Sans Unicode"/>
            </a:endParaRPr>
          </a:p>
        </p:txBody>
      </p:sp>
      <p:sp>
        <p:nvSpPr>
          <p:cNvPr id="46" name="object 46"/>
          <p:cNvSpPr txBox="1"/>
          <p:nvPr/>
        </p:nvSpPr>
        <p:spPr>
          <a:xfrm>
            <a:off x="1427733" y="4973573"/>
            <a:ext cx="633730" cy="215900"/>
          </a:xfrm>
          <a:prstGeom prst="rect">
            <a:avLst/>
          </a:prstGeom>
        </p:spPr>
        <p:txBody>
          <a:bodyPr vert="horz" wrap="square" lIns="0" tIns="12700" rIns="0" bIns="0" rtlCol="0">
            <a:spAutoFit/>
          </a:bodyPr>
          <a:lstStyle/>
          <a:p>
            <a:pPr marL="12700">
              <a:lnSpc>
                <a:spcPct val="100000"/>
              </a:lnSpc>
              <a:spcBef>
                <a:spcPts val="100"/>
              </a:spcBef>
            </a:pPr>
            <a:r>
              <a:rPr sz="1250" u="sng" spc="-20" dirty="0">
                <a:solidFill>
                  <a:srgbClr val="5E5E5E"/>
                </a:solidFill>
                <a:uFill>
                  <a:solidFill>
                    <a:srgbClr val="5E5E5E"/>
                  </a:solidFill>
                </a:uFill>
                <a:latin typeface="Lucida Sans Unicode"/>
                <a:cs typeface="Lucida Sans Unicode"/>
                <a:hlinkClick r:id="rId17"/>
              </a:rPr>
              <a:t>URBACT</a:t>
            </a:r>
            <a:endParaRPr sz="1250">
              <a:latin typeface="Lucida Sans Unicode"/>
              <a:cs typeface="Lucida Sans Unicode"/>
            </a:endParaRPr>
          </a:p>
        </p:txBody>
      </p:sp>
      <p:sp>
        <p:nvSpPr>
          <p:cNvPr id="47" name="object 47"/>
          <p:cNvSpPr txBox="1"/>
          <p:nvPr/>
        </p:nvSpPr>
        <p:spPr>
          <a:xfrm>
            <a:off x="1427733" y="5422544"/>
            <a:ext cx="2312670" cy="215900"/>
          </a:xfrm>
          <a:prstGeom prst="rect">
            <a:avLst/>
          </a:prstGeom>
        </p:spPr>
        <p:txBody>
          <a:bodyPr vert="horz" wrap="square" lIns="0" tIns="12700" rIns="0" bIns="0" rtlCol="0">
            <a:spAutoFit/>
          </a:bodyPr>
          <a:lstStyle/>
          <a:p>
            <a:pPr marL="12700">
              <a:lnSpc>
                <a:spcPct val="100000"/>
              </a:lnSpc>
              <a:spcBef>
                <a:spcPts val="100"/>
              </a:spcBef>
            </a:pPr>
            <a:r>
              <a:rPr sz="1250" u="sng" spc="10" dirty="0">
                <a:solidFill>
                  <a:srgbClr val="5E5E5E"/>
                </a:solidFill>
                <a:uFill>
                  <a:solidFill>
                    <a:srgbClr val="5E5E5E"/>
                  </a:solidFill>
                </a:uFill>
                <a:latin typeface="Lucida Sans Unicode"/>
                <a:cs typeface="Lucida Sans Unicode"/>
                <a:hlinkClick r:id="rId18"/>
              </a:rPr>
              <a:t>Urba</a:t>
            </a:r>
            <a:r>
              <a:rPr sz="1250" u="sng" spc="-5" dirty="0">
                <a:solidFill>
                  <a:srgbClr val="5E5E5E"/>
                </a:solidFill>
                <a:uFill>
                  <a:solidFill>
                    <a:srgbClr val="5E5E5E"/>
                  </a:solidFill>
                </a:uFill>
                <a:latin typeface="Lucida Sans Unicode"/>
                <a:cs typeface="Lucida Sans Unicode"/>
                <a:hlinkClick r:id="rId18"/>
              </a:rPr>
              <a:t>n</a:t>
            </a:r>
            <a:r>
              <a:rPr sz="1250" u="sng" spc="-75" dirty="0">
                <a:solidFill>
                  <a:srgbClr val="5E5E5E"/>
                </a:solidFill>
                <a:uFill>
                  <a:solidFill>
                    <a:srgbClr val="5E5E5E"/>
                  </a:solidFill>
                </a:uFill>
                <a:latin typeface="Lucida Sans Unicode"/>
                <a:cs typeface="Lucida Sans Unicode"/>
                <a:hlinkClick r:id="rId18"/>
              </a:rPr>
              <a:t> </a:t>
            </a:r>
            <a:r>
              <a:rPr sz="1250" u="sng" spc="-5" dirty="0">
                <a:solidFill>
                  <a:srgbClr val="5E5E5E"/>
                </a:solidFill>
                <a:uFill>
                  <a:solidFill>
                    <a:srgbClr val="5E5E5E"/>
                  </a:solidFill>
                </a:uFill>
                <a:latin typeface="Lucida Sans Unicode"/>
                <a:cs typeface="Lucida Sans Unicode"/>
                <a:hlinkClick r:id="rId18"/>
              </a:rPr>
              <a:t>Innovativ</a:t>
            </a:r>
            <a:r>
              <a:rPr sz="1250" u="sng" spc="5" dirty="0">
                <a:solidFill>
                  <a:srgbClr val="5E5E5E"/>
                </a:solidFill>
                <a:uFill>
                  <a:solidFill>
                    <a:srgbClr val="5E5E5E"/>
                  </a:solidFill>
                </a:uFill>
                <a:latin typeface="Lucida Sans Unicode"/>
                <a:cs typeface="Lucida Sans Unicode"/>
                <a:hlinkClick r:id="rId18"/>
              </a:rPr>
              <a:t>e</a:t>
            </a:r>
            <a:r>
              <a:rPr sz="1250" u="sng" spc="-75" dirty="0">
                <a:solidFill>
                  <a:srgbClr val="5E5E5E"/>
                </a:solidFill>
                <a:uFill>
                  <a:solidFill>
                    <a:srgbClr val="5E5E5E"/>
                  </a:solidFill>
                </a:uFill>
                <a:latin typeface="Lucida Sans Unicode"/>
                <a:cs typeface="Lucida Sans Unicode"/>
                <a:hlinkClick r:id="rId18"/>
              </a:rPr>
              <a:t> </a:t>
            </a:r>
            <a:r>
              <a:rPr sz="1250" u="sng" spc="-30" dirty="0">
                <a:solidFill>
                  <a:srgbClr val="5E5E5E"/>
                </a:solidFill>
                <a:uFill>
                  <a:solidFill>
                    <a:srgbClr val="5E5E5E"/>
                  </a:solidFill>
                </a:uFill>
                <a:latin typeface="Lucida Sans Unicode"/>
                <a:cs typeface="Lucida Sans Unicode"/>
                <a:hlinkClick r:id="rId18"/>
              </a:rPr>
              <a:t>Action</a:t>
            </a:r>
            <a:r>
              <a:rPr sz="1250" u="sng" spc="-40" dirty="0">
                <a:solidFill>
                  <a:srgbClr val="5E5E5E"/>
                </a:solidFill>
                <a:uFill>
                  <a:solidFill>
                    <a:srgbClr val="5E5E5E"/>
                  </a:solidFill>
                </a:uFill>
                <a:latin typeface="Lucida Sans Unicode"/>
                <a:cs typeface="Lucida Sans Unicode"/>
                <a:hlinkClick r:id="rId18"/>
              </a:rPr>
              <a:t>s</a:t>
            </a:r>
            <a:r>
              <a:rPr sz="1250" u="sng" spc="-75" dirty="0">
                <a:solidFill>
                  <a:srgbClr val="5E5E5E"/>
                </a:solidFill>
                <a:uFill>
                  <a:solidFill>
                    <a:srgbClr val="5E5E5E"/>
                  </a:solidFill>
                </a:uFill>
                <a:latin typeface="Lucida Sans Unicode"/>
                <a:cs typeface="Lucida Sans Unicode"/>
                <a:hlinkClick r:id="rId18"/>
              </a:rPr>
              <a:t> </a:t>
            </a:r>
            <a:r>
              <a:rPr sz="1250" u="sng" spc="-5" dirty="0">
                <a:solidFill>
                  <a:srgbClr val="5E5E5E"/>
                </a:solidFill>
                <a:uFill>
                  <a:solidFill>
                    <a:srgbClr val="5E5E5E"/>
                  </a:solidFill>
                </a:uFill>
                <a:latin typeface="Lucida Sans Unicode"/>
                <a:cs typeface="Lucida Sans Unicode"/>
                <a:hlinkClick r:id="rId18"/>
              </a:rPr>
              <a:t>(UIA)</a:t>
            </a:r>
            <a:endParaRPr sz="1250">
              <a:latin typeface="Lucida Sans Unicode"/>
              <a:cs typeface="Lucida Sans Unicode"/>
            </a:endParaRPr>
          </a:p>
        </p:txBody>
      </p:sp>
      <p:sp>
        <p:nvSpPr>
          <p:cNvPr id="48" name="object 48"/>
          <p:cNvSpPr txBox="1"/>
          <p:nvPr/>
        </p:nvSpPr>
        <p:spPr>
          <a:xfrm>
            <a:off x="7503032" y="5449366"/>
            <a:ext cx="2630805" cy="215900"/>
          </a:xfrm>
          <a:prstGeom prst="rect">
            <a:avLst/>
          </a:prstGeom>
        </p:spPr>
        <p:txBody>
          <a:bodyPr vert="horz" wrap="square" lIns="0" tIns="12700" rIns="0" bIns="0" rtlCol="0">
            <a:spAutoFit/>
          </a:bodyPr>
          <a:lstStyle/>
          <a:p>
            <a:pPr marL="12700">
              <a:lnSpc>
                <a:spcPct val="100000"/>
              </a:lnSpc>
              <a:spcBef>
                <a:spcPts val="100"/>
              </a:spcBef>
            </a:pPr>
            <a:r>
              <a:rPr sz="1250" u="sng" spc="-35" dirty="0">
                <a:solidFill>
                  <a:srgbClr val="5E5E5E"/>
                </a:solidFill>
                <a:uFill>
                  <a:solidFill>
                    <a:srgbClr val="5E5E5E"/>
                  </a:solidFill>
                </a:uFill>
                <a:latin typeface="Lucida Sans Unicode"/>
                <a:cs typeface="Lucida Sans Unicode"/>
                <a:hlinkClick r:id="rId19"/>
              </a:rPr>
              <a:t>Tillgån</a:t>
            </a:r>
            <a:r>
              <a:rPr sz="1250" u="sng" spc="-15" dirty="0">
                <a:solidFill>
                  <a:srgbClr val="5E5E5E"/>
                </a:solidFill>
                <a:uFill>
                  <a:solidFill>
                    <a:srgbClr val="5E5E5E"/>
                  </a:solidFill>
                </a:uFill>
                <a:latin typeface="Lucida Sans Unicode"/>
                <a:cs typeface="Lucida Sans Unicode"/>
                <a:hlinkClick r:id="rId19"/>
              </a:rPr>
              <a:t>g</a:t>
            </a:r>
            <a:r>
              <a:rPr sz="1250" u="sng" spc="-75" dirty="0">
                <a:solidFill>
                  <a:srgbClr val="5E5E5E"/>
                </a:solidFill>
                <a:uFill>
                  <a:solidFill>
                    <a:srgbClr val="5E5E5E"/>
                  </a:solidFill>
                </a:uFill>
                <a:latin typeface="Lucida Sans Unicode"/>
                <a:cs typeface="Lucida Sans Unicode"/>
                <a:hlinkClick r:id="rId19"/>
              </a:rPr>
              <a:t> </a:t>
            </a:r>
            <a:r>
              <a:rPr sz="1250" u="sng" spc="-35" dirty="0">
                <a:solidFill>
                  <a:srgbClr val="5E5E5E"/>
                </a:solidFill>
                <a:uFill>
                  <a:solidFill>
                    <a:srgbClr val="5E5E5E"/>
                  </a:solidFill>
                </a:uFill>
                <a:latin typeface="Lucida Sans Unicode"/>
                <a:cs typeface="Lucida Sans Unicode"/>
                <a:hlinkClick r:id="rId19"/>
              </a:rPr>
              <a:t>til</a:t>
            </a:r>
            <a:r>
              <a:rPr sz="1250" u="sng" spc="-40" dirty="0">
                <a:solidFill>
                  <a:srgbClr val="5E5E5E"/>
                </a:solidFill>
                <a:uFill>
                  <a:solidFill>
                    <a:srgbClr val="5E5E5E"/>
                  </a:solidFill>
                </a:uFill>
                <a:latin typeface="Lucida Sans Unicode"/>
                <a:cs typeface="Lucida Sans Unicode"/>
                <a:hlinkClick r:id="rId19"/>
              </a:rPr>
              <a:t>l</a:t>
            </a:r>
            <a:r>
              <a:rPr sz="1250" u="sng" spc="-75" dirty="0">
                <a:solidFill>
                  <a:srgbClr val="5E5E5E"/>
                </a:solidFill>
                <a:uFill>
                  <a:solidFill>
                    <a:srgbClr val="5E5E5E"/>
                  </a:solidFill>
                </a:uFill>
                <a:latin typeface="Lucida Sans Unicode"/>
                <a:cs typeface="Lucida Sans Unicode"/>
                <a:hlinkClick r:id="rId19"/>
              </a:rPr>
              <a:t> </a:t>
            </a:r>
            <a:r>
              <a:rPr sz="1250" u="sng" spc="-25" dirty="0">
                <a:solidFill>
                  <a:srgbClr val="5E5E5E"/>
                </a:solidFill>
                <a:uFill>
                  <a:solidFill>
                    <a:srgbClr val="5E5E5E"/>
                  </a:solidFill>
                </a:uFill>
                <a:latin typeface="Lucida Sans Unicode"/>
                <a:cs typeface="Lucida Sans Unicode"/>
                <a:hlinkClick r:id="rId19"/>
              </a:rPr>
              <a:t>regionalpolitisk</a:t>
            </a:r>
            <a:r>
              <a:rPr sz="1250" u="sng" spc="10" dirty="0">
                <a:solidFill>
                  <a:srgbClr val="5E5E5E"/>
                </a:solidFill>
                <a:uFill>
                  <a:solidFill>
                    <a:srgbClr val="5E5E5E"/>
                  </a:solidFill>
                </a:uFill>
                <a:latin typeface="Lucida Sans Unicode"/>
                <a:cs typeface="Lucida Sans Unicode"/>
                <a:hlinkClick r:id="rId19"/>
              </a:rPr>
              <a:t>a</a:t>
            </a:r>
            <a:r>
              <a:rPr sz="1250" u="sng" spc="-75" dirty="0">
                <a:solidFill>
                  <a:srgbClr val="5E5E5E"/>
                </a:solidFill>
                <a:uFill>
                  <a:solidFill>
                    <a:srgbClr val="5E5E5E"/>
                  </a:solidFill>
                </a:uFill>
                <a:latin typeface="Lucida Sans Unicode"/>
                <a:cs typeface="Lucida Sans Unicode"/>
                <a:hlinkClick r:id="rId19"/>
              </a:rPr>
              <a:t> </a:t>
            </a:r>
            <a:r>
              <a:rPr sz="1250" u="sng" spc="-10" dirty="0">
                <a:solidFill>
                  <a:srgbClr val="5E5E5E"/>
                </a:solidFill>
                <a:uFill>
                  <a:solidFill>
                    <a:srgbClr val="5E5E5E"/>
                  </a:solidFill>
                </a:uFill>
                <a:latin typeface="Lucida Sans Unicode"/>
                <a:cs typeface="Lucida Sans Unicode"/>
                <a:hlinkClick r:id="rId19"/>
              </a:rPr>
              <a:t>medel</a:t>
            </a:r>
            <a:endParaRPr sz="1250">
              <a:latin typeface="Lucida Sans Unicode"/>
              <a:cs typeface="Lucida Sans Unicod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435863" y="841247"/>
            <a:ext cx="4312920" cy="0"/>
          </a:xfrm>
          <a:custGeom>
            <a:avLst/>
            <a:gdLst/>
            <a:ahLst/>
            <a:cxnLst/>
            <a:rect l="l" t="t" r="r" b="b"/>
            <a:pathLst>
              <a:path w="4312920">
                <a:moveTo>
                  <a:pt x="0" y="0"/>
                </a:moveTo>
                <a:lnTo>
                  <a:pt x="4312920" y="0"/>
                </a:lnTo>
              </a:path>
            </a:pathLst>
          </a:custGeom>
          <a:ln w="12700">
            <a:solidFill>
              <a:srgbClr val="D6702B"/>
            </a:solidFill>
          </a:ln>
        </p:spPr>
        <p:txBody>
          <a:bodyPr wrap="square" lIns="0" tIns="0" rIns="0" bIns="0" rtlCol="0"/>
          <a:lstStyle/>
          <a:p>
            <a:endParaRPr/>
          </a:p>
        </p:txBody>
      </p:sp>
      <p:sp>
        <p:nvSpPr>
          <p:cNvPr id="7" name="object 7"/>
          <p:cNvSpPr/>
          <p:nvPr/>
        </p:nvSpPr>
        <p:spPr>
          <a:xfrm>
            <a:off x="1837944" y="2179320"/>
            <a:ext cx="2910840" cy="0"/>
          </a:xfrm>
          <a:custGeom>
            <a:avLst/>
            <a:gdLst/>
            <a:ahLst/>
            <a:cxnLst/>
            <a:rect l="l" t="t" r="r" b="b"/>
            <a:pathLst>
              <a:path w="2910840">
                <a:moveTo>
                  <a:pt x="0" y="0"/>
                </a:moveTo>
                <a:lnTo>
                  <a:pt x="2910840" y="0"/>
                </a:lnTo>
              </a:path>
            </a:pathLst>
          </a:custGeom>
          <a:ln w="12700">
            <a:solidFill>
              <a:srgbClr val="EC7C30"/>
            </a:solidFill>
          </a:ln>
        </p:spPr>
        <p:txBody>
          <a:bodyPr wrap="square" lIns="0" tIns="0" rIns="0" bIns="0" rtlCol="0"/>
          <a:lstStyle/>
          <a:p>
            <a:endParaRPr/>
          </a:p>
        </p:txBody>
      </p:sp>
      <p:sp>
        <p:nvSpPr>
          <p:cNvPr id="8" name="object 8"/>
          <p:cNvSpPr/>
          <p:nvPr/>
        </p:nvSpPr>
        <p:spPr>
          <a:xfrm>
            <a:off x="1837944" y="3515867"/>
            <a:ext cx="2910840" cy="0"/>
          </a:xfrm>
          <a:custGeom>
            <a:avLst/>
            <a:gdLst/>
            <a:ahLst/>
            <a:cxnLst/>
            <a:rect l="l" t="t" r="r" b="b"/>
            <a:pathLst>
              <a:path w="2910840">
                <a:moveTo>
                  <a:pt x="0" y="0"/>
                </a:moveTo>
                <a:lnTo>
                  <a:pt x="2910840" y="0"/>
                </a:lnTo>
              </a:path>
            </a:pathLst>
          </a:custGeom>
          <a:ln w="12700">
            <a:solidFill>
              <a:srgbClr val="EC7C30"/>
            </a:solidFill>
          </a:ln>
        </p:spPr>
        <p:txBody>
          <a:bodyPr wrap="square" lIns="0" tIns="0" rIns="0" bIns="0" rtlCol="0"/>
          <a:lstStyle/>
          <a:p>
            <a:endParaRPr/>
          </a:p>
        </p:txBody>
      </p:sp>
      <p:sp>
        <p:nvSpPr>
          <p:cNvPr id="9" name="object 9"/>
          <p:cNvSpPr/>
          <p:nvPr/>
        </p:nvSpPr>
        <p:spPr>
          <a:xfrm>
            <a:off x="1837944" y="4853940"/>
            <a:ext cx="2910840" cy="0"/>
          </a:xfrm>
          <a:custGeom>
            <a:avLst/>
            <a:gdLst/>
            <a:ahLst/>
            <a:cxnLst/>
            <a:rect l="l" t="t" r="r" b="b"/>
            <a:pathLst>
              <a:path w="2910840">
                <a:moveTo>
                  <a:pt x="0" y="0"/>
                </a:moveTo>
                <a:lnTo>
                  <a:pt x="2910840" y="0"/>
                </a:lnTo>
              </a:path>
            </a:pathLst>
          </a:custGeom>
          <a:ln w="12700">
            <a:solidFill>
              <a:srgbClr val="EC7C30"/>
            </a:solidFill>
          </a:ln>
        </p:spPr>
        <p:txBody>
          <a:bodyPr wrap="square" lIns="0" tIns="0" rIns="0" bIns="0" rtlCol="0"/>
          <a:lstStyle/>
          <a:p>
            <a:endParaRPr/>
          </a:p>
        </p:txBody>
      </p:sp>
      <p:sp>
        <p:nvSpPr>
          <p:cNvPr id="10" name="object 10"/>
          <p:cNvSpPr/>
          <p:nvPr/>
        </p:nvSpPr>
        <p:spPr>
          <a:xfrm>
            <a:off x="1837944" y="6192011"/>
            <a:ext cx="2910840" cy="0"/>
          </a:xfrm>
          <a:custGeom>
            <a:avLst/>
            <a:gdLst/>
            <a:ahLst/>
            <a:cxnLst/>
            <a:rect l="l" t="t" r="r" b="b"/>
            <a:pathLst>
              <a:path w="2910840">
                <a:moveTo>
                  <a:pt x="0" y="0"/>
                </a:moveTo>
                <a:lnTo>
                  <a:pt x="2910840" y="0"/>
                </a:lnTo>
              </a:path>
            </a:pathLst>
          </a:custGeom>
          <a:ln w="12700">
            <a:solidFill>
              <a:srgbClr val="EC7C30"/>
            </a:solidFill>
          </a:ln>
        </p:spPr>
        <p:txBody>
          <a:bodyPr wrap="square" lIns="0" tIns="0" rIns="0" bIns="0" rtlCol="0"/>
          <a:lstStyle/>
          <a:p>
            <a:endParaRPr/>
          </a:p>
        </p:txBody>
      </p:sp>
      <p:sp>
        <p:nvSpPr>
          <p:cNvPr id="11" name="object 11"/>
          <p:cNvSpPr/>
          <p:nvPr/>
        </p:nvSpPr>
        <p:spPr>
          <a:xfrm>
            <a:off x="5038344" y="845819"/>
            <a:ext cx="6783705" cy="0"/>
          </a:xfrm>
          <a:custGeom>
            <a:avLst/>
            <a:gdLst/>
            <a:ahLst/>
            <a:cxnLst/>
            <a:rect l="l" t="t" r="r" b="b"/>
            <a:pathLst>
              <a:path w="6783705">
                <a:moveTo>
                  <a:pt x="0" y="0"/>
                </a:moveTo>
                <a:lnTo>
                  <a:pt x="6783324" y="0"/>
                </a:lnTo>
              </a:path>
            </a:pathLst>
          </a:custGeom>
          <a:ln w="12700">
            <a:solidFill>
              <a:srgbClr val="D6702B"/>
            </a:solidFill>
          </a:ln>
        </p:spPr>
        <p:txBody>
          <a:bodyPr wrap="square" lIns="0" tIns="0" rIns="0" bIns="0" rtlCol="0"/>
          <a:lstStyle/>
          <a:p>
            <a:endParaRPr/>
          </a:p>
        </p:txBody>
      </p:sp>
      <p:sp>
        <p:nvSpPr>
          <p:cNvPr id="12" name="object 12"/>
          <p:cNvSpPr/>
          <p:nvPr/>
        </p:nvSpPr>
        <p:spPr>
          <a:xfrm>
            <a:off x="6394703" y="1443227"/>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13" name="object 13"/>
          <p:cNvSpPr/>
          <p:nvPr/>
        </p:nvSpPr>
        <p:spPr>
          <a:xfrm>
            <a:off x="6394703" y="2042160"/>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14" name="object 14"/>
          <p:cNvSpPr/>
          <p:nvPr/>
        </p:nvSpPr>
        <p:spPr>
          <a:xfrm>
            <a:off x="6394703" y="2639567"/>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15" name="object 15"/>
          <p:cNvSpPr/>
          <p:nvPr/>
        </p:nvSpPr>
        <p:spPr>
          <a:xfrm>
            <a:off x="6394703" y="3238500"/>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16" name="object 16"/>
          <p:cNvSpPr/>
          <p:nvPr/>
        </p:nvSpPr>
        <p:spPr>
          <a:xfrm>
            <a:off x="6394703" y="3835908"/>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17" name="object 17"/>
          <p:cNvSpPr/>
          <p:nvPr/>
        </p:nvSpPr>
        <p:spPr>
          <a:xfrm>
            <a:off x="6394703" y="4434840"/>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18" name="object 18"/>
          <p:cNvSpPr/>
          <p:nvPr/>
        </p:nvSpPr>
        <p:spPr>
          <a:xfrm>
            <a:off x="6394703" y="5032247"/>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19" name="object 19"/>
          <p:cNvSpPr/>
          <p:nvPr/>
        </p:nvSpPr>
        <p:spPr>
          <a:xfrm>
            <a:off x="6394703" y="5631179"/>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20" name="object 20"/>
          <p:cNvSpPr/>
          <p:nvPr/>
        </p:nvSpPr>
        <p:spPr>
          <a:xfrm>
            <a:off x="6394703" y="6228588"/>
            <a:ext cx="5427345" cy="0"/>
          </a:xfrm>
          <a:custGeom>
            <a:avLst/>
            <a:gdLst/>
            <a:ahLst/>
            <a:cxnLst/>
            <a:rect l="l" t="t" r="r" b="b"/>
            <a:pathLst>
              <a:path w="5427345">
                <a:moveTo>
                  <a:pt x="0" y="0"/>
                </a:moveTo>
                <a:lnTo>
                  <a:pt x="5426964" y="0"/>
                </a:lnTo>
              </a:path>
            </a:pathLst>
          </a:custGeom>
          <a:ln w="12700">
            <a:solidFill>
              <a:srgbClr val="EC7C30"/>
            </a:solidFill>
          </a:ln>
        </p:spPr>
        <p:txBody>
          <a:bodyPr wrap="square" lIns="0" tIns="0" rIns="0" bIns="0" rtlCol="0"/>
          <a:lstStyle/>
          <a:p>
            <a:endParaRPr/>
          </a:p>
        </p:txBody>
      </p:sp>
      <p:sp>
        <p:nvSpPr>
          <p:cNvPr id="21" name="object 21"/>
          <p:cNvSpPr txBox="1">
            <a:spLocks noGrp="1"/>
          </p:cNvSpPr>
          <p:nvPr>
            <p:ph type="title"/>
          </p:nvPr>
        </p:nvSpPr>
        <p:spPr>
          <a:xfrm>
            <a:off x="1499489" y="114553"/>
            <a:ext cx="9769601" cy="320601"/>
          </a:xfrm>
          <a:prstGeom prst="rect">
            <a:avLst/>
          </a:prstGeom>
        </p:spPr>
        <p:txBody>
          <a:bodyPr vert="horz" wrap="square" lIns="0" tIns="12700" rIns="0" bIns="0" rtlCol="0">
            <a:spAutoFit/>
          </a:bodyPr>
          <a:lstStyle/>
          <a:p>
            <a:pPr marL="3079750">
              <a:lnSpc>
                <a:spcPct val="100000"/>
              </a:lnSpc>
              <a:spcBef>
                <a:spcPts val="100"/>
              </a:spcBef>
            </a:pPr>
            <a:r>
              <a:rPr spc="-145" dirty="0" smtClean="0"/>
              <a:t>RESURS</a:t>
            </a:r>
            <a:r>
              <a:rPr lang="sv-SE" spc="-145" dirty="0" smtClean="0"/>
              <a:t>ER</a:t>
            </a:r>
            <a:r>
              <a:rPr spc="-40" dirty="0" smtClean="0"/>
              <a:t> </a:t>
            </a:r>
            <a:r>
              <a:rPr spc="-25" dirty="0"/>
              <a:t>-</a:t>
            </a:r>
            <a:r>
              <a:rPr spc="-40" dirty="0"/>
              <a:t> </a:t>
            </a:r>
            <a:r>
              <a:rPr spc="25" dirty="0"/>
              <a:t>Lista</a:t>
            </a:r>
            <a:r>
              <a:rPr spc="-35" dirty="0"/>
              <a:t> </a:t>
            </a:r>
            <a:r>
              <a:rPr spc="60" dirty="0"/>
              <a:t>över</a:t>
            </a:r>
            <a:r>
              <a:rPr spc="-40" dirty="0"/>
              <a:t> </a:t>
            </a:r>
            <a:r>
              <a:rPr spc="85" dirty="0"/>
              <a:t>möjligheter</a:t>
            </a:r>
            <a:r>
              <a:rPr spc="-35" dirty="0"/>
              <a:t> </a:t>
            </a:r>
            <a:r>
              <a:rPr spc="5" dirty="0"/>
              <a:t>och</a:t>
            </a:r>
            <a:r>
              <a:rPr spc="-40" dirty="0"/>
              <a:t> </a:t>
            </a:r>
            <a:r>
              <a:rPr spc="45" dirty="0"/>
              <a:t>resurser</a:t>
            </a:r>
            <a:r>
              <a:rPr spc="-40" dirty="0"/>
              <a:t> </a:t>
            </a:r>
            <a:r>
              <a:rPr spc="-60" dirty="0" smtClean="0"/>
              <a:t>-</a:t>
            </a:r>
            <a:r>
              <a:rPr lang="sv-SE" spc="-60" dirty="0" smtClean="0"/>
              <a:t> </a:t>
            </a:r>
            <a:r>
              <a:rPr spc="-60" dirty="0" smtClean="0"/>
              <a:t>EU</a:t>
            </a:r>
            <a:endParaRPr spc="-60" dirty="0"/>
          </a:p>
        </p:txBody>
      </p:sp>
      <p:sp>
        <p:nvSpPr>
          <p:cNvPr id="22" name="object 22"/>
          <p:cNvSpPr txBox="1"/>
          <p:nvPr/>
        </p:nvSpPr>
        <p:spPr>
          <a:xfrm>
            <a:off x="499973" y="873759"/>
            <a:ext cx="1011555" cy="228268"/>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5E5E5E"/>
                </a:solidFill>
                <a:latin typeface="Arial"/>
                <a:cs typeface="Arial"/>
              </a:rPr>
              <a:t>Nätverk</a:t>
            </a:r>
            <a:endParaRPr sz="1400" dirty="0">
              <a:latin typeface="Arial"/>
              <a:cs typeface="Arial"/>
            </a:endParaRPr>
          </a:p>
        </p:txBody>
      </p:sp>
      <p:sp>
        <p:nvSpPr>
          <p:cNvPr id="23" name="object 23"/>
          <p:cNvSpPr txBox="1"/>
          <p:nvPr/>
        </p:nvSpPr>
        <p:spPr>
          <a:xfrm>
            <a:off x="1948688" y="960882"/>
            <a:ext cx="1957705" cy="506730"/>
          </a:xfrm>
          <a:prstGeom prst="rect">
            <a:avLst/>
          </a:prstGeom>
        </p:spPr>
        <p:txBody>
          <a:bodyPr vert="horz" wrap="square" lIns="0" tIns="12700" rIns="0" bIns="0" rtlCol="0">
            <a:spAutoFit/>
          </a:bodyPr>
          <a:lstStyle/>
          <a:p>
            <a:pPr marL="12700">
              <a:lnSpc>
                <a:spcPct val="100000"/>
              </a:lnSpc>
              <a:spcBef>
                <a:spcPts val="100"/>
              </a:spcBef>
            </a:pPr>
            <a:r>
              <a:rPr sz="1500" u="sng" spc="-15" dirty="0">
                <a:solidFill>
                  <a:srgbClr val="5E5E5E"/>
                </a:solidFill>
                <a:uFill>
                  <a:solidFill>
                    <a:srgbClr val="5E5E5E"/>
                  </a:solidFill>
                </a:uFill>
                <a:latin typeface="Lucida Sans Unicode"/>
                <a:cs typeface="Lucida Sans Unicode"/>
                <a:hlinkClick r:id="rId3"/>
              </a:rPr>
              <a:t>europeis</a:t>
            </a:r>
            <a:r>
              <a:rPr sz="1500" u="sng" spc="-80" dirty="0">
                <a:solidFill>
                  <a:srgbClr val="5E5E5E"/>
                </a:solidFill>
                <a:uFill>
                  <a:solidFill>
                    <a:srgbClr val="5E5E5E"/>
                  </a:solidFill>
                </a:uFill>
                <a:latin typeface="Lucida Sans Unicode"/>
                <a:cs typeface="Lucida Sans Unicode"/>
                <a:hlinkClick r:id="rId3"/>
              </a:rPr>
              <a:t>k</a:t>
            </a:r>
            <a:r>
              <a:rPr sz="1500" u="sng" spc="-85" dirty="0">
                <a:solidFill>
                  <a:srgbClr val="5E5E5E"/>
                </a:solidFill>
                <a:uFill>
                  <a:solidFill>
                    <a:srgbClr val="5E5E5E"/>
                  </a:solidFill>
                </a:uFill>
                <a:latin typeface="Lucida Sans Unicode"/>
                <a:cs typeface="Lucida Sans Unicode"/>
                <a:hlinkClick r:id="rId3"/>
              </a:rPr>
              <a:t> </a:t>
            </a:r>
            <a:r>
              <a:rPr sz="1500" u="sng" spc="-15" dirty="0">
                <a:solidFill>
                  <a:srgbClr val="5E5E5E"/>
                </a:solidFill>
                <a:uFill>
                  <a:solidFill>
                    <a:srgbClr val="5E5E5E"/>
                  </a:solidFill>
                </a:uFill>
                <a:latin typeface="Lucida Sans Unicode"/>
                <a:cs typeface="Lucida Sans Unicode"/>
                <a:hlinkClick r:id="rId3"/>
              </a:rPr>
              <a:t>integration</a:t>
            </a:r>
            <a:endParaRPr sz="1500">
              <a:latin typeface="Lucida Sans Unicode"/>
              <a:cs typeface="Lucida Sans Unicode"/>
            </a:endParaRPr>
          </a:p>
          <a:p>
            <a:pPr marL="12700">
              <a:lnSpc>
                <a:spcPct val="100000"/>
              </a:lnSpc>
              <a:spcBef>
                <a:spcPts val="65"/>
              </a:spcBef>
            </a:pPr>
            <a:r>
              <a:rPr sz="1600" u="sng" dirty="0">
                <a:solidFill>
                  <a:srgbClr val="5E5E5E"/>
                </a:solidFill>
                <a:uFill>
                  <a:solidFill>
                    <a:srgbClr val="5E5E5E"/>
                  </a:solidFill>
                </a:uFill>
                <a:latin typeface="Lucida Sans Unicode"/>
                <a:cs typeface="Lucida Sans Unicode"/>
                <a:hlinkClick r:id="rId3"/>
              </a:rPr>
              <a:t>Nätver</a:t>
            </a:r>
            <a:r>
              <a:rPr sz="1600" u="sng" spc="-85" dirty="0">
                <a:solidFill>
                  <a:srgbClr val="5E5E5E"/>
                </a:solidFill>
                <a:uFill>
                  <a:solidFill>
                    <a:srgbClr val="5E5E5E"/>
                  </a:solidFill>
                </a:uFill>
                <a:latin typeface="Lucida Sans Unicode"/>
                <a:cs typeface="Lucida Sans Unicode"/>
                <a:hlinkClick r:id="rId3"/>
              </a:rPr>
              <a:t>k</a:t>
            </a:r>
            <a:r>
              <a:rPr sz="1600" u="sng" spc="-95" dirty="0">
                <a:solidFill>
                  <a:srgbClr val="5E5E5E"/>
                </a:solidFill>
                <a:uFill>
                  <a:solidFill>
                    <a:srgbClr val="5E5E5E"/>
                  </a:solidFill>
                </a:uFill>
                <a:latin typeface="Lucida Sans Unicode"/>
                <a:cs typeface="Lucida Sans Unicode"/>
                <a:hlinkClick r:id="rId3"/>
              </a:rPr>
              <a:t> </a:t>
            </a:r>
            <a:r>
              <a:rPr sz="1600" u="sng" spc="10" dirty="0">
                <a:solidFill>
                  <a:srgbClr val="5E5E5E"/>
                </a:solidFill>
                <a:uFill>
                  <a:solidFill>
                    <a:srgbClr val="5E5E5E"/>
                  </a:solidFill>
                </a:uFill>
                <a:latin typeface="Lucida Sans Unicode"/>
                <a:cs typeface="Lucida Sans Unicode"/>
                <a:hlinkClick r:id="rId3"/>
              </a:rPr>
              <a:t>(EIN)</a:t>
            </a:r>
            <a:endParaRPr sz="1600">
              <a:latin typeface="Lucida Sans Unicode"/>
              <a:cs typeface="Lucida Sans Unicode"/>
            </a:endParaRPr>
          </a:p>
        </p:txBody>
      </p:sp>
      <p:sp>
        <p:nvSpPr>
          <p:cNvPr id="24" name="object 24"/>
          <p:cNvSpPr txBox="1"/>
          <p:nvPr/>
        </p:nvSpPr>
        <p:spPr>
          <a:xfrm>
            <a:off x="5117972" y="1037590"/>
            <a:ext cx="1130428" cy="654666"/>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rgbClr val="5E5E5E"/>
                </a:solidFill>
                <a:latin typeface="Arial"/>
                <a:cs typeface="Arial"/>
              </a:rPr>
              <a:t>Användbar</a:t>
            </a:r>
            <a:endParaRPr sz="1400" dirty="0">
              <a:latin typeface="Arial"/>
              <a:cs typeface="Arial"/>
            </a:endParaRPr>
          </a:p>
          <a:p>
            <a:pPr marL="12700" marR="17145">
              <a:lnSpc>
                <a:spcPct val="93400"/>
              </a:lnSpc>
              <a:spcBef>
                <a:spcPts val="210"/>
              </a:spcBef>
            </a:pPr>
            <a:r>
              <a:rPr sz="1400" b="1" spc="130" dirty="0">
                <a:solidFill>
                  <a:srgbClr val="5E5E5E"/>
                </a:solidFill>
                <a:latin typeface="Arial"/>
                <a:cs typeface="Arial"/>
              </a:rPr>
              <a:t>data </a:t>
            </a:r>
            <a:r>
              <a:rPr sz="1400" b="1" spc="135" dirty="0">
                <a:solidFill>
                  <a:srgbClr val="5E5E5E"/>
                </a:solidFill>
                <a:latin typeface="Arial"/>
                <a:cs typeface="Arial"/>
              </a:rPr>
              <a:t> </a:t>
            </a:r>
            <a:r>
              <a:rPr sz="1400" b="1" spc="80" dirty="0">
                <a:solidFill>
                  <a:srgbClr val="5E5E5E"/>
                </a:solidFill>
                <a:latin typeface="Arial"/>
                <a:cs typeface="Arial"/>
              </a:rPr>
              <a:t>källor  </a:t>
            </a:r>
            <a:r>
              <a:rPr sz="1400" b="1" spc="5" dirty="0" smtClean="0">
                <a:solidFill>
                  <a:srgbClr val="5E5E5E"/>
                </a:solidFill>
                <a:latin typeface="Arial"/>
                <a:cs typeface="Arial"/>
              </a:rPr>
              <a:t>och</a:t>
            </a:r>
            <a:r>
              <a:rPr lang="sv-SE" sz="1400" b="1" spc="5" dirty="0" smtClean="0">
                <a:solidFill>
                  <a:srgbClr val="5E5E5E"/>
                </a:solidFill>
                <a:latin typeface="Arial"/>
                <a:cs typeface="Arial"/>
              </a:rPr>
              <a:t> </a:t>
            </a:r>
            <a:r>
              <a:rPr sz="1400" b="1" spc="60" dirty="0" smtClean="0">
                <a:solidFill>
                  <a:srgbClr val="5E5E5E"/>
                </a:solidFill>
                <a:latin typeface="Arial"/>
                <a:cs typeface="Arial"/>
              </a:rPr>
              <a:t>studier</a:t>
            </a:r>
            <a:endParaRPr sz="1400" dirty="0">
              <a:latin typeface="Arial"/>
              <a:cs typeface="Arial"/>
            </a:endParaRPr>
          </a:p>
        </p:txBody>
      </p:sp>
      <p:sp>
        <p:nvSpPr>
          <p:cNvPr id="25" name="object 25"/>
          <p:cNvSpPr txBox="1"/>
          <p:nvPr/>
        </p:nvSpPr>
        <p:spPr>
          <a:xfrm>
            <a:off x="6545960" y="902081"/>
            <a:ext cx="4545330" cy="470534"/>
          </a:xfrm>
          <a:prstGeom prst="rect">
            <a:avLst/>
          </a:prstGeom>
        </p:spPr>
        <p:txBody>
          <a:bodyPr vert="horz" wrap="square" lIns="0" tIns="12700" rIns="0" bIns="0" rtlCol="0">
            <a:spAutoFit/>
          </a:bodyPr>
          <a:lstStyle/>
          <a:p>
            <a:pPr marL="12700" marR="5080">
              <a:lnSpc>
                <a:spcPct val="112300"/>
              </a:lnSpc>
              <a:spcBef>
                <a:spcPts val="100"/>
              </a:spcBef>
              <a:tabLst>
                <a:tab pos="4531995" algn="l"/>
              </a:tabLst>
            </a:pPr>
            <a:r>
              <a:rPr sz="1300" u="heavy" spc="-5" dirty="0">
                <a:solidFill>
                  <a:srgbClr val="5E5E5E"/>
                </a:solidFill>
                <a:uFill>
                  <a:solidFill>
                    <a:srgbClr val="5E5E5E"/>
                  </a:solidFill>
                </a:uFill>
                <a:latin typeface="Lucida Sans Unicode"/>
                <a:cs typeface="Lucida Sans Unicode"/>
                <a:hlinkClick r:id="rId4"/>
              </a:rPr>
              <a:t>Workin</a:t>
            </a:r>
            <a:r>
              <a:rPr sz="1300" u="heavy" spc="-15" dirty="0">
                <a:solidFill>
                  <a:srgbClr val="5E5E5E"/>
                </a:solidFill>
                <a:uFill>
                  <a:solidFill>
                    <a:srgbClr val="5E5E5E"/>
                  </a:solidFill>
                </a:uFill>
                <a:latin typeface="Lucida Sans Unicode"/>
                <a:cs typeface="Lucida Sans Unicode"/>
                <a:hlinkClick r:id="rId4"/>
              </a:rPr>
              <a:t>g</a:t>
            </a:r>
            <a:r>
              <a:rPr sz="1300" u="heavy" spc="-75" dirty="0">
                <a:solidFill>
                  <a:srgbClr val="5E5E5E"/>
                </a:solidFill>
                <a:uFill>
                  <a:solidFill>
                    <a:srgbClr val="5E5E5E"/>
                  </a:solidFill>
                </a:uFill>
                <a:latin typeface="Lucida Sans Unicode"/>
                <a:cs typeface="Lucida Sans Unicode"/>
                <a:hlinkClick r:id="rId4"/>
              </a:rPr>
              <a:t> </a:t>
            </a:r>
            <a:r>
              <a:rPr sz="1300" u="heavy" spc="-20" dirty="0">
                <a:solidFill>
                  <a:srgbClr val="5E5E5E"/>
                </a:solidFill>
                <a:uFill>
                  <a:solidFill>
                    <a:srgbClr val="5E5E5E"/>
                  </a:solidFill>
                </a:uFill>
                <a:latin typeface="Lucida Sans Unicode"/>
                <a:cs typeface="Lucida Sans Unicode"/>
                <a:hlinkClick r:id="rId4"/>
              </a:rPr>
              <a:t>Togethe</a:t>
            </a:r>
            <a:r>
              <a:rPr sz="1300" u="heavy" spc="5" dirty="0">
                <a:solidFill>
                  <a:srgbClr val="5E5E5E"/>
                </a:solidFill>
                <a:uFill>
                  <a:solidFill>
                    <a:srgbClr val="5E5E5E"/>
                  </a:solidFill>
                </a:uFill>
                <a:latin typeface="Lucida Sans Unicode"/>
                <a:cs typeface="Lucida Sans Unicode"/>
                <a:hlinkClick r:id="rId4"/>
              </a:rPr>
              <a:t>r</a:t>
            </a:r>
            <a:r>
              <a:rPr sz="1300" u="heavy" spc="-75" dirty="0">
                <a:solidFill>
                  <a:srgbClr val="5E5E5E"/>
                </a:solidFill>
                <a:uFill>
                  <a:solidFill>
                    <a:srgbClr val="5E5E5E"/>
                  </a:solidFill>
                </a:uFill>
                <a:latin typeface="Lucida Sans Unicode"/>
                <a:cs typeface="Lucida Sans Unicode"/>
                <a:hlinkClick r:id="rId4"/>
              </a:rPr>
              <a:t> </a:t>
            </a:r>
            <a:r>
              <a:rPr sz="1300" u="heavy" spc="-25" dirty="0">
                <a:solidFill>
                  <a:srgbClr val="5E5E5E"/>
                </a:solidFill>
                <a:uFill>
                  <a:solidFill>
                    <a:srgbClr val="5E5E5E"/>
                  </a:solidFill>
                </a:uFill>
                <a:latin typeface="Lucida Sans Unicode"/>
                <a:cs typeface="Lucida Sans Unicode"/>
                <a:hlinkClick r:id="rId4"/>
              </a:rPr>
              <a:t>fo</a:t>
            </a:r>
            <a:r>
              <a:rPr sz="1300" u="heavy" spc="5" dirty="0">
                <a:solidFill>
                  <a:srgbClr val="5E5E5E"/>
                </a:solidFill>
                <a:uFill>
                  <a:solidFill>
                    <a:srgbClr val="5E5E5E"/>
                  </a:solidFill>
                </a:uFill>
                <a:latin typeface="Lucida Sans Unicode"/>
                <a:cs typeface="Lucida Sans Unicode"/>
                <a:hlinkClick r:id="rId4"/>
              </a:rPr>
              <a:t>r</a:t>
            </a:r>
            <a:r>
              <a:rPr sz="1300" u="heavy" spc="-75" dirty="0">
                <a:solidFill>
                  <a:srgbClr val="5E5E5E"/>
                </a:solidFill>
                <a:uFill>
                  <a:solidFill>
                    <a:srgbClr val="5E5E5E"/>
                  </a:solidFill>
                </a:uFill>
                <a:latin typeface="Lucida Sans Unicode"/>
                <a:cs typeface="Lucida Sans Unicode"/>
                <a:hlinkClick r:id="rId4"/>
              </a:rPr>
              <a:t> </a:t>
            </a:r>
            <a:r>
              <a:rPr sz="1300" u="heavy" spc="-15" dirty="0">
                <a:solidFill>
                  <a:srgbClr val="5E5E5E"/>
                </a:solidFill>
                <a:uFill>
                  <a:solidFill>
                    <a:srgbClr val="5E5E5E"/>
                  </a:solidFill>
                </a:uFill>
                <a:latin typeface="Lucida Sans Unicode"/>
                <a:cs typeface="Lucida Sans Unicode"/>
                <a:hlinkClick r:id="rId4"/>
              </a:rPr>
              <a:t>Loca</a:t>
            </a:r>
            <a:r>
              <a:rPr sz="1300" u="heavy" spc="-45" dirty="0">
                <a:solidFill>
                  <a:srgbClr val="5E5E5E"/>
                </a:solidFill>
                <a:uFill>
                  <a:solidFill>
                    <a:srgbClr val="5E5E5E"/>
                  </a:solidFill>
                </a:uFill>
                <a:latin typeface="Lucida Sans Unicode"/>
                <a:cs typeface="Lucida Sans Unicode"/>
                <a:hlinkClick r:id="rId4"/>
              </a:rPr>
              <a:t>l</a:t>
            </a:r>
            <a:r>
              <a:rPr sz="1300" u="heavy" spc="-75" dirty="0">
                <a:solidFill>
                  <a:srgbClr val="5E5E5E"/>
                </a:solidFill>
                <a:uFill>
                  <a:solidFill>
                    <a:srgbClr val="5E5E5E"/>
                  </a:solidFill>
                </a:uFill>
                <a:latin typeface="Lucida Sans Unicode"/>
                <a:cs typeface="Lucida Sans Unicode"/>
                <a:hlinkClick r:id="rId4"/>
              </a:rPr>
              <a:t> </a:t>
            </a:r>
            <a:r>
              <a:rPr sz="1300" u="heavy" spc="-5" dirty="0">
                <a:solidFill>
                  <a:srgbClr val="5E5E5E"/>
                </a:solidFill>
                <a:uFill>
                  <a:solidFill>
                    <a:srgbClr val="5E5E5E"/>
                  </a:solidFill>
                </a:uFill>
                <a:latin typeface="Lucida Sans Unicode"/>
                <a:cs typeface="Lucida Sans Unicode"/>
                <a:hlinkClick r:id="rId4"/>
              </a:rPr>
              <a:t>Integration</a:t>
            </a:r>
            <a:r>
              <a:rPr sz="1300" u="heavy" spc="-75" dirty="0">
                <a:solidFill>
                  <a:srgbClr val="5E5E5E"/>
                </a:solidFill>
                <a:uFill>
                  <a:solidFill>
                    <a:srgbClr val="5E5E5E"/>
                  </a:solidFill>
                </a:uFill>
                <a:latin typeface="Lucida Sans Unicode"/>
                <a:cs typeface="Lucida Sans Unicode"/>
                <a:hlinkClick r:id="rId4"/>
              </a:rPr>
              <a:t> </a:t>
            </a:r>
            <a:r>
              <a:rPr sz="1300" u="heavy" spc="-15" dirty="0">
                <a:solidFill>
                  <a:srgbClr val="5E5E5E"/>
                </a:solidFill>
                <a:uFill>
                  <a:solidFill>
                    <a:srgbClr val="5E5E5E"/>
                  </a:solidFill>
                </a:uFill>
                <a:latin typeface="Lucida Sans Unicode"/>
                <a:cs typeface="Lucida Sans Unicode"/>
                <a:hlinkClick r:id="rId4"/>
              </a:rPr>
              <a:t>o</a:t>
            </a:r>
            <a:r>
              <a:rPr sz="1300" u="heavy" spc="-35" dirty="0">
                <a:solidFill>
                  <a:srgbClr val="5E5E5E"/>
                </a:solidFill>
                <a:uFill>
                  <a:solidFill>
                    <a:srgbClr val="5E5E5E"/>
                  </a:solidFill>
                </a:uFill>
                <a:latin typeface="Lucida Sans Unicode"/>
                <a:cs typeface="Lucida Sans Unicode"/>
                <a:hlinkClick r:id="rId4"/>
              </a:rPr>
              <a:t>f</a:t>
            </a:r>
            <a:r>
              <a:rPr sz="1300" u="heavy" spc="-75" dirty="0">
                <a:solidFill>
                  <a:srgbClr val="5E5E5E"/>
                </a:solidFill>
                <a:uFill>
                  <a:solidFill>
                    <a:srgbClr val="5E5E5E"/>
                  </a:solidFill>
                </a:uFill>
                <a:latin typeface="Lucida Sans Unicode"/>
                <a:cs typeface="Lucida Sans Unicode"/>
                <a:hlinkClick r:id="rId4"/>
              </a:rPr>
              <a:t> </a:t>
            </a:r>
            <a:r>
              <a:rPr sz="1300" u="heavy" dirty="0">
                <a:solidFill>
                  <a:srgbClr val="5E5E5E"/>
                </a:solidFill>
                <a:uFill>
                  <a:solidFill>
                    <a:srgbClr val="5E5E5E"/>
                  </a:solidFill>
                </a:uFill>
                <a:latin typeface="Lucida Sans Unicode"/>
                <a:cs typeface="Lucida Sans Unicode"/>
                <a:hlinkClick r:id="rId4"/>
              </a:rPr>
              <a:t>Migrant</a:t>
            </a:r>
            <a:r>
              <a:rPr sz="1300" u="heavy" spc="-40" dirty="0">
                <a:solidFill>
                  <a:srgbClr val="5E5E5E"/>
                </a:solidFill>
                <a:uFill>
                  <a:solidFill>
                    <a:srgbClr val="5E5E5E"/>
                  </a:solidFill>
                </a:uFill>
                <a:latin typeface="Lucida Sans Unicode"/>
                <a:cs typeface="Lucida Sans Unicode"/>
                <a:hlinkClick r:id="rId4"/>
              </a:rPr>
              <a:t>s</a:t>
            </a:r>
            <a:r>
              <a:rPr sz="1300" u="heavy" spc="-75" dirty="0">
                <a:solidFill>
                  <a:srgbClr val="5E5E5E"/>
                </a:solidFill>
                <a:uFill>
                  <a:solidFill>
                    <a:srgbClr val="5E5E5E"/>
                  </a:solidFill>
                </a:uFill>
                <a:latin typeface="Lucida Sans Unicode"/>
                <a:cs typeface="Lucida Sans Unicode"/>
                <a:hlinkClick r:id="rId4"/>
              </a:rPr>
              <a:t> </a:t>
            </a:r>
            <a:r>
              <a:rPr sz="1300" u="heavy" dirty="0">
                <a:solidFill>
                  <a:srgbClr val="5E5E5E"/>
                </a:solidFill>
                <a:uFill>
                  <a:solidFill>
                    <a:srgbClr val="5E5E5E"/>
                  </a:solidFill>
                </a:uFill>
                <a:latin typeface="Lucida Sans Unicode"/>
                <a:cs typeface="Lucida Sans Unicode"/>
                <a:hlinkClick r:id="rId4"/>
              </a:rPr>
              <a:t>an</a:t>
            </a:r>
            <a:r>
              <a:rPr sz="1300" u="heavy" spc="-15" dirty="0">
                <a:solidFill>
                  <a:srgbClr val="5E5E5E"/>
                </a:solidFill>
                <a:uFill>
                  <a:solidFill>
                    <a:srgbClr val="5E5E5E"/>
                  </a:solidFill>
                </a:uFill>
                <a:latin typeface="Lucida Sans Unicode"/>
                <a:cs typeface="Lucida Sans Unicode"/>
                <a:hlinkClick r:id="rId4"/>
              </a:rPr>
              <a:t>d </a:t>
            </a:r>
            <a:r>
              <a:rPr sz="1300" u="heavy" dirty="0">
                <a:solidFill>
                  <a:srgbClr val="5E5E5E"/>
                </a:solidFill>
                <a:uFill>
                  <a:solidFill>
                    <a:srgbClr val="5E5E5E"/>
                  </a:solidFill>
                </a:uFill>
                <a:latin typeface="Lucida Sans Unicode"/>
                <a:cs typeface="Lucida Sans Unicode"/>
                <a:hlinkClick r:id="rId4"/>
              </a:rPr>
              <a:t>	</a:t>
            </a:r>
            <a:r>
              <a:rPr sz="1300" dirty="0">
                <a:solidFill>
                  <a:srgbClr val="5E5E5E"/>
                </a:solidFill>
                <a:latin typeface="Lucida Sans Unicode"/>
                <a:cs typeface="Lucida Sans Unicode"/>
                <a:hlinkClick r:id="rId4"/>
              </a:rPr>
              <a:t> </a:t>
            </a:r>
            <a:r>
              <a:rPr sz="1300" u="heavy" spc="-15" dirty="0">
                <a:solidFill>
                  <a:srgbClr val="5E5E5E"/>
                </a:solidFill>
                <a:uFill>
                  <a:solidFill>
                    <a:srgbClr val="5E5E5E"/>
                  </a:solidFill>
                </a:uFill>
                <a:latin typeface="Lucida Sans Unicode"/>
                <a:cs typeface="Lucida Sans Unicode"/>
                <a:hlinkClick r:id="rId4"/>
              </a:rPr>
              <a:t>Refugees,</a:t>
            </a:r>
            <a:r>
              <a:rPr sz="1300" u="heavy" spc="-80" dirty="0">
                <a:solidFill>
                  <a:srgbClr val="5E5E5E"/>
                </a:solidFill>
                <a:uFill>
                  <a:solidFill>
                    <a:srgbClr val="5E5E5E"/>
                  </a:solidFill>
                </a:uFill>
                <a:latin typeface="Lucida Sans Unicode"/>
                <a:cs typeface="Lucida Sans Unicode"/>
                <a:hlinkClick r:id="rId4"/>
              </a:rPr>
              <a:t> </a:t>
            </a:r>
            <a:r>
              <a:rPr sz="1300" u="heavy" spc="-20" dirty="0">
                <a:solidFill>
                  <a:srgbClr val="5E5E5E"/>
                </a:solidFill>
                <a:uFill>
                  <a:solidFill>
                    <a:srgbClr val="5E5E5E"/>
                  </a:solidFill>
                </a:uFill>
                <a:latin typeface="Lucida Sans Unicode"/>
                <a:cs typeface="Lucida Sans Unicode"/>
                <a:hlinkClick r:id="rId4"/>
              </a:rPr>
              <a:t>OECD</a:t>
            </a:r>
            <a:r>
              <a:rPr sz="1300" u="heavy" spc="-75" dirty="0">
                <a:solidFill>
                  <a:srgbClr val="5E5E5E"/>
                </a:solidFill>
                <a:uFill>
                  <a:solidFill>
                    <a:srgbClr val="5E5E5E"/>
                  </a:solidFill>
                </a:uFill>
                <a:latin typeface="Lucida Sans Unicode"/>
                <a:cs typeface="Lucida Sans Unicode"/>
                <a:hlinkClick r:id="rId4"/>
              </a:rPr>
              <a:t> </a:t>
            </a:r>
            <a:r>
              <a:rPr sz="1300" u="heavy" spc="-80" dirty="0">
                <a:solidFill>
                  <a:srgbClr val="5E5E5E"/>
                </a:solidFill>
                <a:uFill>
                  <a:solidFill>
                    <a:srgbClr val="5E5E5E"/>
                  </a:solidFill>
                </a:uFill>
                <a:latin typeface="Lucida Sans Unicode"/>
                <a:cs typeface="Lucida Sans Unicode"/>
                <a:hlinkClick r:id="rId4"/>
              </a:rPr>
              <a:t>2018</a:t>
            </a:r>
            <a:endParaRPr sz="1300">
              <a:latin typeface="Lucida Sans Unicode"/>
              <a:cs typeface="Lucida Sans Unicode"/>
            </a:endParaRPr>
          </a:p>
        </p:txBody>
      </p:sp>
      <p:sp>
        <p:nvSpPr>
          <p:cNvPr id="26" name="object 26"/>
          <p:cNvSpPr txBox="1"/>
          <p:nvPr/>
        </p:nvSpPr>
        <p:spPr>
          <a:xfrm>
            <a:off x="6545960" y="1531111"/>
            <a:ext cx="4109085" cy="215900"/>
          </a:xfrm>
          <a:prstGeom prst="rect">
            <a:avLst/>
          </a:prstGeom>
        </p:spPr>
        <p:txBody>
          <a:bodyPr vert="horz" wrap="square" lIns="0" tIns="12700" rIns="0" bIns="0" rtlCol="0">
            <a:spAutoFit/>
          </a:bodyPr>
          <a:lstStyle/>
          <a:p>
            <a:pPr marL="12700">
              <a:lnSpc>
                <a:spcPct val="100000"/>
              </a:lnSpc>
              <a:spcBef>
                <a:spcPts val="100"/>
              </a:spcBef>
              <a:tabLst>
                <a:tab pos="4095750" algn="l"/>
              </a:tabLst>
            </a:pPr>
            <a:r>
              <a:rPr sz="1250" u="heavy" spc="-15" dirty="0">
                <a:solidFill>
                  <a:srgbClr val="5E5E5E"/>
                </a:solidFill>
                <a:uFill>
                  <a:solidFill>
                    <a:srgbClr val="5E5E5E"/>
                  </a:solidFill>
                </a:uFill>
                <a:latin typeface="Lucida Sans Unicode"/>
                <a:cs typeface="Lucida Sans Unicode"/>
                <a:hlinkClick r:id="rId5"/>
              </a:rPr>
              <a:t>Undersökning</a:t>
            </a:r>
            <a:r>
              <a:rPr sz="1250" u="heavy" spc="-70" dirty="0">
                <a:solidFill>
                  <a:srgbClr val="5E5E5E"/>
                </a:solidFill>
                <a:uFill>
                  <a:solidFill>
                    <a:srgbClr val="5E5E5E"/>
                  </a:solidFill>
                </a:uFill>
                <a:latin typeface="Lucida Sans Unicode"/>
                <a:cs typeface="Lucida Sans Unicode"/>
                <a:hlinkClick r:id="rId5"/>
              </a:rPr>
              <a:t> </a:t>
            </a:r>
            <a:r>
              <a:rPr sz="1250" u="heavy" spc="-5" dirty="0">
                <a:solidFill>
                  <a:srgbClr val="5E5E5E"/>
                </a:solidFill>
                <a:uFill>
                  <a:solidFill>
                    <a:srgbClr val="5E5E5E"/>
                  </a:solidFill>
                </a:uFill>
                <a:latin typeface="Lucida Sans Unicode"/>
                <a:cs typeface="Lucida Sans Unicode"/>
                <a:hlinkClick r:id="rId5"/>
              </a:rPr>
              <a:t>om</a:t>
            </a:r>
            <a:r>
              <a:rPr sz="1250" u="heavy" spc="-65" dirty="0">
                <a:solidFill>
                  <a:srgbClr val="5E5E5E"/>
                </a:solidFill>
                <a:uFill>
                  <a:solidFill>
                    <a:srgbClr val="5E5E5E"/>
                  </a:solidFill>
                </a:uFill>
                <a:latin typeface="Lucida Sans Unicode"/>
                <a:cs typeface="Lucida Sans Unicode"/>
                <a:hlinkClick r:id="rId5"/>
              </a:rPr>
              <a:t> </a:t>
            </a:r>
            <a:r>
              <a:rPr sz="1250" u="heavy" spc="-10" dirty="0">
                <a:solidFill>
                  <a:srgbClr val="5E5E5E"/>
                </a:solidFill>
                <a:uFill>
                  <a:solidFill>
                    <a:srgbClr val="5E5E5E"/>
                  </a:solidFill>
                </a:uFill>
                <a:latin typeface="Lucida Sans Unicode"/>
                <a:cs typeface="Lucida Sans Unicode"/>
                <a:hlinkClick r:id="rId5"/>
              </a:rPr>
              <a:t>invandrares</a:t>
            </a:r>
            <a:r>
              <a:rPr sz="1250" u="heavy" spc="-65" dirty="0">
                <a:solidFill>
                  <a:srgbClr val="5E5E5E"/>
                </a:solidFill>
                <a:uFill>
                  <a:solidFill>
                    <a:srgbClr val="5E5E5E"/>
                  </a:solidFill>
                </a:uFill>
                <a:latin typeface="Lucida Sans Unicode"/>
                <a:cs typeface="Lucida Sans Unicode"/>
                <a:hlinkClick r:id="rId5"/>
              </a:rPr>
              <a:t> </a:t>
            </a:r>
            <a:r>
              <a:rPr sz="1250" u="heavy" spc="-15" dirty="0">
                <a:solidFill>
                  <a:srgbClr val="5E5E5E"/>
                </a:solidFill>
                <a:uFill>
                  <a:solidFill>
                    <a:srgbClr val="5E5E5E"/>
                  </a:solidFill>
                </a:uFill>
                <a:latin typeface="Lucida Sans Unicode"/>
                <a:cs typeface="Lucida Sans Unicode"/>
                <a:hlinkClick r:id="rId5"/>
              </a:rPr>
              <a:t>integration</a:t>
            </a:r>
            <a:r>
              <a:rPr sz="1250" u="heavy" spc="-70" dirty="0">
                <a:solidFill>
                  <a:srgbClr val="5E5E5E"/>
                </a:solidFill>
                <a:uFill>
                  <a:solidFill>
                    <a:srgbClr val="5E5E5E"/>
                  </a:solidFill>
                </a:uFill>
                <a:latin typeface="Lucida Sans Unicode"/>
                <a:cs typeface="Lucida Sans Unicode"/>
                <a:hlinkClick r:id="rId5"/>
              </a:rPr>
              <a:t> </a:t>
            </a:r>
            <a:r>
              <a:rPr sz="1250" u="heavy" spc="-40" dirty="0">
                <a:solidFill>
                  <a:srgbClr val="5E5E5E"/>
                </a:solidFill>
                <a:uFill>
                  <a:solidFill>
                    <a:srgbClr val="5E5E5E"/>
                  </a:solidFill>
                </a:uFill>
                <a:latin typeface="Lucida Sans Unicode"/>
                <a:cs typeface="Lucida Sans Unicode"/>
                <a:hlinkClick r:id="rId5"/>
              </a:rPr>
              <a:t>i</a:t>
            </a:r>
            <a:r>
              <a:rPr sz="1250" u="heavy" spc="-65" dirty="0">
                <a:solidFill>
                  <a:srgbClr val="5E5E5E"/>
                </a:solidFill>
                <a:uFill>
                  <a:solidFill>
                    <a:srgbClr val="5E5E5E"/>
                  </a:solidFill>
                </a:uFill>
                <a:latin typeface="Lucida Sans Unicode"/>
                <a:cs typeface="Lucida Sans Unicode"/>
                <a:hlinkClick r:id="rId5"/>
              </a:rPr>
              <a:t> </a:t>
            </a:r>
            <a:r>
              <a:rPr sz="1250" u="heavy" dirty="0">
                <a:solidFill>
                  <a:srgbClr val="5E5E5E"/>
                </a:solidFill>
                <a:uFill>
                  <a:solidFill>
                    <a:srgbClr val="5E5E5E"/>
                  </a:solidFill>
                </a:uFill>
                <a:latin typeface="Lucida Sans Unicode"/>
                <a:cs typeface="Lucida Sans Unicode"/>
                <a:hlinkClick r:id="rId5"/>
              </a:rPr>
              <a:t>EU,</a:t>
            </a:r>
            <a:r>
              <a:rPr sz="1250" u="heavy" spc="-65" dirty="0">
                <a:solidFill>
                  <a:srgbClr val="5E5E5E"/>
                </a:solidFill>
                <a:uFill>
                  <a:solidFill>
                    <a:srgbClr val="5E5E5E"/>
                  </a:solidFill>
                </a:uFill>
                <a:latin typeface="Lucida Sans Unicode"/>
                <a:cs typeface="Lucida Sans Unicode"/>
                <a:hlinkClick r:id="rId5"/>
              </a:rPr>
              <a:t> </a:t>
            </a:r>
            <a:r>
              <a:rPr sz="1250" u="heavy" spc="-80" dirty="0">
                <a:solidFill>
                  <a:srgbClr val="5E5E5E"/>
                </a:solidFill>
                <a:uFill>
                  <a:solidFill>
                    <a:srgbClr val="5E5E5E"/>
                  </a:solidFill>
                </a:uFill>
                <a:latin typeface="Lucida Sans Unicode"/>
                <a:cs typeface="Lucida Sans Unicode"/>
                <a:hlinkClick r:id="rId5"/>
              </a:rPr>
              <a:t>2017	</a:t>
            </a:r>
            <a:endParaRPr sz="1250">
              <a:latin typeface="Lucida Sans Unicode"/>
              <a:cs typeface="Lucida Sans Unicode"/>
            </a:endParaRPr>
          </a:p>
        </p:txBody>
      </p:sp>
      <p:sp>
        <p:nvSpPr>
          <p:cNvPr id="27" name="object 27"/>
          <p:cNvSpPr txBox="1"/>
          <p:nvPr/>
        </p:nvSpPr>
        <p:spPr>
          <a:xfrm>
            <a:off x="6545960" y="2097531"/>
            <a:ext cx="4855210" cy="470534"/>
          </a:xfrm>
          <a:prstGeom prst="rect">
            <a:avLst/>
          </a:prstGeom>
        </p:spPr>
        <p:txBody>
          <a:bodyPr vert="horz" wrap="square" lIns="0" tIns="12700" rIns="0" bIns="0" rtlCol="0">
            <a:spAutoFit/>
          </a:bodyPr>
          <a:lstStyle/>
          <a:p>
            <a:pPr marL="12700" marR="5080">
              <a:lnSpc>
                <a:spcPct val="116799"/>
              </a:lnSpc>
              <a:spcBef>
                <a:spcPts val="100"/>
              </a:spcBef>
            </a:pPr>
            <a:r>
              <a:rPr sz="1250" u="sng" spc="-25" dirty="0">
                <a:solidFill>
                  <a:srgbClr val="5E5E5E"/>
                </a:solidFill>
                <a:uFill>
                  <a:solidFill>
                    <a:srgbClr val="5E5E5E"/>
                  </a:solidFill>
                </a:uFill>
                <a:latin typeface="Lucida Sans Unicode"/>
                <a:cs typeface="Lucida Sans Unicode"/>
                <a:hlinkClick r:id="rId6"/>
              </a:rPr>
              <a:t>Tillsamman</a:t>
            </a:r>
            <a:r>
              <a:rPr sz="1250" u="sng" spc="-40" dirty="0">
                <a:solidFill>
                  <a:srgbClr val="5E5E5E"/>
                </a:solidFill>
                <a:uFill>
                  <a:solidFill>
                    <a:srgbClr val="5E5E5E"/>
                  </a:solidFill>
                </a:uFill>
                <a:latin typeface="Lucida Sans Unicode"/>
                <a:cs typeface="Lucida Sans Unicode"/>
                <a:hlinkClick r:id="rId6"/>
              </a:rPr>
              <a:t>s</a:t>
            </a:r>
            <a:r>
              <a:rPr sz="1250" u="sng" spc="-75" dirty="0">
                <a:solidFill>
                  <a:srgbClr val="5E5E5E"/>
                </a:solidFill>
                <a:uFill>
                  <a:solidFill>
                    <a:srgbClr val="5E5E5E"/>
                  </a:solidFill>
                </a:uFill>
                <a:latin typeface="Lucida Sans Unicode"/>
                <a:cs typeface="Lucida Sans Unicode"/>
                <a:hlinkClick r:id="rId6"/>
              </a:rPr>
              <a:t> </a:t>
            </a:r>
            <a:r>
              <a:rPr sz="1250" u="sng" spc="-40" dirty="0">
                <a:solidFill>
                  <a:srgbClr val="5E5E5E"/>
                </a:solidFill>
                <a:uFill>
                  <a:solidFill>
                    <a:srgbClr val="5E5E5E"/>
                  </a:solidFill>
                </a:uFill>
                <a:latin typeface="Lucida Sans Unicode"/>
                <a:cs typeface="Lucida Sans Unicode"/>
                <a:hlinkClick r:id="rId6"/>
              </a:rPr>
              <a:t>i</a:t>
            </a:r>
            <a:r>
              <a:rPr sz="1250" u="sng" spc="-75" dirty="0">
                <a:solidFill>
                  <a:srgbClr val="5E5E5E"/>
                </a:solidFill>
                <a:uFill>
                  <a:solidFill>
                    <a:srgbClr val="5E5E5E"/>
                  </a:solidFill>
                </a:uFill>
                <a:latin typeface="Lucida Sans Unicode"/>
                <a:cs typeface="Lucida Sans Unicode"/>
                <a:hlinkClick r:id="rId6"/>
              </a:rPr>
              <a:t> </a:t>
            </a:r>
            <a:r>
              <a:rPr sz="1250" u="sng" spc="30" dirty="0">
                <a:solidFill>
                  <a:srgbClr val="5E5E5E"/>
                </a:solidFill>
                <a:uFill>
                  <a:solidFill>
                    <a:srgbClr val="5E5E5E"/>
                  </a:solidFill>
                </a:uFill>
                <a:latin typeface="Lucida Sans Unicode"/>
                <a:cs typeface="Lucida Sans Unicode"/>
                <a:hlinkClick r:id="rId6"/>
              </a:rPr>
              <a:t>EU</a:t>
            </a:r>
            <a:r>
              <a:rPr sz="1250" u="sng" spc="-65" dirty="0">
                <a:solidFill>
                  <a:srgbClr val="5E5E5E"/>
                </a:solidFill>
                <a:uFill>
                  <a:solidFill>
                    <a:srgbClr val="5E5E5E"/>
                  </a:solidFill>
                </a:uFill>
                <a:latin typeface="Lucida Sans Unicode"/>
                <a:cs typeface="Lucida Sans Unicode"/>
                <a:hlinkClick r:id="rId6"/>
              </a:rPr>
              <a:t>:</a:t>
            </a:r>
            <a:r>
              <a:rPr sz="1250" u="sng" spc="-75" dirty="0">
                <a:solidFill>
                  <a:srgbClr val="5E5E5E"/>
                </a:solidFill>
                <a:uFill>
                  <a:solidFill>
                    <a:srgbClr val="5E5E5E"/>
                  </a:solidFill>
                </a:uFill>
                <a:latin typeface="Lucida Sans Unicode"/>
                <a:cs typeface="Lucida Sans Unicode"/>
                <a:hlinkClick r:id="rId6"/>
              </a:rPr>
              <a:t> </a:t>
            </a:r>
            <a:r>
              <a:rPr sz="1250" u="sng" spc="-15" dirty="0">
                <a:solidFill>
                  <a:srgbClr val="5E5E5E"/>
                </a:solidFill>
                <a:uFill>
                  <a:solidFill>
                    <a:srgbClr val="5E5E5E"/>
                  </a:solidFill>
                </a:uFill>
                <a:latin typeface="Lucida Sans Unicode"/>
                <a:cs typeface="Lucida Sans Unicode"/>
                <a:hlinkClick r:id="rId6"/>
              </a:rPr>
              <a:t>Främj</a:t>
            </a:r>
            <a:r>
              <a:rPr sz="1250" u="sng" spc="10" dirty="0">
                <a:solidFill>
                  <a:srgbClr val="5E5E5E"/>
                </a:solidFill>
                <a:uFill>
                  <a:solidFill>
                    <a:srgbClr val="5E5E5E"/>
                  </a:solidFill>
                </a:uFill>
                <a:latin typeface="Lucida Sans Unicode"/>
                <a:cs typeface="Lucida Sans Unicode"/>
                <a:hlinkClick r:id="rId6"/>
              </a:rPr>
              <a:t>a</a:t>
            </a:r>
            <a:r>
              <a:rPr sz="1250" u="sng" spc="-75" dirty="0">
                <a:solidFill>
                  <a:srgbClr val="5E5E5E"/>
                </a:solidFill>
                <a:uFill>
                  <a:solidFill>
                    <a:srgbClr val="5E5E5E"/>
                  </a:solidFill>
                </a:uFill>
                <a:latin typeface="Lucida Sans Unicode"/>
                <a:cs typeface="Lucida Sans Unicode"/>
                <a:hlinkClick r:id="rId6"/>
              </a:rPr>
              <a:t> </a:t>
            </a:r>
            <a:r>
              <a:rPr sz="1250" u="sng" spc="-5" dirty="0">
                <a:solidFill>
                  <a:srgbClr val="5E5E5E"/>
                </a:solidFill>
                <a:uFill>
                  <a:solidFill>
                    <a:srgbClr val="5E5E5E"/>
                  </a:solidFill>
                </a:uFill>
                <a:latin typeface="Lucida Sans Unicode"/>
                <a:cs typeface="Lucida Sans Unicode"/>
                <a:hlinkClick r:id="rId6"/>
              </a:rPr>
              <a:t>migranter</a:t>
            </a:r>
            <a:r>
              <a:rPr sz="1250" u="sng" spc="-40" dirty="0">
                <a:solidFill>
                  <a:srgbClr val="5E5E5E"/>
                </a:solidFill>
                <a:uFill>
                  <a:solidFill>
                    <a:srgbClr val="5E5E5E"/>
                  </a:solidFill>
                </a:uFill>
                <a:latin typeface="Lucida Sans Unicode"/>
                <a:cs typeface="Lucida Sans Unicode"/>
                <a:hlinkClick r:id="rId6"/>
              </a:rPr>
              <a:t>s</a:t>
            </a:r>
            <a:r>
              <a:rPr sz="1250" u="sng" spc="-75" dirty="0">
                <a:solidFill>
                  <a:srgbClr val="5E5E5E"/>
                </a:solidFill>
                <a:uFill>
                  <a:solidFill>
                    <a:srgbClr val="5E5E5E"/>
                  </a:solidFill>
                </a:uFill>
                <a:latin typeface="Lucida Sans Unicode"/>
                <a:cs typeface="Lucida Sans Unicode"/>
                <a:hlinkClick r:id="rId6"/>
              </a:rPr>
              <a:t> </a:t>
            </a:r>
            <a:r>
              <a:rPr sz="1250" u="sng" spc="-30" dirty="0">
                <a:solidFill>
                  <a:srgbClr val="5E5E5E"/>
                </a:solidFill>
                <a:uFill>
                  <a:solidFill>
                    <a:srgbClr val="5E5E5E"/>
                  </a:solidFill>
                </a:uFill>
                <a:latin typeface="Lucida Sans Unicode"/>
                <a:cs typeface="Lucida Sans Unicode"/>
                <a:hlinkClick r:id="rId6"/>
              </a:rPr>
              <a:t>oc</a:t>
            </a:r>
            <a:r>
              <a:rPr sz="1250" u="sng" spc="-5" dirty="0">
                <a:solidFill>
                  <a:srgbClr val="5E5E5E"/>
                </a:solidFill>
                <a:uFill>
                  <a:solidFill>
                    <a:srgbClr val="5E5E5E"/>
                  </a:solidFill>
                </a:uFill>
                <a:latin typeface="Lucida Sans Unicode"/>
                <a:cs typeface="Lucida Sans Unicode"/>
                <a:hlinkClick r:id="rId6"/>
              </a:rPr>
              <a:t>h</a:t>
            </a:r>
            <a:r>
              <a:rPr sz="1250" u="sng" spc="-75" dirty="0">
                <a:solidFill>
                  <a:srgbClr val="5E5E5E"/>
                </a:solidFill>
                <a:uFill>
                  <a:solidFill>
                    <a:srgbClr val="5E5E5E"/>
                  </a:solidFill>
                </a:uFill>
                <a:latin typeface="Lucida Sans Unicode"/>
                <a:cs typeface="Lucida Sans Unicode"/>
                <a:hlinkClick r:id="rId6"/>
              </a:rPr>
              <a:t> </a:t>
            </a:r>
            <a:r>
              <a:rPr sz="1250" u="sng" dirty="0">
                <a:solidFill>
                  <a:srgbClr val="5E5E5E"/>
                </a:solidFill>
                <a:uFill>
                  <a:solidFill>
                    <a:srgbClr val="5E5E5E"/>
                  </a:solidFill>
                </a:uFill>
                <a:latin typeface="Lucida Sans Unicode"/>
                <a:cs typeface="Lucida Sans Unicode"/>
                <a:hlinkClick r:id="rId6"/>
              </a:rPr>
              <a:t>dera</a:t>
            </a:r>
            <a:r>
              <a:rPr sz="1250" u="sng" spc="-40" dirty="0">
                <a:solidFill>
                  <a:srgbClr val="5E5E5E"/>
                </a:solidFill>
                <a:uFill>
                  <a:solidFill>
                    <a:srgbClr val="5E5E5E"/>
                  </a:solidFill>
                </a:uFill>
                <a:latin typeface="Lucida Sans Unicode"/>
                <a:cs typeface="Lucida Sans Unicode"/>
                <a:hlinkClick r:id="rId6"/>
              </a:rPr>
              <a:t>s</a:t>
            </a:r>
            <a:r>
              <a:rPr sz="1250" u="sng" spc="-75" dirty="0">
                <a:solidFill>
                  <a:srgbClr val="5E5E5E"/>
                </a:solidFill>
                <a:uFill>
                  <a:solidFill>
                    <a:srgbClr val="5E5E5E"/>
                  </a:solidFill>
                </a:uFill>
                <a:latin typeface="Lucida Sans Unicode"/>
                <a:cs typeface="Lucida Sans Unicode"/>
                <a:hlinkClick r:id="rId6"/>
              </a:rPr>
              <a:t> </a:t>
            </a:r>
            <a:r>
              <a:rPr sz="1250" u="sng" spc="-10" dirty="0">
                <a:solidFill>
                  <a:srgbClr val="5E5E5E"/>
                </a:solidFill>
                <a:uFill>
                  <a:solidFill>
                    <a:srgbClr val="5E5E5E"/>
                  </a:solidFill>
                </a:uFill>
                <a:latin typeface="Lucida Sans Unicode"/>
                <a:cs typeface="Lucida Sans Unicode"/>
                <a:hlinkClick r:id="rId6"/>
              </a:rPr>
              <a:t>efterkommandes </a:t>
            </a:r>
            <a:r>
              <a:rPr sz="1250" spc="-10" dirty="0">
                <a:solidFill>
                  <a:srgbClr val="5E5E5E"/>
                </a:solidFill>
                <a:latin typeface="Lucida Sans Unicode"/>
                <a:cs typeface="Lucida Sans Unicode"/>
                <a:hlinkClick r:id="rId6"/>
              </a:rPr>
              <a:t> </a:t>
            </a:r>
            <a:r>
              <a:rPr sz="1250" u="sng" spc="-10" dirty="0">
                <a:solidFill>
                  <a:srgbClr val="5E5E5E"/>
                </a:solidFill>
                <a:uFill>
                  <a:solidFill>
                    <a:srgbClr val="5E5E5E"/>
                  </a:solidFill>
                </a:uFill>
                <a:latin typeface="Lucida Sans Unicode"/>
                <a:cs typeface="Lucida Sans Unicode"/>
                <a:hlinkClick r:id="rId6"/>
              </a:rPr>
              <a:t>deltagande</a:t>
            </a:r>
            <a:r>
              <a:rPr sz="1250" u="sng" spc="-75" dirty="0">
                <a:solidFill>
                  <a:srgbClr val="5E5E5E"/>
                </a:solidFill>
                <a:uFill>
                  <a:solidFill>
                    <a:srgbClr val="5E5E5E"/>
                  </a:solidFill>
                </a:uFill>
                <a:latin typeface="Lucida Sans Unicode"/>
                <a:cs typeface="Lucida Sans Unicode"/>
                <a:hlinkClick r:id="rId6"/>
              </a:rPr>
              <a:t> </a:t>
            </a:r>
            <a:r>
              <a:rPr sz="1250" u="sng" spc="-325" dirty="0">
                <a:solidFill>
                  <a:srgbClr val="5E5E5E"/>
                </a:solidFill>
                <a:uFill>
                  <a:solidFill>
                    <a:srgbClr val="5E5E5E"/>
                  </a:solidFill>
                </a:uFill>
                <a:latin typeface="Lucida Sans Unicode"/>
                <a:cs typeface="Lucida Sans Unicode"/>
                <a:hlinkClick r:id="rId6"/>
              </a:rPr>
              <a:t>-</a:t>
            </a:r>
            <a:r>
              <a:rPr sz="1250" u="sng" spc="-280" dirty="0">
                <a:solidFill>
                  <a:srgbClr val="5E5E5E"/>
                </a:solidFill>
                <a:uFill>
                  <a:solidFill>
                    <a:srgbClr val="5E5E5E"/>
                  </a:solidFill>
                </a:uFill>
                <a:latin typeface="Lucida Sans Unicode"/>
                <a:cs typeface="Lucida Sans Unicode"/>
                <a:hlinkClick r:id="rId6"/>
              </a:rPr>
              <a:t> </a:t>
            </a:r>
            <a:r>
              <a:rPr sz="1250" u="sng" spc="-10" dirty="0">
                <a:solidFill>
                  <a:srgbClr val="5E5E5E"/>
                </a:solidFill>
                <a:uFill>
                  <a:solidFill>
                    <a:srgbClr val="5E5E5E"/>
                  </a:solidFill>
                </a:uFill>
                <a:latin typeface="Lucida Sans Unicode"/>
                <a:cs typeface="Lucida Sans Unicode"/>
                <a:hlinkClick r:id="rId6"/>
              </a:rPr>
              <a:t>EU:s</a:t>
            </a:r>
            <a:r>
              <a:rPr sz="1250" u="sng" spc="-75" dirty="0">
                <a:solidFill>
                  <a:srgbClr val="5E5E5E"/>
                </a:solidFill>
                <a:uFill>
                  <a:solidFill>
                    <a:srgbClr val="5E5E5E"/>
                  </a:solidFill>
                </a:uFill>
                <a:latin typeface="Lucida Sans Unicode"/>
                <a:cs typeface="Lucida Sans Unicode"/>
                <a:hlinkClick r:id="rId6"/>
              </a:rPr>
              <a:t> </a:t>
            </a:r>
            <a:r>
              <a:rPr sz="1250" u="sng" spc="-5" dirty="0">
                <a:solidFill>
                  <a:srgbClr val="5E5E5E"/>
                </a:solidFill>
                <a:uFill>
                  <a:solidFill>
                    <a:srgbClr val="5E5E5E"/>
                  </a:solidFill>
                </a:uFill>
                <a:latin typeface="Lucida Sans Unicode"/>
                <a:cs typeface="Lucida Sans Unicode"/>
                <a:hlinkClick r:id="rId6"/>
              </a:rPr>
              <a:t>byrå</a:t>
            </a:r>
            <a:r>
              <a:rPr sz="1250" u="sng" spc="-70" dirty="0">
                <a:solidFill>
                  <a:srgbClr val="5E5E5E"/>
                </a:solidFill>
                <a:uFill>
                  <a:solidFill>
                    <a:srgbClr val="5E5E5E"/>
                  </a:solidFill>
                </a:uFill>
                <a:latin typeface="Lucida Sans Unicode"/>
                <a:cs typeface="Lucida Sans Unicode"/>
                <a:hlinkClick r:id="rId6"/>
              </a:rPr>
              <a:t> </a:t>
            </a:r>
            <a:r>
              <a:rPr sz="1250" u="sng" spc="-15" dirty="0">
                <a:solidFill>
                  <a:srgbClr val="5E5E5E"/>
                </a:solidFill>
                <a:uFill>
                  <a:solidFill>
                    <a:srgbClr val="5E5E5E"/>
                  </a:solidFill>
                </a:uFill>
                <a:latin typeface="Lucida Sans Unicode"/>
                <a:cs typeface="Lucida Sans Unicode"/>
                <a:hlinkClick r:id="rId6"/>
              </a:rPr>
              <a:t>för</a:t>
            </a:r>
            <a:r>
              <a:rPr sz="1250" u="sng" spc="-75" dirty="0">
                <a:solidFill>
                  <a:srgbClr val="5E5E5E"/>
                </a:solidFill>
                <a:uFill>
                  <a:solidFill>
                    <a:srgbClr val="5E5E5E"/>
                  </a:solidFill>
                </a:uFill>
                <a:latin typeface="Lucida Sans Unicode"/>
                <a:cs typeface="Lucida Sans Unicode"/>
                <a:hlinkClick r:id="rId6"/>
              </a:rPr>
              <a:t> </a:t>
            </a:r>
            <a:r>
              <a:rPr sz="1250" u="sng" spc="-10" dirty="0">
                <a:solidFill>
                  <a:srgbClr val="5E5E5E"/>
                </a:solidFill>
                <a:uFill>
                  <a:solidFill>
                    <a:srgbClr val="5E5E5E"/>
                  </a:solidFill>
                </a:uFill>
                <a:latin typeface="Lucida Sans Unicode"/>
                <a:cs typeface="Lucida Sans Unicode"/>
                <a:hlinkClick r:id="rId6"/>
              </a:rPr>
              <a:t>grundläggande</a:t>
            </a:r>
            <a:r>
              <a:rPr sz="1250" u="sng" spc="-75" dirty="0">
                <a:solidFill>
                  <a:srgbClr val="5E5E5E"/>
                </a:solidFill>
                <a:uFill>
                  <a:solidFill>
                    <a:srgbClr val="5E5E5E"/>
                  </a:solidFill>
                </a:uFill>
                <a:latin typeface="Lucida Sans Unicode"/>
                <a:cs typeface="Lucida Sans Unicode"/>
                <a:hlinkClick r:id="rId6"/>
              </a:rPr>
              <a:t> </a:t>
            </a:r>
            <a:r>
              <a:rPr sz="1250" u="sng" spc="-10" dirty="0">
                <a:solidFill>
                  <a:srgbClr val="5E5E5E"/>
                </a:solidFill>
                <a:uFill>
                  <a:solidFill>
                    <a:srgbClr val="5E5E5E"/>
                  </a:solidFill>
                </a:uFill>
                <a:latin typeface="Lucida Sans Unicode"/>
                <a:cs typeface="Lucida Sans Unicode"/>
                <a:hlinkClick r:id="rId6"/>
              </a:rPr>
              <a:t>rättigheter</a:t>
            </a:r>
            <a:endParaRPr sz="1250">
              <a:latin typeface="Lucida Sans Unicode"/>
              <a:cs typeface="Lucida Sans Unicode"/>
            </a:endParaRPr>
          </a:p>
        </p:txBody>
      </p:sp>
      <p:sp>
        <p:nvSpPr>
          <p:cNvPr id="28" name="object 28"/>
          <p:cNvSpPr txBox="1"/>
          <p:nvPr/>
        </p:nvSpPr>
        <p:spPr>
          <a:xfrm>
            <a:off x="1948688" y="2277617"/>
            <a:ext cx="2633345" cy="525780"/>
          </a:xfrm>
          <a:prstGeom prst="rect">
            <a:avLst/>
          </a:prstGeom>
        </p:spPr>
        <p:txBody>
          <a:bodyPr vert="horz" wrap="square" lIns="0" tIns="12700" rIns="0" bIns="0" rtlCol="0">
            <a:spAutoFit/>
          </a:bodyPr>
          <a:lstStyle/>
          <a:p>
            <a:pPr marL="12700" marR="5080">
              <a:lnSpc>
                <a:spcPct val="109300"/>
              </a:lnSpc>
              <a:spcBef>
                <a:spcPts val="100"/>
              </a:spcBef>
            </a:pPr>
            <a:r>
              <a:rPr sz="1500" u="sng" dirty="0">
                <a:solidFill>
                  <a:srgbClr val="5E5E5E"/>
                </a:solidFill>
                <a:uFill>
                  <a:solidFill>
                    <a:srgbClr val="5E5E5E"/>
                  </a:solidFill>
                </a:uFill>
                <a:latin typeface="Lucida Sans Unicode"/>
                <a:cs typeface="Lucida Sans Unicode"/>
                <a:hlinkClick r:id="rId7"/>
              </a:rPr>
              <a:t>European</a:t>
            </a:r>
            <a:r>
              <a:rPr sz="1500" u="sng" spc="-100" dirty="0">
                <a:solidFill>
                  <a:srgbClr val="5E5E5E"/>
                </a:solidFill>
                <a:uFill>
                  <a:solidFill>
                    <a:srgbClr val="5E5E5E"/>
                  </a:solidFill>
                </a:uFill>
                <a:latin typeface="Lucida Sans Unicode"/>
                <a:cs typeface="Lucida Sans Unicode"/>
                <a:hlinkClick r:id="rId7"/>
              </a:rPr>
              <a:t> </a:t>
            </a:r>
            <a:r>
              <a:rPr sz="1500" u="sng" spc="-10" dirty="0">
                <a:solidFill>
                  <a:srgbClr val="5E5E5E"/>
                </a:solidFill>
                <a:uFill>
                  <a:solidFill>
                    <a:srgbClr val="5E5E5E"/>
                  </a:solidFill>
                </a:uFill>
                <a:latin typeface="Lucida Sans Unicode"/>
                <a:cs typeface="Lucida Sans Unicode"/>
                <a:hlinkClick r:id="rId7"/>
              </a:rPr>
              <a:t>Migration</a:t>
            </a:r>
            <a:r>
              <a:rPr sz="1500" u="sng" spc="-100" dirty="0">
                <a:solidFill>
                  <a:srgbClr val="5E5E5E"/>
                </a:solidFill>
                <a:uFill>
                  <a:solidFill>
                    <a:srgbClr val="5E5E5E"/>
                  </a:solidFill>
                </a:uFill>
                <a:latin typeface="Lucida Sans Unicode"/>
                <a:cs typeface="Lucida Sans Unicode"/>
                <a:hlinkClick r:id="rId7"/>
              </a:rPr>
              <a:t> </a:t>
            </a:r>
            <a:r>
              <a:rPr sz="1500" u="sng" spc="-10" dirty="0">
                <a:solidFill>
                  <a:srgbClr val="5E5E5E"/>
                </a:solidFill>
                <a:uFill>
                  <a:solidFill>
                    <a:srgbClr val="5E5E5E"/>
                  </a:solidFill>
                </a:uFill>
                <a:latin typeface="Lucida Sans Unicode"/>
                <a:cs typeface="Lucida Sans Unicode"/>
                <a:hlinkClick r:id="rId7"/>
              </a:rPr>
              <a:t>Network </a:t>
            </a:r>
            <a:r>
              <a:rPr sz="1500" spc="-465" dirty="0">
                <a:solidFill>
                  <a:srgbClr val="5E5E5E"/>
                </a:solidFill>
                <a:latin typeface="Lucida Sans Unicode"/>
                <a:cs typeface="Lucida Sans Unicode"/>
                <a:hlinkClick r:id="rId7"/>
              </a:rPr>
              <a:t> </a:t>
            </a:r>
            <a:r>
              <a:rPr sz="1500" u="sng" spc="5" dirty="0">
                <a:solidFill>
                  <a:srgbClr val="5E5E5E"/>
                </a:solidFill>
                <a:uFill>
                  <a:solidFill>
                    <a:srgbClr val="5E5E5E"/>
                  </a:solidFill>
                </a:uFill>
                <a:latin typeface="Lucida Sans Unicode"/>
                <a:cs typeface="Lucida Sans Unicode"/>
                <a:hlinkClick r:id="rId7"/>
              </a:rPr>
              <a:t>(EMN)</a:t>
            </a:r>
            <a:endParaRPr sz="1500">
              <a:latin typeface="Lucida Sans Unicode"/>
              <a:cs typeface="Lucida Sans Unicode"/>
            </a:endParaRPr>
          </a:p>
        </p:txBody>
      </p:sp>
      <p:sp>
        <p:nvSpPr>
          <p:cNvPr id="29" name="object 29"/>
          <p:cNvSpPr txBox="1"/>
          <p:nvPr/>
        </p:nvSpPr>
        <p:spPr>
          <a:xfrm>
            <a:off x="6545960" y="2727833"/>
            <a:ext cx="4377055" cy="814705"/>
          </a:xfrm>
          <a:prstGeom prst="rect">
            <a:avLst/>
          </a:prstGeom>
        </p:spPr>
        <p:txBody>
          <a:bodyPr vert="horz" wrap="square" lIns="0" tIns="12700" rIns="0" bIns="0" rtlCol="0">
            <a:spAutoFit/>
          </a:bodyPr>
          <a:lstStyle/>
          <a:p>
            <a:pPr marL="12700">
              <a:lnSpc>
                <a:spcPct val="100000"/>
              </a:lnSpc>
              <a:spcBef>
                <a:spcPts val="100"/>
              </a:spcBef>
            </a:pPr>
            <a:r>
              <a:rPr sz="1250" u="sng" spc="-15" dirty="0">
                <a:solidFill>
                  <a:srgbClr val="5E5E5E"/>
                </a:solidFill>
                <a:uFill>
                  <a:solidFill>
                    <a:srgbClr val="5E5E5E"/>
                  </a:solidFill>
                </a:uFill>
                <a:latin typeface="Lucida Sans Unicode"/>
                <a:cs typeface="Lucida Sans Unicode"/>
                <a:hlinkClick r:id="rId8"/>
              </a:rPr>
              <a:t>Eurostat:</a:t>
            </a:r>
            <a:r>
              <a:rPr sz="1250" u="sng" spc="-70" dirty="0">
                <a:solidFill>
                  <a:srgbClr val="5E5E5E"/>
                </a:solidFill>
                <a:uFill>
                  <a:solidFill>
                    <a:srgbClr val="5E5E5E"/>
                  </a:solidFill>
                </a:uFill>
                <a:latin typeface="Lucida Sans Unicode"/>
                <a:cs typeface="Lucida Sans Unicode"/>
                <a:hlinkClick r:id="rId8"/>
              </a:rPr>
              <a:t> </a:t>
            </a:r>
            <a:r>
              <a:rPr sz="1250" u="sng" spc="-15" dirty="0">
                <a:solidFill>
                  <a:srgbClr val="5E5E5E"/>
                </a:solidFill>
                <a:uFill>
                  <a:solidFill>
                    <a:srgbClr val="5E5E5E"/>
                  </a:solidFill>
                </a:uFill>
                <a:latin typeface="Lucida Sans Unicode"/>
                <a:cs typeface="Lucida Sans Unicode"/>
                <a:hlinkClick r:id="rId8"/>
              </a:rPr>
              <a:t>integrationsindikatorer</a:t>
            </a:r>
            <a:r>
              <a:rPr sz="1250" u="sng" spc="-70" dirty="0">
                <a:solidFill>
                  <a:srgbClr val="5E5E5E"/>
                </a:solidFill>
                <a:uFill>
                  <a:solidFill>
                    <a:srgbClr val="5E5E5E"/>
                  </a:solidFill>
                </a:uFill>
                <a:latin typeface="Lucida Sans Unicode"/>
                <a:cs typeface="Lucida Sans Unicode"/>
                <a:hlinkClick r:id="rId8"/>
              </a:rPr>
              <a:t> </a:t>
            </a:r>
            <a:r>
              <a:rPr sz="1250" u="sng" spc="-30" dirty="0">
                <a:solidFill>
                  <a:srgbClr val="5E5E5E"/>
                </a:solidFill>
                <a:uFill>
                  <a:solidFill>
                    <a:srgbClr val="5E5E5E"/>
                  </a:solidFill>
                </a:uFill>
                <a:latin typeface="Lucida Sans Unicode"/>
                <a:cs typeface="Lucida Sans Unicode"/>
                <a:hlinkClick r:id="rId8"/>
              </a:rPr>
              <a:t>inklusive</a:t>
            </a:r>
            <a:r>
              <a:rPr sz="1250" u="sng" spc="-70" dirty="0">
                <a:solidFill>
                  <a:srgbClr val="5E5E5E"/>
                </a:solidFill>
                <a:uFill>
                  <a:solidFill>
                    <a:srgbClr val="5E5E5E"/>
                  </a:solidFill>
                </a:uFill>
                <a:latin typeface="Lucida Sans Unicode"/>
                <a:cs typeface="Lucida Sans Unicode"/>
                <a:hlinkClick r:id="rId8"/>
              </a:rPr>
              <a:t> </a:t>
            </a:r>
            <a:r>
              <a:rPr sz="1250" u="sng" spc="-10" dirty="0">
                <a:solidFill>
                  <a:srgbClr val="5E5E5E"/>
                </a:solidFill>
                <a:uFill>
                  <a:solidFill>
                    <a:srgbClr val="5E5E5E"/>
                  </a:solidFill>
                </a:uFill>
                <a:latin typeface="Lucida Sans Unicode"/>
                <a:cs typeface="Lucida Sans Unicode"/>
                <a:hlinkClick r:id="rId8"/>
              </a:rPr>
              <a:t>regionala</a:t>
            </a:r>
            <a:r>
              <a:rPr sz="1250" u="sng" spc="-70" dirty="0">
                <a:solidFill>
                  <a:srgbClr val="5E5E5E"/>
                </a:solidFill>
                <a:uFill>
                  <a:solidFill>
                    <a:srgbClr val="5E5E5E"/>
                  </a:solidFill>
                </a:uFill>
                <a:latin typeface="Lucida Sans Unicode"/>
                <a:cs typeface="Lucida Sans Unicode"/>
                <a:hlinkClick r:id="rId8"/>
              </a:rPr>
              <a:t> </a:t>
            </a:r>
            <a:r>
              <a:rPr sz="1250" u="sng" spc="-10" dirty="0">
                <a:solidFill>
                  <a:srgbClr val="5E5E5E"/>
                </a:solidFill>
                <a:uFill>
                  <a:solidFill>
                    <a:srgbClr val="5E5E5E"/>
                  </a:solidFill>
                </a:uFill>
                <a:latin typeface="Lucida Sans Unicode"/>
                <a:cs typeface="Lucida Sans Unicode"/>
                <a:hlinkClick r:id="rId8"/>
              </a:rPr>
              <a:t>serier</a:t>
            </a:r>
            <a:endParaRPr sz="1250">
              <a:latin typeface="Lucida Sans Unicode"/>
              <a:cs typeface="Lucida Sans Unicode"/>
            </a:endParaRPr>
          </a:p>
          <a:p>
            <a:pPr>
              <a:lnSpc>
                <a:spcPct val="100000"/>
              </a:lnSpc>
              <a:spcBef>
                <a:spcPts val="60"/>
              </a:spcBef>
            </a:pPr>
            <a:endParaRPr sz="2050">
              <a:latin typeface="Lucida Sans Unicode"/>
              <a:cs typeface="Lucida Sans Unicode"/>
            </a:endParaRPr>
          </a:p>
          <a:p>
            <a:pPr marL="12700">
              <a:lnSpc>
                <a:spcPct val="100000"/>
              </a:lnSpc>
            </a:pPr>
            <a:r>
              <a:rPr sz="1250" u="sng" spc="-80" dirty="0">
                <a:solidFill>
                  <a:srgbClr val="5E5E5E"/>
                </a:solidFill>
                <a:uFill>
                  <a:solidFill>
                    <a:srgbClr val="5E5E5E"/>
                  </a:solidFill>
                </a:uFill>
                <a:latin typeface="Lucida Sans Unicode"/>
                <a:cs typeface="Lucida Sans Unicode"/>
                <a:hlinkClick r:id="rId9"/>
              </a:rPr>
              <a:t>OECD-</a:t>
            </a:r>
            <a:r>
              <a:rPr sz="1250" u="sng" spc="-5" dirty="0">
                <a:solidFill>
                  <a:srgbClr val="5E5E5E"/>
                </a:solidFill>
                <a:uFill>
                  <a:solidFill>
                    <a:srgbClr val="5E5E5E"/>
                  </a:solidFill>
                </a:uFill>
                <a:latin typeface="Lucida Sans Unicode"/>
                <a:cs typeface="Lucida Sans Unicode"/>
                <a:hlinkClick r:id="rId9"/>
              </a:rPr>
              <a:t>databa</a:t>
            </a:r>
            <a:r>
              <a:rPr sz="1250" u="sng" spc="-40" dirty="0">
                <a:solidFill>
                  <a:srgbClr val="5E5E5E"/>
                </a:solidFill>
                <a:uFill>
                  <a:solidFill>
                    <a:srgbClr val="5E5E5E"/>
                  </a:solidFill>
                </a:uFill>
                <a:latin typeface="Lucida Sans Unicode"/>
                <a:cs typeface="Lucida Sans Unicode"/>
                <a:hlinkClick r:id="rId9"/>
              </a:rPr>
              <a:t>s</a:t>
            </a:r>
            <a:r>
              <a:rPr sz="1250" u="sng" spc="-75" dirty="0">
                <a:solidFill>
                  <a:srgbClr val="5E5E5E"/>
                </a:solidFill>
                <a:uFill>
                  <a:solidFill>
                    <a:srgbClr val="5E5E5E"/>
                  </a:solidFill>
                </a:uFill>
                <a:latin typeface="Lucida Sans Unicode"/>
                <a:cs typeface="Lucida Sans Unicode"/>
                <a:hlinkClick r:id="rId9"/>
              </a:rPr>
              <a:t> </a:t>
            </a:r>
            <a:r>
              <a:rPr sz="1250" u="sng" spc="-15" dirty="0">
                <a:solidFill>
                  <a:srgbClr val="5E5E5E"/>
                </a:solidFill>
                <a:uFill>
                  <a:solidFill>
                    <a:srgbClr val="5E5E5E"/>
                  </a:solidFill>
                </a:uFill>
                <a:latin typeface="Lucida Sans Unicode"/>
                <a:cs typeface="Lucida Sans Unicode"/>
                <a:hlinkClick r:id="rId9"/>
              </a:rPr>
              <a:t>o</a:t>
            </a:r>
            <a:r>
              <a:rPr sz="1250" u="sng" dirty="0">
                <a:solidFill>
                  <a:srgbClr val="5E5E5E"/>
                </a:solidFill>
                <a:uFill>
                  <a:solidFill>
                    <a:srgbClr val="5E5E5E"/>
                  </a:solidFill>
                </a:uFill>
                <a:latin typeface="Lucida Sans Unicode"/>
                <a:cs typeface="Lucida Sans Unicode"/>
                <a:hlinkClick r:id="rId9"/>
              </a:rPr>
              <a:t>m</a:t>
            </a:r>
            <a:r>
              <a:rPr sz="1250" u="sng" spc="-75" dirty="0">
                <a:solidFill>
                  <a:srgbClr val="5E5E5E"/>
                </a:solidFill>
                <a:uFill>
                  <a:solidFill>
                    <a:srgbClr val="5E5E5E"/>
                  </a:solidFill>
                </a:uFill>
                <a:latin typeface="Lucida Sans Unicode"/>
                <a:cs typeface="Lucida Sans Unicode"/>
                <a:hlinkClick r:id="rId9"/>
              </a:rPr>
              <a:t> </a:t>
            </a:r>
            <a:r>
              <a:rPr sz="1250" u="sng" spc="-10" dirty="0">
                <a:solidFill>
                  <a:srgbClr val="5E5E5E"/>
                </a:solidFill>
                <a:uFill>
                  <a:solidFill>
                    <a:srgbClr val="5E5E5E"/>
                  </a:solidFill>
                </a:uFill>
                <a:latin typeface="Lucida Sans Unicode"/>
                <a:cs typeface="Lucida Sans Unicode"/>
                <a:hlinkClick r:id="rId9"/>
              </a:rPr>
              <a:t>migrante</a:t>
            </a:r>
            <a:r>
              <a:rPr sz="1250" u="sng" dirty="0">
                <a:solidFill>
                  <a:srgbClr val="5E5E5E"/>
                </a:solidFill>
                <a:uFill>
                  <a:solidFill>
                    <a:srgbClr val="5E5E5E"/>
                  </a:solidFill>
                </a:uFill>
                <a:latin typeface="Lucida Sans Unicode"/>
                <a:cs typeface="Lucida Sans Unicode"/>
                <a:hlinkClick r:id="rId9"/>
              </a:rPr>
              <a:t>r</a:t>
            </a:r>
            <a:r>
              <a:rPr sz="1250" u="sng" spc="-75" dirty="0">
                <a:solidFill>
                  <a:srgbClr val="5E5E5E"/>
                </a:solidFill>
                <a:uFill>
                  <a:solidFill>
                    <a:srgbClr val="5E5E5E"/>
                  </a:solidFill>
                </a:uFill>
                <a:latin typeface="Lucida Sans Unicode"/>
                <a:cs typeface="Lucida Sans Unicode"/>
                <a:hlinkClick r:id="rId9"/>
              </a:rPr>
              <a:t> </a:t>
            </a:r>
            <a:r>
              <a:rPr sz="1250" u="sng" spc="-40" dirty="0">
                <a:solidFill>
                  <a:srgbClr val="5E5E5E"/>
                </a:solidFill>
                <a:uFill>
                  <a:solidFill>
                    <a:srgbClr val="5E5E5E"/>
                  </a:solidFill>
                </a:uFill>
                <a:latin typeface="Lucida Sans Unicode"/>
                <a:cs typeface="Lucida Sans Unicode"/>
                <a:hlinkClick r:id="rId9"/>
              </a:rPr>
              <a:t>i</a:t>
            </a:r>
            <a:r>
              <a:rPr sz="1250" u="sng" spc="-75" dirty="0">
                <a:solidFill>
                  <a:srgbClr val="5E5E5E"/>
                </a:solidFill>
                <a:uFill>
                  <a:solidFill>
                    <a:srgbClr val="5E5E5E"/>
                  </a:solidFill>
                </a:uFill>
                <a:latin typeface="Lucida Sans Unicode"/>
                <a:cs typeface="Lucida Sans Unicode"/>
                <a:hlinkClick r:id="rId9"/>
              </a:rPr>
              <a:t> </a:t>
            </a:r>
            <a:r>
              <a:rPr sz="1250" u="sng" spc="-80" dirty="0">
                <a:solidFill>
                  <a:srgbClr val="5E5E5E"/>
                </a:solidFill>
                <a:uFill>
                  <a:solidFill>
                    <a:srgbClr val="5E5E5E"/>
                  </a:solidFill>
                </a:uFill>
                <a:latin typeface="Lucida Sans Unicode"/>
                <a:cs typeface="Lucida Sans Unicode"/>
                <a:hlinkClick r:id="rId9"/>
              </a:rPr>
              <a:t>OECD-</a:t>
            </a:r>
            <a:r>
              <a:rPr sz="1250" u="sng" spc="-5" dirty="0">
                <a:solidFill>
                  <a:srgbClr val="5E5E5E"/>
                </a:solidFill>
                <a:uFill>
                  <a:solidFill>
                    <a:srgbClr val="5E5E5E"/>
                  </a:solidFill>
                </a:uFill>
                <a:latin typeface="Lucida Sans Unicode"/>
                <a:cs typeface="Lucida Sans Unicode"/>
                <a:hlinkClick r:id="rId9"/>
              </a:rPr>
              <a:t>regioner</a:t>
            </a:r>
            <a:endParaRPr sz="1250">
              <a:latin typeface="Lucida Sans Unicode"/>
              <a:cs typeface="Lucida Sans Unicode"/>
            </a:endParaRPr>
          </a:p>
        </p:txBody>
      </p:sp>
      <p:sp>
        <p:nvSpPr>
          <p:cNvPr id="30" name="object 30"/>
          <p:cNvSpPr txBox="1"/>
          <p:nvPr/>
        </p:nvSpPr>
        <p:spPr>
          <a:xfrm>
            <a:off x="1948688" y="3612388"/>
            <a:ext cx="2550160" cy="777875"/>
          </a:xfrm>
          <a:prstGeom prst="rect">
            <a:avLst/>
          </a:prstGeom>
        </p:spPr>
        <p:txBody>
          <a:bodyPr vert="horz" wrap="square" lIns="0" tIns="12700" rIns="0" bIns="0" rtlCol="0">
            <a:spAutoFit/>
          </a:bodyPr>
          <a:lstStyle/>
          <a:p>
            <a:pPr marL="12700" marR="5080">
              <a:lnSpc>
                <a:spcPct val="117500"/>
              </a:lnSpc>
              <a:spcBef>
                <a:spcPts val="100"/>
              </a:spcBef>
            </a:pPr>
            <a:r>
              <a:rPr sz="1400" u="sng" spc="5" dirty="0">
                <a:solidFill>
                  <a:srgbClr val="5E5E5E"/>
                </a:solidFill>
                <a:uFill>
                  <a:solidFill>
                    <a:srgbClr val="5E5E5E"/>
                  </a:solidFill>
                </a:uFill>
                <a:latin typeface="Lucida Sans Unicode"/>
                <a:cs typeface="Lucida Sans Unicode"/>
                <a:hlinkClick r:id="rId10"/>
              </a:rPr>
              <a:t>Urban</a:t>
            </a:r>
            <a:r>
              <a:rPr sz="1400" u="sng" spc="-95" dirty="0">
                <a:solidFill>
                  <a:srgbClr val="5E5E5E"/>
                </a:solidFill>
                <a:uFill>
                  <a:solidFill>
                    <a:srgbClr val="5E5E5E"/>
                  </a:solidFill>
                </a:uFill>
                <a:latin typeface="Lucida Sans Unicode"/>
                <a:cs typeface="Lucida Sans Unicode"/>
                <a:hlinkClick r:id="rId10"/>
              </a:rPr>
              <a:t> </a:t>
            </a:r>
            <a:r>
              <a:rPr sz="1400" u="sng" spc="-15" dirty="0">
                <a:solidFill>
                  <a:srgbClr val="5E5E5E"/>
                </a:solidFill>
                <a:uFill>
                  <a:solidFill>
                    <a:srgbClr val="5E5E5E"/>
                  </a:solidFill>
                </a:uFill>
                <a:latin typeface="Lucida Sans Unicode"/>
                <a:cs typeface="Lucida Sans Unicode"/>
                <a:hlinkClick r:id="rId10"/>
              </a:rPr>
              <a:t>Agenda</a:t>
            </a:r>
            <a:r>
              <a:rPr sz="1400" u="sng" spc="-95" dirty="0">
                <a:solidFill>
                  <a:srgbClr val="5E5E5E"/>
                </a:solidFill>
                <a:uFill>
                  <a:solidFill>
                    <a:srgbClr val="5E5E5E"/>
                  </a:solidFill>
                </a:uFill>
                <a:latin typeface="Lucida Sans Unicode"/>
                <a:cs typeface="Lucida Sans Unicode"/>
                <a:hlinkClick r:id="rId10"/>
              </a:rPr>
              <a:t> </a:t>
            </a:r>
            <a:r>
              <a:rPr sz="1400" u="sng" spc="-5" dirty="0">
                <a:solidFill>
                  <a:srgbClr val="5E5E5E"/>
                </a:solidFill>
                <a:uFill>
                  <a:solidFill>
                    <a:srgbClr val="5E5E5E"/>
                  </a:solidFill>
                </a:uFill>
                <a:latin typeface="Lucida Sans Unicode"/>
                <a:cs typeface="Lucida Sans Unicode"/>
                <a:hlinkClick r:id="rId10"/>
              </a:rPr>
              <a:t>Partnership</a:t>
            </a:r>
            <a:r>
              <a:rPr sz="1400" u="sng" spc="-90" dirty="0">
                <a:solidFill>
                  <a:srgbClr val="5E5E5E"/>
                </a:solidFill>
                <a:uFill>
                  <a:solidFill>
                    <a:srgbClr val="5E5E5E"/>
                  </a:solidFill>
                </a:uFill>
                <a:latin typeface="Lucida Sans Unicode"/>
                <a:cs typeface="Lucida Sans Unicode"/>
                <a:hlinkClick r:id="rId10"/>
              </a:rPr>
              <a:t> </a:t>
            </a:r>
            <a:r>
              <a:rPr sz="1400" u="sng" spc="-15" dirty="0">
                <a:solidFill>
                  <a:srgbClr val="5E5E5E"/>
                </a:solidFill>
                <a:uFill>
                  <a:solidFill>
                    <a:srgbClr val="5E5E5E"/>
                  </a:solidFill>
                </a:uFill>
                <a:latin typeface="Lucida Sans Unicode"/>
                <a:cs typeface="Lucida Sans Unicode"/>
                <a:hlinkClick r:id="rId10"/>
              </a:rPr>
              <a:t>för </a:t>
            </a:r>
            <a:r>
              <a:rPr sz="1400" spc="-430" dirty="0">
                <a:solidFill>
                  <a:srgbClr val="5E5E5E"/>
                </a:solidFill>
                <a:latin typeface="Lucida Sans Unicode"/>
                <a:cs typeface="Lucida Sans Unicode"/>
                <a:hlinkClick r:id="rId10"/>
              </a:rPr>
              <a:t> </a:t>
            </a:r>
            <a:r>
              <a:rPr sz="1400" u="sng" spc="-25" dirty="0">
                <a:solidFill>
                  <a:srgbClr val="5E5E5E"/>
                </a:solidFill>
                <a:uFill>
                  <a:solidFill>
                    <a:srgbClr val="5E5E5E"/>
                  </a:solidFill>
                </a:uFill>
                <a:latin typeface="Lucida Sans Unicode"/>
                <a:cs typeface="Lucida Sans Unicode"/>
                <a:hlinkClick r:id="rId10"/>
              </a:rPr>
              <a:t>inkluderin</a:t>
            </a:r>
            <a:r>
              <a:rPr sz="1400" u="sng" spc="-15" dirty="0">
                <a:solidFill>
                  <a:srgbClr val="5E5E5E"/>
                </a:solidFill>
                <a:uFill>
                  <a:solidFill>
                    <a:srgbClr val="5E5E5E"/>
                  </a:solidFill>
                </a:uFill>
                <a:latin typeface="Lucida Sans Unicode"/>
                <a:cs typeface="Lucida Sans Unicode"/>
                <a:hlinkClick r:id="rId10"/>
              </a:rPr>
              <a:t>g</a:t>
            </a:r>
            <a:r>
              <a:rPr sz="1400" u="sng" spc="-80" dirty="0">
                <a:solidFill>
                  <a:srgbClr val="5E5E5E"/>
                </a:solidFill>
                <a:uFill>
                  <a:solidFill>
                    <a:srgbClr val="5E5E5E"/>
                  </a:solidFill>
                </a:uFill>
                <a:latin typeface="Lucida Sans Unicode"/>
                <a:cs typeface="Lucida Sans Unicode"/>
                <a:hlinkClick r:id="rId10"/>
              </a:rPr>
              <a:t> </a:t>
            </a:r>
            <a:r>
              <a:rPr sz="1400" u="sng" spc="10" dirty="0">
                <a:solidFill>
                  <a:srgbClr val="5E5E5E"/>
                </a:solidFill>
                <a:uFill>
                  <a:solidFill>
                    <a:srgbClr val="5E5E5E"/>
                  </a:solidFill>
                </a:uFill>
                <a:latin typeface="Lucida Sans Unicode"/>
                <a:cs typeface="Lucida Sans Unicode"/>
                <a:hlinkClick r:id="rId10"/>
              </a:rPr>
              <a:t>a</a:t>
            </a:r>
            <a:r>
              <a:rPr sz="1400" u="sng" spc="-15" dirty="0">
                <a:solidFill>
                  <a:srgbClr val="5E5E5E"/>
                </a:solidFill>
                <a:uFill>
                  <a:solidFill>
                    <a:srgbClr val="5E5E5E"/>
                  </a:solidFill>
                </a:uFill>
                <a:latin typeface="Lucida Sans Unicode"/>
                <a:cs typeface="Lucida Sans Unicode"/>
                <a:hlinkClick r:id="rId10"/>
              </a:rPr>
              <a:t>v</a:t>
            </a:r>
            <a:r>
              <a:rPr sz="1400" u="sng" spc="-80" dirty="0">
                <a:solidFill>
                  <a:srgbClr val="5E5E5E"/>
                </a:solidFill>
                <a:uFill>
                  <a:solidFill>
                    <a:srgbClr val="5E5E5E"/>
                  </a:solidFill>
                </a:uFill>
                <a:latin typeface="Lucida Sans Unicode"/>
                <a:cs typeface="Lucida Sans Unicode"/>
                <a:hlinkClick r:id="rId10"/>
              </a:rPr>
              <a:t> </a:t>
            </a:r>
            <a:r>
              <a:rPr sz="1400" u="sng" spc="-10" dirty="0">
                <a:solidFill>
                  <a:srgbClr val="5E5E5E"/>
                </a:solidFill>
                <a:uFill>
                  <a:solidFill>
                    <a:srgbClr val="5E5E5E"/>
                  </a:solidFill>
                </a:uFill>
                <a:latin typeface="Lucida Sans Unicode"/>
                <a:cs typeface="Lucida Sans Unicode"/>
                <a:hlinkClick r:id="rId10"/>
              </a:rPr>
              <a:t>migrante</a:t>
            </a:r>
            <a:r>
              <a:rPr sz="1400" u="sng" spc="5" dirty="0">
                <a:solidFill>
                  <a:srgbClr val="5E5E5E"/>
                </a:solidFill>
                <a:uFill>
                  <a:solidFill>
                    <a:srgbClr val="5E5E5E"/>
                  </a:solidFill>
                </a:uFill>
                <a:latin typeface="Lucida Sans Unicode"/>
                <a:cs typeface="Lucida Sans Unicode"/>
                <a:hlinkClick r:id="rId10"/>
              </a:rPr>
              <a:t>r</a:t>
            </a:r>
            <a:r>
              <a:rPr sz="1400" u="sng" spc="-80" dirty="0">
                <a:solidFill>
                  <a:srgbClr val="5E5E5E"/>
                </a:solidFill>
                <a:uFill>
                  <a:solidFill>
                    <a:srgbClr val="5E5E5E"/>
                  </a:solidFill>
                </a:uFill>
                <a:latin typeface="Lucida Sans Unicode"/>
                <a:cs typeface="Lucida Sans Unicode"/>
                <a:hlinkClick r:id="rId10"/>
              </a:rPr>
              <a:t> </a:t>
            </a:r>
            <a:r>
              <a:rPr sz="1400" u="sng" spc="-20" dirty="0">
                <a:solidFill>
                  <a:srgbClr val="5E5E5E"/>
                </a:solidFill>
                <a:uFill>
                  <a:solidFill>
                    <a:srgbClr val="5E5E5E"/>
                  </a:solidFill>
                </a:uFill>
                <a:latin typeface="Lucida Sans Unicode"/>
                <a:cs typeface="Lucida Sans Unicode"/>
                <a:hlinkClick r:id="rId10"/>
              </a:rPr>
              <a:t>och </a:t>
            </a:r>
            <a:r>
              <a:rPr sz="1400" spc="-15" dirty="0">
                <a:solidFill>
                  <a:srgbClr val="5E5E5E"/>
                </a:solidFill>
                <a:latin typeface="Lucida Sans Unicode"/>
                <a:cs typeface="Lucida Sans Unicode"/>
                <a:hlinkClick r:id="rId10"/>
              </a:rPr>
              <a:t> </a:t>
            </a:r>
            <a:r>
              <a:rPr sz="1400" u="sng" spc="-25" dirty="0">
                <a:solidFill>
                  <a:srgbClr val="5E5E5E"/>
                </a:solidFill>
                <a:uFill>
                  <a:solidFill>
                    <a:srgbClr val="5E5E5E"/>
                  </a:solidFill>
                </a:uFill>
                <a:latin typeface="Lucida Sans Unicode"/>
                <a:cs typeface="Lucida Sans Unicode"/>
                <a:hlinkClick r:id="rId10"/>
              </a:rPr>
              <a:t>flyktingar</a:t>
            </a:r>
            <a:endParaRPr sz="1400">
              <a:latin typeface="Lucida Sans Unicode"/>
              <a:cs typeface="Lucida Sans Unicode"/>
            </a:endParaRPr>
          </a:p>
        </p:txBody>
      </p:sp>
      <p:sp>
        <p:nvSpPr>
          <p:cNvPr id="31" name="object 31"/>
          <p:cNvSpPr txBox="1"/>
          <p:nvPr/>
        </p:nvSpPr>
        <p:spPr>
          <a:xfrm>
            <a:off x="6545960" y="3911727"/>
            <a:ext cx="3853815" cy="231140"/>
          </a:xfrm>
          <a:prstGeom prst="rect">
            <a:avLst/>
          </a:prstGeom>
        </p:spPr>
        <p:txBody>
          <a:bodyPr vert="horz" wrap="square" lIns="0" tIns="12700" rIns="0" bIns="0" rtlCol="0">
            <a:spAutoFit/>
          </a:bodyPr>
          <a:lstStyle/>
          <a:p>
            <a:pPr marL="12700">
              <a:lnSpc>
                <a:spcPct val="100000"/>
              </a:lnSpc>
              <a:spcBef>
                <a:spcPts val="100"/>
              </a:spcBef>
            </a:pPr>
            <a:r>
              <a:rPr sz="1350" u="sng" spc="-20" dirty="0">
                <a:solidFill>
                  <a:srgbClr val="5E5E5E"/>
                </a:solidFill>
                <a:uFill>
                  <a:solidFill>
                    <a:srgbClr val="5E5E5E"/>
                  </a:solidFill>
                </a:uFill>
                <a:latin typeface="Lucida Sans Unicode"/>
                <a:cs typeface="Lucida Sans Unicode"/>
                <a:hlinkClick r:id="rId11"/>
              </a:rPr>
              <a:t>Kunskapscentrum</a:t>
            </a:r>
            <a:r>
              <a:rPr sz="1350" u="sng" spc="-90" dirty="0">
                <a:solidFill>
                  <a:srgbClr val="5E5E5E"/>
                </a:solidFill>
                <a:uFill>
                  <a:solidFill>
                    <a:srgbClr val="5E5E5E"/>
                  </a:solidFill>
                </a:uFill>
                <a:latin typeface="Lucida Sans Unicode"/>
                <a:cs typeface="Lucida Sans Unicode"/>
                <a:hlinkClick r:id="rId11"/>
              </a:rPr>
              <a:t> </a:t>
            </a:r>
            <a:r>
              <a:rPr sz="1350" u="sng" spc="-10" dirty="0">
                <a:solidFill>
                  <a:srgbClr val="5E5E5E"/>
                </a:solidFill>
                <a:uFill>
                  <a:solidFill>
                    <a:srgbClr val="5E5E5E"/>
                  </a:solidFill>
                </a:uFill>
                <a:latin typeface="Lucida Sans Unicode"/>
                <a:cs typeface="Lucida Sans Unicode"/>
                <a:hlinkClick r:id="rId11"/>
              </a:rPr>
              <a:t>om</a:t>
            </a:r>
            <a:r>
              <a:rPr sz="1350" u="sng" spc="-85" dirty="0">
                <a:solidFill>
                  <a:srgbClr val="5E5E5E"/>
                </a:solidFill>
                <a:uFill>
                  <a:solidFill>
                    <a:srgbClr val="5E5E5E"/>
                  </a:solidFill>
                </a:uFill>
                <a:latin typeface="Lucida Sans Unicode"/>
                <a:cs typeface="Lucida Sans Unicode"/>
                <a:hlinkClick r:id="rId11"/>
              </a:rPr>
              <a:t> </a:t>
            </a:r>
            <a:r>
              <a:rPr sz="1350" u="sng" spc="-15" dirty="0">
                <a:solidFill>
                  <a:srgbClr val="5E5E5E"/>
                </a:solidFill>
                <a:uFill>
                  <a:solidFill>
                    <a:srgbClr val="5E5E5E"/>
                  </a:solidFill>
                </a:uFill>
                <a:latin typeface="Lucida Sans Unicode"/>
                <a:cs typeface="Lucida Sans Unicode"/>
                <a:hlinkClick r:id="rId11"/>
              </a:rPr>
              <a:t>migration</a:t>
            </a:r>
            <a:r>
              <a:rPr sz="1350" u="sng" spc="-85" dirty="0">
                <a:solidFill>
                  <a:srgbClr val="5E5E5E"/>
                </a:solidFill>
                <a:uFill>
                  <a:solidFill>
                    <a:srgbClr val="5E5E5E"/>
                  </a:solidFill>
                </a:uFill>
                <a:latin typeface="Lucida Sans Unicode"/>
                <a:cs typeface="Lucida Sans Unicode"/>
                <a:hlinkClick r:id="rId11"/>
              </a:rPr>
              <a:t> </a:t>
            </a:r>
            <a:r>
              <a:rPr sz="1350" u="sng" spc="-20" dirty="0">
                <a:solidFill>
                  <a:srgbClr val="5E5E5E"/>
                </a:solidFill>
                <a:uFill>
                  <a:solidFill>
                    <a:srgbClr val="5E5E5E"/>
                  </a:solidFill>
                </a:uFill>
                <a:latin typeface="Lucida Sans Unicode"/>
                <a:cs typeface="Lucida Sans Unicode"/>
                <a:hlinkClick r:id="rId11"/>
              </a:rPr>
              <a:t>och</a:t>
            </a:r>
            <a:r>
              <a:rPr sz="1350" u="sng" spc="-90" dirty="0">
                <a:solidFill>
                  <a:srgbClr val="5E5E5E"/>
                </a:solidFill>
                <a:uFill>
                  <a:solidFill>
                    <a:srgbClr val="5E5E5E"/>
                  </a:solidFill>
                </a:uFill>
                <a:latin typeface="Lucida Sans Unicode"/>
                <a:cs typeface="Lucida Sans Unicode"/>
                <a:hlinkClick r:id="rId11"/>
              </a:rPr>
              <a:t> </a:t>
            </a:r>
            <a:r>
              <a:rPr sz="1350" u="sng" spc="-10" dirty="0">
                <a:solidFill>
                  <a:srgbClr val="5E5E5E"/>
                </a:solidFill>
                <a:uFill>
                  <a:solidFill>
                    <a:srgbClr val="5E5E5E"/>
                  </a:solidFill>
                </a:uFill>
                <a:latin typeface="Lucida Sans Unicode"/>
                <a:cs typeface="Lucida Sans Unicode"/>
                <a:hlinkClick r:id="rId11"/>
              </a:rPr>
              <a:t>demografi</a:t>
            </a:r>
            <a:endParaRPr sz="1350">
              <a:latin typeface="Lucida Sans Unicode"/>
              <a:cs typeface="Lucida Sans Unicode"/>
            </a:endParaRPr>
          </a:p>
        </p:txBody>
      </p:sp>
      <p:sp>
        <p:nvSpPr>
          <p:cNvPr id="32" name="object 32"/>
          <p:cNvSpPr txBox="1"/>
          <p:nvPr/>
        </p:nvSpPr>
        <p:spPr>
          <a:xfrm>
            <a:off x="6545960" y="4522723"/>
            <a:ext cx="3865245" cy="215900"/>
          </a:xfrm>
          <a:prstGeom prst="rect">
            <a:avLst/>
          </a:prstGeom>
        </p:spPr>
        <p:txBody>
          <a:bodyPr vert="horz" wrap="square" lIns="0" tIns="12700" rIns="0" bIns="0" rtlCol="0">
            <a:spAutoFit/>
          </a:bodyPr>
          <a:lstStyle/>
          <a:p>
            <a:pPr marL="12700">
              <a:lnSpc>
                <a:spcPct val="100000"/>
              </a:lnSpc>
              <a:spcBef>
                <a:spcPts val="100"/>
              </a:spcBef>
            </a:pPr>
            <a:r>
              <a:rPr sz="1250" u="sng" spc="-10" dirty="0">
                <a:solidFill>
                  <a:srgbClr val="5E5E5E"/>
                </a:solidFill>
                <a:uFill>
                  <a:solidFill>
                    <a:srgbClr val="5E5E5E"/>
                  </a:solidFill>
                </a:uFill>
                <a:latin typeface="Lucida Sans Unicode"/>
                <a:cs typeface="Lucida Sans Unicode"/>
                <a:hlinkClick r:id="rId12"/>
              </a:rPr>
              <a:t>Datautmaning</a:t>
            </a:r>
            <a:r>
              <a:rPr sz="1250" u="sng" spc="-75" dirty="0">
                <a:solidFill>
                  <a:srgbClr val="5E5E5E"/>
                </a:solidFill>
                <a:uFill>
                  <a:solidFill>
                    <a:srgbClr val="5E5E5E"/>
                  </a:solidFill>
                </a:uFill>
                <a:latin typeface="Lucida Sans Unicode"/>
                <a:cs typeface="Lucida Sans Unicode"/>
                <a:hlinkClick r:id="rId12"/>
              </a:rPr>
              <a:t> </a:t>
            </a:r>
            <a:r>
              <a:rPr sz="1250" u="sng" spc="-5" dirty="0">
                <a:solidFill>
                  <a:srgbClr val="5E5E5E"/>
                </a:solidFill>
                <a:uFill>
                  <a:solidFill>
                    <a:srgbClr val="5E5E5E"/>
                  </a:solidFill>
                </a:uFill>
                <a:latin typeface="Lucida Sans Unicode"/>
                <a:cs typeface="Lucida Sans Unicode"/>
                <a:hlinkClick r:id="rId12"/>
              </a:rPr>
              <a:t>om</a:t>
            </a:r>
            <a:r>
              <a:rPr sz="1250" u="sng" spc="-70" dirty="0">
                <a:solidFill>
                  <a:srgbClr val="5E5E5E"/>
                </a:solidFill>
                <a:uFill>
                  <a:solidFill>
                    <a:srgbClr val="5E5E5E"/>
                  </a:solidFill>
                </a:uFill>
                <a:latin typeface="Lucida Sans Unicode"/>
                <a:cs typeface="Lucida Sans Unicode"/>
                <a:hlinkClick r:id="rId12"/>
              </a:rPr>
              <a:t> </a:t>
            </a:r>
            <a:r>
              <a:rPr sz="1250" u="sng" spc="-15" dirty="0">
                <a:solidFill>
                  <a:srgbClr val="5E5E5E"/>
                </a:solidFill>
                <a:uFill>
                  <a:solidFill>
                    <a:srgbClr val="5E5E5E"/>
                  </a:solidFill>
                </a:uFill>
                <a:latin typeface="Lucida Sans Unicode"/>
                <a:cs typeface="Lucida Sans Unicode"/>
                <a:hlinkClick r:id="rId12"/>
              </a:rPr>
              <a:t>integration</a:t>
            </a:r>
            <a:r>
              <a:rPr sz="1250" u="sng" spc="-75" dirty="0">
                <a:solidFill>
                  <a:srgbClr val="5E5E5E"/>
                </a:solidFill>
                <a:uFill>
                  <a:solidFill>
                    <a:srgbClr val="5E5E5E"/>
                  </a:solidFill>
                </a:uFill>
                <a:latin typeface="Lucida Sans Unicode"/>
                <a:cs typeface="Lucida Sans Unicode"/>
                <a:hlinkClick r:id="rId12"/>
              </a:rPr>
              <a:t> </a:t>
            </a:r>
            <a:r>
              <a:rPr sz="1250" u="sng" spc="-5" dirty="0">
                <a:solidFill>
                  <a:srgbClr val="5E5E5E"/>
                </a:solidFill>
                <a:uFill>
                  <a:solidFill>
                    <a:srgbClr val="5E5E5E"/>
                  </a:solidFill>
                </a:uFill>
                <a:latin typeface="Lucida Sans Unicode"/>
                <a:cs typeface="Lucida Sans Unicode"/>
                <a:hlinkClick r:id="rId12"/>
              </a:rPr>
              <a:t>av</a:t>
            </a:r>
            <a:r>
              <a:rPr sz="1250" u="sng" spc="-70" dirty="0">
                <a:solidFill>
                  <a:srgbClr val="5E5E5E"/>
                </a:solidFill>
                <a:uFill>
                  <a:solidFill>
                    <a:srgbClr val="5E5E5E"/>
                  </a:solidFill>
                </a:uFill>
                <a:latin typeface="Lucida Sans Unicode"/>
                <a:cs typeface="Lucida Sans Unicode"/>
                <a:hlinkClick r:id="rId12"/>
              </a:rPr>
              <a:t> </a:t>
            </a:r>
            <a:r>
              <a:rPr sz="1250" u="sng" spc="-5" dirty="0">
                <a:solidFill>
                  <a:srgbClr val="5E5E5E"/>
                </a:solidFill>
                <a:uFill>
                  <a:solidFill>
                    <a:srgbClr val="5E5E5E"/>
                  </a:solidFill>
                </a:uFill>
                <a:latin typeface="Lucida Sans Unicode"/>
                <a:cs typeface="Lucida Sans Unicode"/>
                <a:hlinkClick r:id="rId12"/>
              </a:rPr>
              <a:t>migranter</a:t>
            </a:r>
            <a:r>
              <a:rPr sz="1250" u="sng" spc="-75" dirty="0">
                <a:solidFill>
                  <a:srgbClr val="5E5E5E"/>
                </a:solidFill>
                <a:uFill>
                  <a:solidFill>
                    <a:srgbClr val="5E5E5E"/>
                  </a:solidFill>
                </a:uFill>
                <a:latin typeface="Lucida Sans Unicode"/>
                <a:cs typeface="Lucida Sans Unicode"/>
                <a:hlinkClick r:id="rId12"/>
              </a:rPr>
              <a:t> </a:t>
            </a:r>
            <a:r>
              <a:rPr sz="1250" u="sng" spc="-40" dirty="0">
                <a:solidFill>
                  <a:srgbClr val="5E5E5E"/>
                </a:solidFill>
                <a:uFill>
                  <a:solidFill>
                    <a:srgbClr val="5E5E5E"/>
                  </a:solidFill>
                </a:uFill>
                <a:latin typeface="Lucida Sans Unicode"/>
                <a:cs typeface="Lucida Sans Unicode"/>
                <a:hlinkClick r:id="rId12"/>
              </a:rPr>
              <a:t>i</a:t>
            </a:r>
            <a:r>
              <a:rPr sz="1250" u="sng" spc="-70" dirty="0">
                <a:solidFill>
                  <a:srgbClr val="5E5E5E"/>
                </a:solidFill>
                <a:uFill>
                  <a:solidFill>
                    <a:srgbClr val="5E5E5E"/>
                  </a:solidFill>
                </a:uFill>
                <a:latin typeface="Lucida Sans Unicode"/>
                <a:cs typeface="Lucida Sans Unicode"/>
                <a:hlinkClick r:id="rId12"/>
              </a:rPr>
              <a:t> </a:t>
            </a:r>
            <a:r>
              <a:rPr sz="1250" u="sng" spc="-10" dirty="0">
                <a:solidFill>
                  <a:srgbClr val="5E5E5E"/>
                </a:solidFill>
                <a:uFill>
                  <a:solidFill>
                    <a:srgbClr val="5E5E5E"/>
                  </a:solidFill>
                </a:uFill>
                <a:latin typeface="Lucida Sans Unicode"/>
                <a:cs typeface="Lucida Sans Unicode"/>
                <a:hlinkClick r:id="rId12"/>
              </a:rPr>
              <a:t>städer</a:t>
            </a:r>
            <a:endParaRPr sz="1250">
              <a:latin typeface="Lucida Sans Unicode"/>
              <a:cs typeface="Lucida Sans Unicode"/>
            </a:endParaRPr>
          </a:p>
        </p:txBody>
      </p:sp>
      <p:sp>
        <p:nvSpPr>
          <p:cNvPr id="33" name="object 33"/>
          <p:cNvSpPr txBox="1"/>
          <p:nvPr/>
        </p:nvSpPr>
        <p:spPr>
          <a:xfrm>
            <a:off x="1948688" y="5000117"/>
            <a:ext cx="1381125" cy="223520"/>
          </a:xfrm>
          <a:prstGeom prst="rect">
            <a:avLst/>
          </a:prstGeom>
        </p:spPr>
        <p:txBody>
          <a:bodyPr vert="horz" wrap="square" lIns="0" tIns="12700" rIns="0" bIns="0" rtlCol="0">
            <a:spAutoFit/>
          </a:bodyPr>
          <a:lstStyle/>
          <a:p>
            <a:pPr marL="12700">
              <a:lnSpc>
                <a:spcPct val="100000"/>
              </a:lnSpc>
              <a:spcBef>
                <a:spcPts val="100"/>
              </a:spcBef>
            </a:pPr>
            <a:r>
              <a:rPr sz="1300" u="sng" spc="-30" dirty="0">
                <a:solidFill>
                  <a:srgbClr val="5E5E5E"/>
                </a:solidFill>
                <a:uFill>
                  <a:solidFill>
                    <a:srgbClr val="5E5E5E"/>
                  </a:solidFill>
                </a:uFill>
                <a:latin typeface="Lucida Sans Unicode"/>
                <a:cs typeface="Lucida Sans Unicode"/>
                <a:hlinkClick r:id="rId13"/>
              </a:rPr>
              <a:t>ERASMI-projektet</a:t>
            </a:r>
            <a:endParaRPr sz="1300">
              <a:latin typeface="Lucida Sans Unicode"/>
              <a:cs typeface="Lucida Sans Unicode"/>
            </a:endParaRPr>
          </a:p>
        </p:txBody>
      </p:sp>
      <p:sp>
        <p:nvSpPr>
          <p:cNvPr id="34" name="object 34"/>
          <p:cNvSpPr txBox="1"/>
          <p:nvPr/>
        </p:nvSpPr>
        <p:spPr>
          <a:xfrm>
            <a:off x="6545960" y="5127497"/>
            <a:ext cx="3655060" cy="208279"/>
          </a:xfrm>
          <a:prstGeom prst="rect">
            <a:avLst/>
          </a:prstGeom>
        </p:spPr>
        <p:txBody>
          <a:bodyPr vert="horz" wrap="square" lIns="0" tIns="12700" rIns="0" bIns="0" rtlCol="0">
            <a:spAutoFit/>
          </a:bodyPr>
          <a:lstStyle/>
          <a:p>
            <a:pPr marL="12700">
              <a:lnSpc>
                <a:spcPct val="100000"/>
              </a:lnSpc>
              <a:spcBef>
                <a:spcPts val="100"/>
              </a:spcBef>
            </a:pPr>
            <a:r>
              <a:rPr sz="1200" u="sng" spc="-30" dirty="0">
                <a:solidFill>
                  <a:srgbClr val="5E5E5E"/>
                </a:solidFill>
                <a:uFill>
                  <a:solidFill>
                    <a:srgbClr val="5E5E5E"/>
                  </a:solidFill>
                </a:uFill>
                <a:latin typeface="Lucida Sans Unicode"/>
                <a:cs typeface="Lucida Sans Unicode"/>
                <a:hlinkClick r:id="rId14"/>
              </a:rPr>
              <a:t>ESPON-projekt</a:t>
            </a:r>
            <a:r>
              <a:rPr sz="1200" u="sng" spc="-55" dirty="0">
                <a:solidFill>
                  <a:srgbClr val="5E5E5E"/>
                </a:solidFill>
                <a:uFill>
                  <a:solidFill>
                    <a:srgbClr val="5E5E5E"/>
                  </a:solidFill>
                </a:uFill>
                <a:latin typeface="Lucida Sans Unicode"/>
                <a:cs typeface="Lucida Sans Unicode"/>
                <a:hlinkClick r:id="rId14"/>
              </a:rPr>
              <a:t> </a:t>
            </a:r>
            <a:r>
              <a:rPr sz="1200" u="sng" spc="-5" dirty="0">
                <a:solidFill>
                  <a:srgbClr val="5E5E5E"/>
                </a:solidFill>
                <a:uFill>
                  <a:solidFill>
                    <a:srgbClr val="5E5E5E"/>
                  </a:solidFill>
                </a:uFill>
                <a:latin typeface="Lucida Sans Unicode"/>
                <a:cs typeface="Lucida Sans Unicode"/>
                <a:hlinkClick r:id="rId14"/>
              </a:rPr>
              <a:t>om</a:t>
            </a:r>
            <a:r>
              <a:rPr sz="1200" u="sng" spc="-55" dirty="0">
                <a:solidFill>
                  <a:srgbClr val="5E5E5E"/>
                </a:solidFill>
                <a:uFill>
                  <a:solidFill>
                    <a:srgbClr val="5E5E5E"/>
                  </a:solidFill>
                </a:uFill>
                <a:latin typeface="Lucida Sans Unicode"/>
                <a:cs typeface="Lucida Sans Unicode"/>
                <a:hlinkClick r:id="rId14"/>
              </a:rPr>
              <a:t> </a:t>
            </a:r>
            <a:r>
              <a:rPr sz="1200" u="sng" spc="-25" dirty="0">
                <a:solidFill>
                  <a:srgbClr val="5E5E5E"/>
                </a:solidFill>
                <a:uFill>
                  <a:solidFill>
                    <a:srgbClr val="5E5E5E"/>
                  </a:solidFill>
                </a:uFill>
                <a:latin typeface="Lucida Sans Unicode"/>
                <a:cs typeface="Lucida Sans Unicode"/>
                <a:hlinkClick r:id="rId14"/>
              </a:rPr>
              <a:t>flyktingars</a:t>
            </a:r>
            <a:r>
              <a:rPr sz="1200" u="sng" spc="-50" dirty="0">
                <a:solidFill>
                  <a:srgbClr val="5E5E5E"/>
                </a:solidFill>
                <a:uFill>
                  <a:solidFill>
                    <a:srgbClr val="5E5E5E"/>
                  </a:solidFill>
                </a:uFill>
                <a:latin typeface="Lucida Sans Unicode"/>
                <a:cs typeface="Lucida Sans Unicode"/>
                <a:hlinkClick r:id="rId14"/>
              </a:rPr>
              <a:t> </a:t>
            </a:r>
            <a:r>
              <a:rPr sz="1200" u="sng" spc="-15" dirty="0">
                <a:solidFill>
                  <a:srgbClr val="5E5E5E"/>
                </a:solidFill>
                <a:uFill>
                  <a:solidFill>
                    <a:srgbClr val="5E5E5E"/>
                  </a:solidFill>
                </a:uFill>
                <a:latin typeface="Lucida Sans Unicode"/>
                <a:cs typeface="Lucida Sans Unicode"/>
                <a:hlinkClick r:id="rId14"/>
              </a:rPr>
              <a:t>territoriella</a:t>
            </a:r>
            <a:r>
              <a:rPr sz="1200" u="sng" spc="-55" dirty="0">
                <a:solidFill>
                  <a:srgbClr val="5E5E5E"/>
                </a:solidFill>
                <a:uFill>
                  <a:solidFill>
                    <a:srgbClr val="5E5E5E"/>
                  </a:solidFill>
                </a:uFill>
                <a:latin typeface="Lucida Sans Unicode"/>
                <a:cs typeface="Lucida Sans Unicode"/>
                <a:hlinkClick r:id="rId14"/>
              </a:rPr>
              <a:t> </a:t>
            </a:r>
            <a:r>
              <a:rPr sz="1200" u="sng" spc="-15" dirty="0">
                <a:solidFill>
                  <a:srgbClr val="5E5E5E"/>
                </a:solidFill>
                <a:uFill>
                  <a:solidFill>
                    <a:srgbClr val="5E5E5E"/>
                  </a:solidFill>
                </a:uFill>
                <a:latin typeface="Lucida Sans Unicode"/>
                <a:cs typeface="Lucida Sans Unicode"/>
                <a:hlinkClick r:id="rId14"/>
              </a:rPr>
              <a:t>inverkan</a:t>
            </a:r>
            <a:endParaRPr sz="1200">
              <a:latin typeface="Lucida Sans Unicode"/>
              <a:cs typeface="Lucida Sans Unicode"/>
            </a:endParaRPr>
          </a:p>
        </p:txBody>
      </p:sp>
      <p:sp>
        <p:nvSpPr>
          <p:cNvPr id="35" name="object 35"/>
          <p:cNvSpPr txBox="1"/>
          <p:nvPr/>
        </p:nvSpPr>
        <p:spPr>
          <a:xfrm>
            <a:off x="6545960" y="5738469"/>
            <a:ext cx="4723130" cy="193040"/>
          </a:xfrm>
          <a:prstGeom prst="rect">
            <a:avLst/>
          </a:prstGeom>
        </p:spPr>
        <p:txBody>
          <a:bodyPr vert="horz" wrap="square" lIns="0" tIns="12700" rIns="0" bIns="0" rtlCol="0">
            <a:spAutoFit/>
          </a:bodyPr>
          <a:lstStyle/>
          <a:p>
            <a:pPr marL="12700">
              <a:lnSpc>
                <a:spcPct val="100000"/>
              </a:lnSpc>
              <a:spcBef>
                <a:spcPts val="100"/>
              </a:spcBef>
            </a:pPr>
            <a:r>
              <a:rPr sz="1100" u="sng" spc="-5" dirty="0">
                <a:solidFill>
                  <a:srgbClr val="5E5E5E"/>
                </a:solidFill>
                <a:uFill>
                  <a:solidFill>
                    <a:srgbClr val="5E5E5E"/>
                  </a:solidFill>
                </a:uFill>
                <a:latin typeface="Lucida Sans Unicode"/>
                <a:cs typeface="Lucida Sans Unicode"/>
                <a:hlinkClick r:id="rId15"/>
              </a:rPr>
              <a:t>Internationella</a:t>
            </a:r>
            <a:r>
              <a:rPr sz="1100" u="sng" spc="-60" dirty="0">
                <a:solidFill>
                  <a:srgbClr val="5E5E5E"/>
                </a:solidFill>
                <a:uFill>
                  <a:solidFill>
                    <a:srgbClr val="5E5E5E"/>
                  </a:solidFill>
                </a:uFill>
                <a:latin typeface="Lucida Sans Unicode"/>
                <a:cs typeface="Lucida Sans Unicode"/>
                <a:hlinkClick r:id="rId15"/>
              </a:rPr>
              <a:t> </a:t>
            </a:r>
            <a:r>
              <a:rPr sz="1100" u="sng" spc="-20" dirty="0">
                <a:solidFill>
                  <a:srgbClr val="5E5E5E"/>
                </a:solidFill>
                <a:uFill>
                  <a:solidFill>
                    <a:srgbClr val="5E5E5E"/>
                  </a:solidFill>
                </a:uFill>
                <a:latin typeface="Lucida Sans Unicode"/>
                <a:cs typeface="Lucida Sans Unicode"/>
                <a:hlinkClick r:id="rId15"/>
              </a:rPr>
              <a:t>etniska</a:t>
            </a:r>
            <a:r>
              <a:rPr sz="1100" u="sng" spc="-55" dirty="0">
                <a:solidFill>
                  <a:srgbClr val="5E5E5E"/>
                </a:solidFill>
                <a:uFill>
                  <a:solidFill>
                    <a:srgbClr val="5E5E5E"/>
                  </a:solidFill>
                </a:uFill>
                <a:latin typeface="Lucida Sans Unicode"/>
                <a:cs typeface="Lucida Sans Unicode"/>
                <a:hlinkClick r:id="rId15"/>
              </a:rPr>
              <a:t> </a:t>
            </a:r>
            <a:r>
              <a:rPr sz="1100" u="sng" spc="-20" dirty="0">
                <a:solidFill>
                  <a:srgbClr val="5E5E5E"/>
                </a:solidFill>
                <a:uFill>
                  <a:solidFill>
                    <a:srgbClr val="5E5E5E"/>
                  </a:solidFill>
                </a:uFill>
                <a:latin typeface="Lucida Sans Unicode"/>
                <a:cs typeface="Lucida Sans Unicode"/>
                <a:hlinkClick r:id="rId15"/>
              </a:rPr>
              <a:t>och</a:t>
            </a:r>
            <a:r>
              <a:rPr sz="1100" u="sng" spc="-55" dirty="0">
                <a:solidFill>
                  <a:srgbClr val="5E5E5E"/>
                </a:solidFill>
                <a:uFill>
                  <a:solidFill>
                    <a:srgbClr val="5E5E5E"/>
                  </a:solidFill>
                </a:uFill>
                <a:latin typeface="Lucida Sans Unicode"/>
                <a:cs typeface="Lucida Sans Unicode"/>
                <a:hlinkClick r:id="rId15"/>
              </a:rPr>
              <a:t> </a:t>
            </a:r>
            <a:r>
              <a:rPr sz="1100" u="sng" spc="-10" dirty="0">
                <a:solidFill>
                  <a:srgbClr val="5E5E5E"/>
                </a:solidFill>
                <a:uFill>
                  <a:solidFill>
                    <a:srgbClr val="5E5E5E"/>
                  </a:solidFill>
                </a:uFill>
                <a:latin typeface="Lucida Sans Unicode"/>
                <a:cs typeface="Lucida Sans Unicode"/>
                <a:hlinkClick r:id="rId15"/>
              </a:rPr>
              <a:t>invandrade</a:t>
            </a:r>
            <a:r>
              <a:rPr sz="1100" u="sng" spc="-55" dirty="0">
                <a:solidFill>
                  <a:srgbClr val="5E5E5E"/>
                </a:solidFill>
                <a:uFill>
                  <a:solidFill>
                    <a:srgbClr val="5E5E5E"/>
                  </a:solidFill>
                </a:uFill>
                <a:latin typeface="Lucida Sans Unicode"/>
                <a:cs typeface="Lucida Sans Unicode"/>
                <a:hlinkClick r:id="rId15"/>
              </a:rPr>
              <a:t> </a:t>
            </a:r>
            <a:r>
              <a:rPr sz="1100" u="sng" spc="-10" dirty="0">
                <a:solidFill>
                  <a:srgbClr val="5E5E5E"/>
                </a:solidFill>
                <a:uFill>
                  <a:solidFill>
                    <a:srgbClr val="5E5E5E"/>
                  </a:solidFill>
                </a:uFill>
                <a:latin typeface="Lucida Sans Unicode"/>
                <a:cs typeface="Lucida Sans Unicode"/>
                <a:hlinkClick r:id="rId15"/>
              </a:rPr>
              <a:t>minoriteters</a:t>
            </a:r>
            <a:r>
              <a:rPr sz="1100" u="sng" spc="-55" dirty="0">
                <a:solidFill>
                  <a:srgbClr val="5E5E5E"/>
                </a:solidFill>
                <a:uFill>
                  <a:solidFill>
                    <a:srgbClr val="5E5E5E"/>
                  </a:solidFill>
                </a:uFill>
                <a:latin typeface="Lucida Sans Unicode"/>
                <a:cs typeface="Lucida Sans Unicode"/>
                <a:hlinkClick r:id="rId15"/>
              </a:rPr>
              <a:t> </a:t>
            </a:r>
            <a:r>
              <a:rPr sz="1100" u="sng" spc="-15" dirty="0">
                <a:solidFill>
                  <a:srgbClr val="5E5E5E"/>
                </a:solidFill>
                <a:uFill>
                  <a:solidFill>
                    <a:srgbClr val="5E5E5E"/>
                  </a:solidFill>
                </a:uFill>
                <a:latin typeface="Lucida Sans Unicode"/>
                <a:cs typeface="Lucida Sans Unicode"/>
                <a:hlinkClick r:id="rId15"/>
              </a:rPr>
              <a:t>undersökningsdata</a:t>
            </a:r>
            <a:endParaRPr sz="1100">
              <a:latin typeface="Lucida Sans Unicode"/>
              <a:cs typeface="Lucida Sans Unicod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45635" y="377952"/>
            <a:ext cx="0" cy="6082030"/>
          </a:xfrm>
          <a:custGeom>
            <a:avLst/>
            <a:gdLst/>
            <a:ahLst/>
            <a:cxnLst/>
            <a:rect l="l" t="t" r="r" b="b"/>
            <a:pathLst>
              <a:path h="6082030">
                <a:moveTo>
                  <a:pt x="0" y="0"/>
                </a:moveTo>
                <a:lnTo>
                  <a:pt x="0" y="6081483"/>
                </a:lnTo>
              </a:path>
            </a:pathLst>
          </a:custGeom>
          <a:ln w="6350">
            <a:solidFill>
              <a:srgbClr val="A6377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835101" y="872853"/>
            <a:ext cx="2073620" cy="2069449"/>
          </a:xfrm>
          <a:prstGeom prst="rect">
            <a:avLst/>
          </a:prstGeom>
        </p:spPr>
      </p:pic>
      <p:sp>
        <p:nvSpPr>
          <p:cNvPr id="4" name="object 4"/>
          <p:cNvSpPr txBox="1"/>
          <p:nvPr/>
        </p:nvSpPr>
        <p:spPr>
          <a:xfrm>
            <a:off x="4433696" y="769874"/>
            <a:ext cx="7346950" cy="2614049"/>
          </a:xfrm>
          <a:prstGeom prst="rect">
            <a:avLst/>
          </a:prstGeom>
        </p:spPr>
        <p:txBody>
          <a:bodyPr vert="horz" wrap="square" lIns="0" tIns="12700" rIns="0" bIns="0" rtlCol="0">
            <a:spAutoFit/>
          </a:bodyPr>
          <a:lstStyle/>
          <a:p>
            <a:pPr marL="12700" marR="5080">
              <a:lnSpc>
                <a:spcPct val="108000"/>
              </a:lnSpc>
              <a:spcBef>
                <a:spcPts val="100"/>
              </a:spcBef>
            </a:pPr>
            <a:r>
              <a:rPr sz="2000" spc="5" dirty="0">
                <a:solidFill>
                  <a:srgbClr val="003840"/>
                </a:solidFill>
                <a:latin typeface="Lucida Sans Unicode"/>
                <a:cs typeface="Lucida Sans Unicode"/>
              </a:rPr>
              <a:t>Om</a:t>
            </a:r>
            <a:r>
              <a:rPr sz="2000" spc="-114" dirty="0">
                <a:solidFill>
                  <a:srgbClr val="003840"/>
                </a:solidFill>
                <a:latin typeface="Lucida Sans Unicode"/>
                <a:cs typeface="Lucida Sans Unicode"/>
              </a:rPr>
              <a:t> </a:t>
            </a:r>
            <a:r>
              <a:rPr lang="sv-SE" sz="2000" spc="-114" dirty="0" smtClean="0">
                <a:solidFill>
                  <a:srgbClr val="003840"/>
                </a:solidFill>
                <a:latin typeface="Lucida Sans Unicode"/>
                <a:cs typeface="Lucida Sans Unicode"/>
              </a:rPr>
              <a:t>konceptet </a:t>
            </a:r>
            <a:r>
              <a:rPr sz="2000" spc="-20" dirty="0" smtClean="0">
                <a:solidFill>
                  <a:srgbClr val="003840"/>
                </a:solidFill>
                <a:latin typeface="Lucida Sans Unicode"/>
                <a:cs typeface="Lucida Sans Unicode"/>
              </a:rPr>
              <a:t>inte</a:t>
            </a:r>
            <a:r>
              <a:rPr sz="2000" spc="-110" dirty="0" smtClean="0">
                <a:solidFill>
                  <a:srgbClr val="003840"/>
                </a:solidFill>
                <a:latin typeface="Lucida Sans Unicode"/>
                <a:cs typeface="Lucida Sans Unicode"/>
              </a:rPr>
              <a:t> </a:t>
            </a:r>
            <a:r>
              <a:rPr sz="2000" spc="-10" dirty="0">
                <a:solidFill>
                  <a:srgbClr val="003840"/>
                </a:solidFill>
                <a:latin typeface="Lucida Sans Unicode"/>
                <a:cs typeface="Lucida Sans Unicode"/>
              </a:rPr>
              <a:t>stämmer</a:t>
            </a:r>
            <a:r>
              <a:rPr sz="2000" spc="-114" dirty="0">
                <a:solidFill>
                  <a:srgbClr val="003840"/>
                </a:solidFill>
                <a:latin typeface="Lucida Sans Unicode"/>
                <a:cs typeface="Lucida Sans Unicode"/>
              </a:rPr>
              <a:t> </a:t>
            </a:r>
            <a:r>
              <a:rPr sz="2000" spc="-30" dirty="0">
                <a:solidFill>
                  <a:srgbClr val="003840"/>
                </a:solidFill>
                <a:latin typeface="Lucida Sans Unicode"/>
                <a:cs typeface="Lucida Sans Unicode"/>
              </a:rPr>
              <a:t>och</a:t>
            </a:r>
            <a:r>
              <a:rPr sz="2000" spc="-110" dirty="0">
                <a:solidFill>
                  <a:srgbClr val="003840"/>
                </a:solidFill>
                <a:latin typeface="Lucida Sans Unicode"/>
                <a:cs typeface="Lucida Sans Unicode"/>
              </a:rPr>
              <a:t> </a:t>
            </a:r>
            <a:r>
              <a:rPr sz="2000" spc="-20" dirty="0">
                <a:solidFill>
                  <a:srgbClr val="003840"/>
                </a:solidFill>
                <a:latin typeface="Lucida Sans Unicode"/>
                <a:cs typeface="Lucida Sans Unicode"/>
              </a:rPr>
              <a:t>du</a:t>
            </a:r>
            <a:r>
              <a:rPr sz="2000" spc="-114" dirty="0">
                <a:solidFill>
                  <a:srgbClr val="003840"/>
                </a:solidFill>
                <a:latin typeface="Lucida Sans Unicode"/>
                <a:cs typeface="Lucida Sans Unicode"/>
              </a:rPr>
              <a:t> </a:t>
            </a:r>
            <a:r>
              <a:rPr sz="2000" spc="-20" dirty="0">
                <a:solidFill>
                  <a:srgbClr val="003840"/>
                </a:solidFill>
                <a:latin typeface="Lucida Sans Unicode"/>
                <a:cs typeface="Lucida Sans Unicode"/>
              </a:rPr>
              <a:t>inte</a:t>
            </a:r>
            <a:r>
              <a:rPr sz="2000" spc="-114" dirty="0">
                <a:solidFill>
                  <a:srgbClr val="003840"/>
                </a:solidFill>
                <a:latin typeface="Lucida Sans Unicode"/>
                <a:cs typeface="Lucida Sans Unicode"/>
              </a:rPr>
              <a:t> </a:t>
            </a:r>
            <a:r>
              <a:rPr sz="2000" spc="-10" dirty="0">
                <a:solidFill>
                  <a:srgbClr val="003840"/>
                </a:solidFill>
                <a:latin typeface="Lucida Sans Unicode"/>
                <a:cs typeface="Lucida Sans Unicode"/>
              </a:rPr>
              <a:t>får</a:t>
            </a:r>
            <a:r>
              <a:rPr sz="2000" spc="-110" dirty="0">
                <a:solidFill>
                  <a:srgbClr val="003840"/>
                </a:solidFill>
                <a:latin typeface="Lucida Sans Unicode"/>
                <a:cs typeface="Lucida Sans Unicode"/>
              </a:rPr>
              <a:t> </a:t>
            </a:r>
            <a:r>
              <a:rPr sz="2000" spc="-20" dirty="0">
                <a:solidFill>
                  <a:srgbClr val="003840"/>
                </a:solidFill>
                <a:latin typeface="Lucida Sans Unicode"/>
                <a:cs typeface="Lucida Sans Unicode"/>
              </a:rPr>
              <a:t>bidraget</a:t>
            </a:r>
            <a:r>
              <a:rPr sz="2000" spc="-114" dirty="0">
                <a:solidFill>
                  <a:srgbClr val="003840"/>
                </a:solidFill>
                <a:latin typeface="Lucida Sans Unicode"/>
                <a:cs typeface="Lucida Sans Unicode"/>
              </a:rPr>
              <a:t> </a:t>
            </a:r>
            <a:r>
              <a:rPr sz="2000" dirty="0">
                <a:solidFill>
                  <a:srgbClr val="003840"/>
                </a:solidFill>
                <a:latin typeface="Lucida Sans Unicode"/>
                <a:cs typeface="Lucida Sans Unicode"/>
              </a:rPr>
              <a:t>–</a:t>
            </a:r>
            <a:r>
              <a:rPr sz="2000" spc="-110" dirty="0">
                <a:solidFill>
                  <a:srgbClr val="003840"/>
                </a:solidFill>
                <a:latin typeface="Lucida Sans Unicode"/>
                <a:cs typeface="Lucida Sans Unicode"/>
              </a:rPr>
              <a:t> </a:t>
            </a:r>
            <a:r>
              <a:rPr sz="2000" spc="-25" dirty="0">
                <a:solidFill>
                  <a:srgbClr val="003840"/>
                </a:solidFill>
                <a:latin typeface="Lucida Sans Unicode"/>
                <a:cs typeface="Lucida Sans Unicode"/>
              </a:rPr>
              <a:t>se</a:t>
            </a:r>
            <a:r>
              <a:rPr sz="2000" spc="-114" dirty="0">
                <a:solidFill>
                  <a:srgbClr val="003840"/>
                </a:solidFill>
                <a:latin typeface="Lucida Sans Unicode"/>
                <a:cs typeface="Lucida Sans Unicode"/>
              </a:rPr>
              <a:t> </a:t>
            </a:r>
            <a:r>
              <a:rPr sz="2000" spc="-55" dirty="0">
                <a:solidFill>
                  <a:srgbClr val="003840"/>
                </a:solidFill>
                <a:latin typeface="Lucida Sans Unicode"/>
                <a:cs typeface="Lucida Sans Unicode"/>
              </a:rPr>
              <a:t>till</a:t>
            </a:r>
            <a:r>
              <a:rPr sz="2000" spc="-114" dirty="0">
                <a:solidFill>
                  <a:srgbClr val="003840"/>
                </a:solidFill>
                <a:latin typeface="Lucida Sans Unicode"/>
                <a:cs typeface="Lucida Sans Unicode"/>
              </a:rPr>
              <a:t> </a:t>
            </a:r>
            <a:r>
              <a:rPr sz="2000" spc="-15" dirty="0">
                <a:solidFill>
                  <a:srgbClr val="003840"/>
                </a:solidFill>
                <a:latin typeface="Lucida Sans Unicode"/>
                <a:cs typeface="Lucida Sans Unicode"/>
              </a:rPr>
              <a:t>att </a:t>
            </a:r>
            <a:r>
              <a:rPr sz="2000" spc="-615" dirty="0">
                <a:solidFill>
                  <a:srgbClr val="003840"/>
                </a:solidFill>
                <a:latin typeface="Lucida Sans Unicode"/>
                <a:cs typeface="Lucida Sans Unicode"/>
              </a:rPr>
              <a:t> </a:t>
            </a:r>
            <a:r>
              <a:rPr sz="2000" spc="-5" dirty="0" smtClean="0">
                <a:solidFill>
                  <a:srgbClr val="003840"/>
                </a:solidFill>
                <a:latin typeface="Lucida Sans Unicode"/>
                <a:cs typeface="Lucida Sans Unicode"/>
              </a:rPr>
              <a:t>anv</a:t>
            </a:r>
            <a:r>
              <a:rPr lang="sv-SE" sz="2000" spc="-5" dirty="0" smtClean="0">
                <a:solidFill>
                  <a:srgbClr val="003840"/>
                </a:solidFill>
                <a:latin typeface="Lucida Sans Unicode"/>
                <a:cs typeface="Lucida Sans Unicode"/>
              </a:rPr>
              <a:t>ända avslaget som en l</a:t>
            </a:r>
            <a:r>
              <a:rPr sz="2000" spc="-25" dirty="0" smtClean="0">
                <a:solidFill>
                  <a:srgbClr val="003840"/>
                </a:solidFill>
                <a:latin typeface="Lucida Sans Unicode"/>
                <a:cs typeface="Lucida Sans Unicode"/>
              </a:rPr>
              <a:t>ärande</a:t>
            </a:r>
            <a:r>
              <a:rPr lang="sv-SE" sz="2000" spc="-25" dirty="0" smtClean="0">
                <a:solidFill>
                  <a:srgbClr val="003840"/>
                </a:solidFill>
                <a:latin typeface="Lucida Sans Unicode"/>
                <a:cs typeface="Lucida Sans Unicode"/>
              </a:rPr>
              <a:t>process</a:t>
            </a:r>
            <a:r>
              <a:rPr sz="2000" spc="-25" dirty="0" smtClean="0">
                <a:solidFill>
                  <a:srgbClr val="003840"/>
                </a:solidFill>
                <a:latin typeface="Lucida Sans Unicode"/>
                <a:cs typeface="Lucida Sans Unicode"/>
              </a:rPr>
              <a:t>!</a:t>
            </a:r>
            <a:endParaRPr sz="2000" dirty="0">
              <a:latin typeface="Lucida Sans Unicode"/>
              <a:cs typeface="Lucida Sans Unicode"/>
            </a:endParaRPr>
          </a:p>
          <a:p>
            <a:pPr marL="12700" marR="247650">
              <a:lnSpc>
                <a:spcPts val="2590"/>
              </a:lnSpc>
              <a:spcBef>
                <a:spcPts val="2125"/>
              </a:spcBef>
            </a:pPr>
            <a:r>
              <a:rPr sz="2000" spc="-30" dirty="0">
                <a:solidFill>
                  <a:srgbClr val="003840"/>
                </a:solidFill>
                <a:latin typeface="Lucida Sans Unicode"/>
                <a:cs typeface="Lucida Sans Unicode"/>
              </a:rPr>
              <a:t>Att </a:t>
            </a:r>
            <a:r>
              <a:rPr lang="sv-SE" sz="2000" spc="-30" dirty="0">
                <a:solidFill>
                  <a:srgbClr val="003840"/>
                </a:solidFill>
                <a:latin typeface="Lucida Sans Unicode"/>
                <a:cs typeface="Lucida Sans Unicode"/>
              </a:rPr>
              <a:t>få </a:t>
            </a:r>
            <a:r>
              <a:rPr sz="2000" spc="-30" dirty="0">
                <a:solidFill>
                  <a:srgbClr val="003840"/>
                </a:solidFill>
                <a:latin typeface="Lucida Sans Unicode"/>
                <a:cs typeface="Lucida Sans Unicode"/>
              </a:rPr>
              <a:t>ett nej kan vara nedslående. Men låt det inte ta över dig. Överväg dessa steg för att öka dina  chanser att bli </a:t>
            </a:r>
            <a:r>
              <a:rPr sz="2000" spc="-30" dirty="0" smtClean="0">
                <a:solidFill>
                  <a:srgbClr val="003840"/>
                </a:solidFill>
                <a:latin typeface="Lucida Sans Unicode"/>
                <a:cs typeface="Lucida Sans Unicode"/>
              </a:rPr>
              <a:t>ompröva</a:t>
            </a:r>
            <a:r>
              <a:rPr lang="sv-SE" sz="2000" spc="-30" dirty="0" smtClean="0">
                <a:solidFill>
                  <a:srgbClr val="003840"/>
                </a:solidFill>
                <a:latin typeface="Lucida Sans Unicode"/>
                <a:cs typeface="Lucida Sans Unicode"/>
              </a:rPr>
              <a:t>d</a:t>
            </a:r>
            <a:r>
              <a:rPr sz="2000" spc="-30" dirty="0" smtClean="0">
                <a:solidFill>
                  <a:srgbClr val="003840"/>
                </a:solidFill>
                <a:latin typeface="Lucida Sans Unicode"/>
                <a:cs typeface="Lucida Sans Unicode"/>
              </a:rPr>
              <a:t>, </a:t>
            </a:r>
            <a:r>
              <a:rPr sz="2000" spc="-30" dirty="0">
                <a:solidFill>
                  <a:srgbClr val="003840"/>
                </a:solidFill>
                <a:latin typeface="Lucida Sans Unicode"/>
                <a:cs typeface="Lucida Sans Unicode"/>
              </a:rPr>
              <a:t>förbättra din potential för  att få finansiering i </a:t>
            </a:r>
            <a:r>
              <a:rPr sz="2000" spc="-30" dirty="0" smtClean="0">
                <a:solidFill>
                  <a:srgbClr val="003840"/>
                </a:solidFill>
                <a:latin typeface="Lucida Sans Unicode"/>
                <a:cs typeface="Lucida Sans Unicode"/>
              </a:rPr>
              <a:t>framtiden</a:t>
            </a:r>
            <a:r>
              <a:rPr lang="sv-SE" sz="2000" spc="-30" dirty="0" smtClean="0">
                <a:solidFill>
                  <a:srgbClr val="003840"/>
                </a:solidFill>
                <a:latin typeface="Lucida Sans Unicode"/>
                <a:cs typeface="Lucida Sans Unicode"/>
              </a:rPr>
              <a:t>,</a:t>
            </a:r>
            <a:r>
              <a:rPr sz="2000" spc="-30" dirty="0" smtClean="0">
                <a:solidFill>
                  <a:srgbClr val="003840"/>
                </a:solidFill>
                <a:latin typeface="Lucida Sans Unicode"/>
                <a:cs typeface="Lucida Sans Unicode"/>
              </a:rPr>
              <a:t> </a:t>
            </a:r>
            <a:r>
              <a:rPr sz="2000" spc="-30" dirty="0">
                <a:solidFill>
                  <a:srgbClr val="003840"/>
                </a:solidFill>
                <a:latin typeface="Lucida Sans Unicode"/>
                <a:cs typeface="Lucida Sans Unicode"/>
              </a:rPr>
              <a:t>och i allmänhet lindra  stressen med att säkra finansiering.</a:t>
            </a:r>
          </a:p>
        </p:txBody>
      </p:sp>
      <p:sp>
        <p:nvSpPr>
          <p:cNvPr id="5" name="object 5"/>
          <p:cNvSpPr txBox="1"/>
          <p:nvPr/>
        </p:nvSpPr>
        <p:spPr>
          <a:xfrm>
            <a:off x="371347" y="4441317"/>
            <a:ext cx="3295015" cy="1320874"/>
          </a:xfrm>
          <a:prstGeom prst="rect">
            <a:avLst/>
          </a:prstGeom>
        </p:spPr>
        <p:txBody>
          <a:bodyPr vert="horz" wrap="square" lIns="0" tIns="12700" rIns="0" bIns="0" rtlCol="0">
            <a:spAutoFit/>
          </a:bodyPr>
          <a:lstStyle/>
          <a:p>
            <a:pPr marL="12700">
              <a:spcBef>
                <a:spcPts val="620"/>
              </a:spcBef>
            </a:pPr>
            <a:r>
              <a:rPr sz="2500" spc="-10" dirty="0">
                <a:solidFill>
                  <a:srgbClr val="003840"/>
                </a:solidFill>
                <a:latin typeface="Lucida Sans Unicode"/>
                <a:cs typeface="Lucida Sans Unicode"/>
              </a:rPr>
              <a:t>ÖVERKOMMA</a:t>
            </a:r>
          </a:p>
          <a:p>
            <a:pPr marL="12700">
              <a:spcBef>
                <a:spcPts val="620"/>
              </a:spcBef>
            </a:pPr>
            <a:r>
              <a:rPr lang="sv-SE" sz="2500" spc="-10" dirty="0">
                <a:solidFill>
                  <a:srgbClr val="003840"/>
                </a:solidFill>
                <a:latin typeface="Lucida Sans Unicode"/>
                <a:cs typeface="Lucida Sans Unicode"/>
              </a:rPr>
              <a:t>ETT</a:t>
            </a:r>
            <a:r>
              <a:rPr sz="2500" spc="-10" dirty="0">
                <a:solidFill>
                  <a:srgbClr val="003840"/>
                </a:solidFill>
                <a:latin typeface="Lucida Sans Unicode"/>
                <a:cs typeface="Lucida Sans Unicode"/>
              </a:rPr>
              <a:t> 'NEJ' </a:t>
            </a:r>
            <a:r>
              <a:rPr sz="2500" spc="-10" dirty="0" smtClean="0">
                <a:solidFill>
                  <a:srgbClr val="003840"/>
                </a:solidFill>
                <a:latin typeface="Lucida Sans Unicode"/>
                <a:cs typeface="Lucida Sans Unicode"/>
              </a:rPr>
              <a:t>NÄR</a:t>
            </a:r>
            <a:r>
              <a:rPr lang="sv-SE" sz="2500" spc="-10" dirty="0" smtClean="0">
                <a:solidFill>
                  <a:srgbClr val="003840"/>
                </a:solidFill>
                <a:latin typeface="Lucida Sans Unicode"/>
                <a:cs typeface="Lucida Sans Unicode"/>
              </a:rPr>
              <a:t> DU</a:t>
            </a:r>
            <a:endParaRPr sz="2500" spc="-10" dirty="0">
              <a:solidFill>
                <a:srgbClr val="003840"/>
              </a:solidFill>
              <a:latin typeface="Lucida Sans Unicode"/>
              <a:cs typeface="Lucida Sans Unicode"/>
            </a:endParaRPr>
          </a:p>
          <a:p>
            <a:pPr marL="12700">
              <a:spcBef>
                <a:spcPts val="620"/>
              </a:spcBef>
            </a:pPr>
            <a:r>
              <a:rPr sz="2500" spc="-10" dirty="0">
                <a:solidFill>
                  <a:srgbClr val="003840"/>
                </a:solidFill>
                <a:latin typeface="Lucida Sans Unicode"/>
                <a:cs typeface="Lucida Sans Unicode"/>
              </a:rPr>
              <a:t>SÖKER FINANSIERING</a:t>
            </a:r>
          </a:p>
        </p:txBody>
      </p:sp>
      <p:sp>
        <p:nvSpPr>
          <p:cNvPr id="6" name="object 6"/>
          <p:cNvSpPr txBox="1"/>
          <p:nvPr/>
        </p:nvSpPr>
        <p:spPr>
          <a:xfrm>
            <a:off x="5575808" y="4214537"/>
            <a:ext cx="4306570" cy="1828800"/>
          </a:xfrm>
          <a:prstGeom prst="rect">
            <a:avLst/>
          </a:prstGeom>
        </p:spPr>
        <p:txBody>
          <a:bodyPr vert="horz" wrap="square" lIns="0" tIns="208915" rIns="0" bIns="0" rtlCol="0">
            <a:spAutoFit/>
          </a:bodyPr>
          <a:lstStyle/>
          <a:p>
            <a:pPr algn="ctr">
              <a:lnSpc>
                <a:spcPct val="100000"/>
              </a:lnSpc>
              <a:spcBef>
                <a:spcPts val="1645"/>
              </a:spcBef>
            </a:pPr>
            <a:r>
              <a:rPr sz="3450" i="1" spc="65" dirty="0">
                <a:solidFill>
                  <a:srgbClr val="A5377D"/>
                </a:solidFill>
                <a:latin typeface="Trebuchet MS"/>
                <a:cs typeface="Trebuchet MS"/>
              </a:rPr>
              <a:t>"Entusiasm</a:t>
            </a:r>
            <a:r>
              <a:rPr sz="3450" i="1" spc="-220" dirty="0">
                <a:solidFill>
                  <a:srgbClr val="A5377D"/>
                </a:solidFill>
                <a:latin typeface="Trebuchet MS"/>
                <a:cs typeface="Trebuchet MS"/>
              </a:rPr>
              <a:t> </a:t>
            </a:r>
            <a:r>
              <a:rPr sz="3450" i="1" spc="-20" dirty="0">
                <a:solidFill>
                  <a:srgbClr val="A5377D"/>
                </a:solidFill>
                <a:latin typeface="Trebuchet MS"/>
                <a:cs typeface="Trebuchet MS"/>
              </a:rPr>
              <a:t>är</a:t>
            </a:r>
            <a:r>
              <a:rPr sz="3450" i="1" spc="-220" dirty="0">
                <a:solidFill>
                  <a:srgbClr val="A5377D"/>
                </a:solidFill>
                <a:latin typeface="Trebuchet MS"/>
                <a:cs typeface="Trebuchet MS"/>
              </a:rPr>
              <a:t> </a:t>
            </a:r>
            <a:r>
              <a:rPr sz="3450" i="1" spc="-80" dirty="0">
                <a:solidFill>
                  <a:srgbClr val="A5377D"/>
                </a:solidFill>
                <a:latin typeface="Trebuchet MS"/>
                <a:cs typeface="Trebuchet MS"/>
              </a:rPr>
              <a:t>vanligt.</a:t>
            </a:r>
            <a:endParaRPr sz="3450">
              <a:latin typeface="Trebuchet MS"/>
              <a:cs typeface="Trebuchet MS"/>
            </a:endParaRPr>
          </a:p>
          <a:p>
            <a:pPr marL="95250" algn="ctr">
              <a:lnSpc>
                <a:spcPct val="100000"/>
              </a:lnSpc>
              <a:spcBef>
                <a:spcPts val="1135"/>
              </a:spcBef>
            </a:pPr>
            <a:r>
              <a:rPr sz="2500" i="1" spc="-30" dirty="0">
                <a:solidFill>
                  <a:srgbClr val="A5377D"/>
                </a:solidFill>
                <a:latin typeface="Trebuchet MS"/>
                <a:cs typeface="Trebuchet MS"/>
              </a:rPr>
              <a:t>Uthållighet</a:t>
            </a:r>
            <a:r>
              <a:rPr sz="2500" i="1" spc="-150" dirty="0">
                <a:solidFill>
                  <a:srgbClr val="A5377D"/>
                </a:solidFill>
                <a:latin typeface="Trebuchet MS"/>
                <a:cs typeface="Trebuchet MS"/>
              </a:rPr>
              <a:t> </a:t>
            </a:r>
            <a:r>
              <a:rPr sz="2500" i="1" spc="-10" dirty="0">
                <a:solidFill>
                  <a:srgbClr val="A5377D"/>
                </a:solidFill>
                <a:latin typeface="Trebuchet MS"/>
                <a:cs typeface="Trebuchet MS"/>
              </a:rPr>
              <a:t>är</a:t>
            </a:r>
            <a:r>
              <a:rPr sz="2500" i="1" spc="-145" dirty="0">
                <a:solidFill>
                  <a:srgbClr val="A5377D"/>
                </a:solidFill>
                <a:latin typeface="Trebuchet MS"/>
                <a:cs typeface="Trebuchet MS"/>
              </a:rPr>
              <a:t> </a:t>
            </a:r>
            <a:r>
              <a:rPr sz="2500" i="1" spc="-25" dirty="0">
                <a:solidFill>
                  <a:srgbClr val="A5377D"/>
                </a:solidFill>
                <a:latin typeface="Trebuchet MS"/>
                <a:cs typeface="Trebuchet MS"/>
              </a:rPr>
              <a:t>sällsynt."</a:t>
            </a:r>
            <a:endParaRPr sz="2500">
              <a:latin typeface="Trebuchet MS"/>
              <a:cs typeface="Trebuchet MS"/>
            </a:endParaRPr>
          </a:p>
          <a:p>
            <a:pPr marL="26034" algn="ctr">
              <a:lnSpc>
                <a:spcPct val="100000"/>
              </a:lnSpc>
              <a:spcBef>
                <a:spcPts val="1020"/>
              </a:spcBef>
            </a:pPr>
            <a:r>
              <a:rPr sz="2800" b="1" spc="-35" dirty="0">
                <a:solidFill>
                  <a:srgbClr val="A5377D"/>
                </a:solidFill>
                <a:latin typeface="Arial"/>
                <a:cs typeface="Arial"/>
              </a:rPr>
              <a:t>-</a:t>
            </a:r>
            <a:r>
              <a:rPr sz="2800" b="1" spc="-65" dirty="0">
                <a:solidFill>
                  <a:srgbClr val="A5377D"/>
                </a:solidFill>
                <a:latin typeface="Arial"/>
                <a:cs typeface="Arial"/>
              </a:rPr>
              <a:t> </a:t>
            </a:r>
            <a:r>
              <a:rPr sz="2800" b="1" spc="65" dirty="0">
                <a:solidFill>
                  <a:srgbClr val="A5377D"/>
                </a:solidFill>
                <a:latin typeface="Arial"/>
                <a:cs typeface="Arial"/>
              </a:rPr>
              <a:t>Angela</a:t>
            </a:r>
            <a:r>
              <a:rPr sz="2800" b="1" spc="-60" dirty="0">
                <a:solidFill>
                  <a:srgbClr val="A5377D"/>
                </a:solidFill>
                <a:latin typeface="Arial"/>
                <a:cs typeface="Arial"/>
              </a:rPr>
              <a:t> </a:t>
            </a:r>
            <a:r>
              <a:rPr sz="2800" b="1" spc="114" dirty="0">
                <a:solidFill>
                  <a:srgbClr val="A5377D"/>
                </a:solidFill>
                <a:latin typeface="Arial"/>
                <a:cs typeface="Arial"/>
              </a:rPr>
              <a:t>Duckworth</a:t>
            </a:r>
            <a:endParaRPr sz="2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45635" y="377952"/>
            <a:ext cx="0" cy="6082030"/>
          </a:xfrm>
          <a:custGeom>
            <a:avLst/>
            <a:gdLst/>
            <a:ahLst/>
            <a:cxnLst/>
            <a:rect l="l" t="t" r="r" b="b"/>
            <a:pathLst>
              <a:path h="6082030">
                <a:moveTo>
                  <a:pt x="0" y="0"/>
                </a:moveTo>
                <a:lnTo>
                  <a:pt x="0" y="6081483"/>
                </a:lnTo>
              </a:path>
            </a:pathLst>
          </a:custGeom>
          <a:ln w="6350">
            <a:solidFill>
              <a:srgbClr val="A6377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835101" y="872853"/>
            <a:ext cx="2073620" cy="2069449"/>
          </a:xfrm>
          <a:prstGeom prst="rect">
            <a:avLst/>
          </a:prstGeom>
        </p:spPr>
      </p:pic>
      <p:sp>
        <p:nvSpPr>
          <p:cNvPr id="4" name="object 4"/>
          <p:cNvSpPr txBox="1"/>
          <p:nvPr/>
        </p:nvSpPr>
        <p:spPr>
          <a:xfrm>
            <a:off x="4433696" y="764794"/>
            <a:ext cx="7281545" cy="4820285"/>
          </a:xfrm>
          <a:prstGeom prst="rect">
            <a:avLst/>
          </a:prstGeom>
        </p:spPr>
        <p:txBody>
          <a:bodyPr vert="horz" wrap="square" lIns="0" tIns="12700" rIns="0" bIns="0" rtlCol="0">
            <a:spAutoFit/>
          </a:bodyPr>
          <a:lstStyle/>
          <a:p>
            <a:pPr marL="12700" marR="154305">
              <a:lnSpc>
                <a:spcPct val="120000"/>
              </a:lnSpc>
              <a:spcBef>
                <a:spcPts val="100"/>
              </a:spcBef>
            </a:pPr>
            <a:r>
              <a:rPr sz="1800" b="1" spc="70" dirty="0">
                <a:solidFill>
                  <a:srgbClr val="A5377D"/>
                </a:solidFill>
                <a:latin typeface="Arial"/>
                <a:cs typeface="Arial"/>
              </a:rPr>
              <a:t>Reflektera </a:t>
            </a:r>
            <a:r>
              <a:rPr sz="1800" b="1" spc="50" dirty="0">
                <a:solidFill>
                  <a:srgbClr val="A5377D"/>
                </a:solidFill>
                <a:latin typeface="Arial"/>
                <a:cs typeface="Arial"/>
              </a:rPr>
              <a:t>över </a:t>
            </a:r>
            <a:r>
              <a:rPr sz="1800" b="1" spc="110" dirty="0">
                <a:solidFill>
                  <a:srgbClr val="A5377D"/>
                </a:solidFill>
                <a:latin typeface="Arial"/>
                <a:cs typeface="Arial"/>
              </a:rPr>
              <a:t>ditt </a:t>
            </a:r>
            <a:r>
              <a:rPr sz="1800" b="1" spc="60" dirty="0">
                <a:solidFill>
                  <a:srgbClr val="A5377D"/>
                </a:solidFill>
                <a:latin typeface="Arial"/>
                <a:cs typeface="Arial"/>
              </a:rPr>
              <a:t>förhållningssätt </a:t>
            </a:r>
            <a:r>
              <a:rPr sz="1800" spc="-465" dirty="0">
                <a:solidFill>
                  <a:srgbClr val="003840"/>
                </a:solidFill>
                <a:latin typeface="Lucida Sans Unicode"/>
                <a:cs typeface="Lucida Sans Unicode"/>
              </a:rPr>
              <a:t>-</a:t>
            </a:r>
            <a:r>
              <a:rPr sz="1800" spc="-459" dirty="0">
                <a:solidFill>
                  <a:srgbClr val="003840"/>
                </a:solidFill>
                <a:latin typeface="Lucida Sans Unicode"/>
                <a:cs typeface="Lucida Sans Unicode"/>
              </a:rPr>
              <a:t> </a:t>
            </a:r>
            <a:r>
              <a:rPr sz="1800" dirty="0">
                <a:solidFill>
                  <a:srgbClr val="003840"/>
                </a:solidFill>
                <a:latin typeface="Lucida Sans Unicode"/>
                <a:cs typeface="Lucida Sans Unicode"/>
              </a:rPr>
              <a:t>var </a:t>
            </a:r>
            <a:r>
              <a:rPr sz="1800" spc="-25" dirty="0">
                <a:solidFill>
                  <a:srgbClr val="003840"/>
                </a:solidFill>
                <a:latin typeface="Lucida Sans Unicode"/>
                <a:cs typeface="Lucida Sans Unicode"/>
              </a:rPr>
              <a:t>ärlig </a:t>
            </a:r>
            <a:r>
              <a:rPr sz="1800" spc="-5" dirty="0">
                <a:solidFill>
                  <a:srgbClr val="003840"/>
                </a:solidFill>
                <a:latin typeface="Lucida Sans Unicode"/>
                <a:cs typeface="Lucida Sans Unicode"/>
              </a:rPr>
              <a:t>med </a:t>
            </a:r>
            <a:r>
              <a:rPr sz="1800" spc="-35" dirty="0">
                <a:solidFill>
                  <a:srgbClr val="003840"/>
                </a:solidFill>
                <a:latin typeface="Lucida Sans Unicode"/>
                <a:cs typeface="Lucida Sans Unicode"/>
              </a:rPr>
              <a:t>dig </a:t>
            </a:r>
            <a:r>
              <a:rPr sz="1800" spc="-50" dirty="0">
                <a:solidFill>
                  <a:srgbClr val="003840"/>
                </a:solidFill>
                <a:latin typeface="Lucida Sans Unicode"/>
                <a:cs typeface="Lucida Sans Unicode"/>
              </a:rPr>
              <a:t>själv. </a:t>
            </a:r>
            <a:r>
              <a:rPr sz="1800" spc="-45" dirty="0">
                <a:solidFill>
                  <a:srgbClr val="003840"/>
                </a:solidFill>
                <a:latin typeface="Lucida Sans Unicode"/>
                <a:cs typeface="Lucida Sans Unicode"/>
              </a:rPr>
              <a:t> </a:t>
            </a:r>
            <a:r>
              <a:rPr sz="1800" dirty="0">
                <a:solidFill>
                  <a:srgbClr val="003840"/>
                </a:solidFill>
                <a:latin typeface="Lucida Sans Unicode"/>
                <a:cs typeface="Lucida Sans Unicode"/>
              </a:rPr>
              <a:t>Hade</a:t>
            </a:r>
            <a:r>
              <a:rPr sz="1800" spc="-105" dirty="0">
                <a:solidFill>
                  <a:srgbClr val="003840"/>
                </a:solidFill>
                <a:latin typeface="Lucida Sans Unicode"/>
                <a:cs typeface="Lucida Sans Unicode"/>
              </a:rPr>
              <a:t> </a:t>
            </a:r>
            <a:r>
              <a:rPr sz="1800" spc="-20" dirty="0">
                <a:solidFill>
                  <a:srgbClr val="003840"/>
                </a:solidFill>
                <a:latin typeface="Lucida Sans Unicode"/>
                <a:cs typeface="Lucida Sans Unicode"/>
              </a:rPr>
              <a:t>du</a:t>
            </a:r>
            <a:r>
              <a:rPr sz="1800" spc="-105" dirty="0">
                <a:solidFill>
                  <a:srgbClr val="003840"/>
                </a:solidFill>
                <a:latin typeface="Lucida Sans Unicode"/>
                <a:cs typeface="Lucida Sans Unicode"/>
              </a:rPr>
              <a:t> </a:t>
            </a:r>
            <a:r>
              <a:rPr sz="1800" spc="-10" dirty="0">
                <a:solidFill>
                  <a:srgbClr val="003840"/>
                </a:solidFill>
                <a:latin typeface="Lucida Sans Unicode"/>
                <a:cs typeface="Lucida Sans Unicode"/>
              </a:rPr>
              <a:t>bråttom</a:t>
            </a:r>
            <a:r>
              <a:rPr sz="1800" spc="-105" dirty="0">
                <a:solidFill>
                  <a:srgbClr val="003840"/>
                </a:solidFill>
                <a:latin typeface="Lucida Sans Unicode"/>
                <a:cs typeface="Lucida Sans Unicode"/>
              </a:rPr>
              <a:t> </a:t>
            </a:r>
            <a:r>
              <a:rPr sz="1800" spc="-5" dirty="0">
                <a:solidFill>
                  <a:srgbClr val="003840"/>
                </a:solidFill>
                <a:latin typeface="Lucida Sans Unicode"/>
                <a:cs typeface="Lucida Sans Unicode"/>
              </a:rPr>
              <a:t>med</a:t>
            </a:r>
            <a:r>
              <a:rPr sz="1800" spc="-105" dirty="0">
                <a:solidFill>
                  <a:srgbClr val="003840"/>
                </a:solidFill>
                <a:latin typeface="Lucida Sans Unicode"/>
                <a:cs typeface="Lucida Sans Unicode"/>
              </a:rPr>
              <a:t> </a:t>
            </a:r>
            <a:r>
              <a:rPr sz="1800" spc="-15" dirty="0">
                <a:solidFill>
                  <a:srgbClr val="003840"/>
                </a:solidFill>
                <a:latin typeface="Lucida Sans Unicode"/>
                <a:cs typeface="Lucida Sans Unicode"/>
              </a:rPr>
              <a:t>ansökan?</a:t>
            </a:r>
            <a:r>
              <a:rPr sz="1800" spc="-105" dirty="0">
                <a:solidFill>
                  <a:srgbClr val="003840"/>
                </a:solidFill>
                <a:latin typeface="Lucida Sans Unicode"/>
                <a:cs typeface="Lucida Sans Unicode"/>
              </a:rPr>
              <a:t> </a:t>
            </a:r>
            <a:r>
              <a:rPr sz="1800" spc="-55" dirty="0">
                <a:solidFill>
                  <a:srgbClr val="003840"/>
                </a:solidFill>
                <a:latin typeface="Lucida Sans Unicode"/>
                <a:cs typeface="Lucida Sans Unicode"/>
              </a:rPr>
              <a:t>Tyckte</a:t>
            </a:r>
            <a:r>
              <a:rPr sz="1800" spc="-105" dirty="0">
                <a:solidFill>
                  <a:srgbClr val="003840"/>
                </a:solidFill>
                <a:latin typeface="Lucida Sans Unicode"/>
                <a:cs typeface="Lucida Sans Unicode"/>
              </a:rPr>
              <a:t> </a:t>
            </a:r>
            <a:r>
              <a:rPr sz="1800" spc="-20" dirty="0">
                <a:solidFill>
                  <a:srgbClr val="003840"/>
                </a:solidFill>
                <a:latin typeface="Lucida Sans Unicode"/>
                <a:cs typeface="Lucida Sans Unicode"/>
              </a:rPr>
              <a:t>du</a:t>
            </a:r>
            <a:r>
              <a:rPr sz="1800" spc="-105" dirty="0">
                <a:solidFill>
                  <a:srgbClr val="003840"/>
                </a:solidFill>
                <a:latin typeface="Lucida Sans Unicode"/>
                <a:cs typeface="Lucida Sans Unicode"/>
              </a:rPr>
              <a:t> </a:t>
            </a:r>
            <a:r>
              <a:rPr sz="1800" spc="-25" dirty="0">
                <a:solidFill>
                  <a:srgbClr val="003840"/>
                </a:solidFill>
                <a:latin typeface="Lucida Sans Unicode"/>
                <a:cs typeface="Lucida Sans Unicode"/>
              </a:rPr>
              <a:t>verkligen</a:t>
            </a:r>
            <a:r>
              <a:rPr sz="1800" spc="-105" dirty="0">
                <a:solidFill>
                  <a:srgbClr val="003840"/>
                </a:solidFill>
                <a:latin typeface="Lucida Sans Unicode"/>
                <a:cs typeface="Lucida Sans Unicode"/>
              </a:rPr>
              <a:t> </a:t>
            </a:r>
            <a:r>
              <a:rPr sz="1800" spc="-15" dirty="0">
                <a:solidFill>
                  <a:srgbClr val="003840"/>
                </a:solidFill>
                <a:latin typeface="Lucida Sans Unicode"/>
                <a:cs typeface="Lucida Sans Unicode"/>
              </a:rPr>
              <a:t>att</a:t>
            </a:r>
            <a:r>
              <a:rPr sz="1800" spc="-105" dirty="0">
                <a:solidFill>
                  <a:srgbClr val="003840"/>
                </a:solidFill>
                <a:latin typeface="Lucida Sans Unicode"/>
                <a:cs typeface="Lucida Sans Unicode"/>
              </a:rPr>
              <a:t> </a:t>
            </a:r>
            <a:r>
              <a:rPr sz="1800" spc="-15" dirty="0">
                <a:solidFill>
                  <a:srgbClr val="003840"/>
                </a:solidFill>
                <a:latin typeface="Lucida Sans Unicode"/>
                <a:cs typeface="Lucida Sans Unicode"/>
              </a:rPr>
              <a:t>du  </a:t>
            </a:r>
            <a:r>
              <a:rPr sz="1800" spc="-30" dirty="0">
                <a:solidFill>
                  <a:srgbClr val="003840"/>
                </a:solidFill>
                <a:latin typeface="Lucida Sans Unicode"/>
                <a:cs typeface="Lucida Sans Unicode"/>
              </a:rPr>
              <a:t>uppfyllde</a:t>
            </a:r>
            <a:r>
              <a:rPr sz="1800" spc="-100" dirty="0">
                <a:solidFill>
                  <a:srgbClr val="003840"/>
                </a:solidFill>
                <a:latin typeface="Lucida Sans Unicode"/>
                <a:cs typeface="Lucida Sans Unicode"/>
              </a:rPr>
              <a:t> </a:t>
            </a:r>
            <a:r>
              <a:rPr sz="1800" spc="-15" dirty="0">
                <a:solidFill>
                  <a:srgbClr val="003840"/>
                </a:solidFill>
                <a:latin typeface="Lucida Sans Unicode"/>
                <a:cs typeface="Lucida Sans Unicode"/>
              </a:rPr>
              <a:t>prioriteringarna</a:t>
            </a:r>
            <a:r>
              <a:rPr sz="1800" spc="-95" dirty="0">
                <a:solidFill>
                  <a:srgbClr val="003840"/>
                </a:solidFill>
                <a:latin typeface="Lucida Sans Unicode"/>
                <a:cs typeface="Lucida Sans Unicode"/>
              </a:rPr>
              <a:t> </a:t>
            </a:r>
            <a:r>
              <a:rPr sz="1800" spc="-20" dirty="0">
                <a:solidFill>
                  <a:srgbClr val="003840"/>
                </a:solidFill>
                <a:latin typeface="Lucida Sans Unicode"/>
                <a:cs typeface="Lucida Sans Unicode"/>
              </a:rPr>
              <a:t>eller</a:t>
            </a:r>
            <a:r>
              <a:rPr sz="1800" spc="-95" dirty="0">
                <a:solidFill>
                  <a:srgbClr val="003840"/>
                </a:solidFill>
                <a:latin typeface="Lucida Sans Unicode"/>
                <a:cs typeface="Lucida Sans Unicode"/>
              </a:rPr>
              <a:t> </a:t>
            </a:r>
            <a:r>
              <a:rPr sz="1800" spc="-25" dirty="0">
                <a:solidFill>
                  <a:srgbClr val="003840"/>
                </a:solidFill>
                <a:latin typeface="Lucida Sans Unicode"/>
                <a:cs typeface="Lucida Sans Unicode"/>
              </a:rPr>
              <a:t>gjorde</a:t>
            </a:r>
            <a:r>
              <a:rPr sz="1800" spc="-95" dirty="0">
                <a:solidFill>
                  <a:srgbClr val="003840"/>
                </a:solidFill>
                <a:latin typeface="Lucida Sans Unicode"/>
                <a:cs typeface="Lucida Sans Unicode"/>
              </a:rPr>
              <a:t> </a:t>
            </a:r>
            <a:r>
              <a:rPr sz="1800" spc="-20" dirty="0">
                <a:solidFill>
                  <a:srgbClr val="003840"/>
                </a:solidFill>
                <a:latin typeface="Lucida Sans Unicode"/>
                <a:cs typeface="Lucida Sans Unicode"/>
              </a:rPr>
              <a:t>du</a:t>
            </a:r>
            <a:r>
              <a:rPr sz="1800" spc="-100" dirty="0">
                <a:solidFill>
                  <a:srgbClr val="003840"/>
                </a:solidFill>
                <a:latin typeface="Lucida Sans Unicode"/>
                <a:cs typeface="Lucida Sans Unicode"/>
              </a:rPr>
              <a:t> </a:t>
            </a:r>
            <a:r>
              <a:rPr sz="1800" spc="-20" dirty="0">
                <a:solidFill>
                  <a:srgbClr val="003840"/>
                </a:solidFill>
                <a:latin typeface="Lucida Sans Unicode"/>
                <a:cs typeface="Lucida Sans Unicode"/>
              </a:rPr>
              <a:t>inte</a:t>
            </a:r>
            <a:r>
              <a:rPr sz="1800" spc="-95" dirty="0">
                <a:solidFill>
                  <a:srgbClr val="003840"/>
                </a:solidFill>
                <a:latin typeface="Lucida Sans Unicode"/>
                <a:cs typeface="Lucida Sans Unicode"/>
              </a:rPr>
              <a:t> </a:t>
            </a:r>
            <a:r>
              <a:rPr sz="1800" spc="-35" dirty="0">
                <a:solidFill>
                  <a:srgbClr val="003840"/>
                </a:solidFill>
                <a:latin typeface="Lucida Sans Unicode"/>
                <a:cs typeface="Lucida Sans Unicode"/>
              </a:rPr>
              <a:t>dig</a:t>
            </a:r>
            <a:r>
              <a:rPr sz="1800" spc="-95" dirty="0">
                <a:solidFill>
                  <a:srgbClr val="003840"/>
                </a:solidFill>
                <a:latin typeface="Lucida Sans Unicode"/>
                <a:cs typeface="Lucida Sans Unicode"/>
              </a:rPr>
              <a:t> </a:t>
            </a:r>
            <a:r>
              <a:rPr sz="1800" spc="-40" dirty="0">
                <a:solidFill>
                  <a:srgbClr val="003840"/>
                </a:solidFill>
                <a:latin typeface="Lucida Sans Unicode"/>
                <a:cs typeface="Lucida Sans Unicode"/>
              </a:rPr>
              <a:t>själv</a:t>
            </a:r>
            <a:r>
              <a:rPr sz="1800" spc="-95" dirty="0">
                <a:solidFill>
                  <a:srgbClr val="003840"/>
                </a:solidFill>
                <a:latin typeface="Lucida Sans Unicode"/>
                <a:cs typeface="Lucida Sans Unicode"/>
              </a:rPr>
              <a:t> </a:t>
            </a:r>
            <a:r>
              <a:rPr sz="1800" spc="-20" dirty="0">
                <a:solidFill>
                  <a:srgbClr val="003840"/>
                </a:solidFill>
                <a:latin typeface="Lucida Sans Unicode"/>
                <a:cs typeface="Lucida Sans Unicode"/>
              </a:rPr>
              <a:t>rättvisa</a:t>
            </a:r>
            <a:r>
              <a:rPr sz="1800" spc="-100" dirty="0">
                <a:solidFill>
                  <a:srgbClr val="003840"/>
                </a:solidFill>
                <a:latin typeface="Lucida Sans Unicode"/>
                <a:cs typeface="Lucida Sans Unicode"/>
              </a:rPr>
              <a:t> </a:t>
            </a:r>
            <a:r>
              <a:rPr sz="1800" spc="5" dirty="0">
                <a:solidFill>
                  <a:srgbClr val="003840"/>
                </a:solidFill>
                <a:latin typeface="Lucida Sans Unicode"/>
                <a:cs typeface="Lucida Sans Unicode"/>
              </a:rPr>
              <a:t>när </a:t>
            </a:r>
            <a:r>
              <a:rPr sz="1800" spc="-555" dirty="0">
                <a:solidFill>
                  <a:srgbClr val="003840"/>
                </a:solidFill>
                <a:latin typeface="Lucida Sans Unicode"/>
                <a:cs typeface="Lucida Sans Unicode"/>
              </a:rPr>
              <a:t> </a:t>
            </a:r>
            <a:r>
              <a:rPr sz="1800" spc="-20" dirty="0">
                <a:solidFill>
                  <a:srgbClr val="003840"/>
                </a:solidFill>
                <a:latin typeface="Lucida Sans Unicode"/>
                <a:cs typeface="Lucida Sans Unicode"/>
              </a:rPr>
              <a:t>du</a:t>
            </a:r>
            <a:r>
              <a:rPr sz="1800" spc="-110" dirty="0">
                <a:solidFill>
                  <a:srgbClr val="003840"/>
                </a:solidFill>
                <a:latin typeface="Lucida Sans Unicode"/>
                <a:cs typeface="Lucida Sans Unicode"/>
              </a:rPr>
              <a:t> </a:t>
            </a:r>
            <a:r>
              <a:rPr sz="1800" spc="-30" dirty="0">
                <a:solidFill>
                  <a:srgbClr val="003840"/>
                </a:solidFill>
                <a:latin typeface="Lucida Sans Unicode"/>
                <a:cs typeface="Lucida Sans Unicode"/>
              </a:rPr>
              <a:t>skrev</a:t>
            </a:r>
            <a:r>
              <a:rPr sz="1800" spc="-105" dirty="0">
                <a:solidFill>
                  <a:srgbClr val="003840"/>
                </a:solidFill>
                <a:latin typeface="Lucida Sans Unicode"/>
                <a:cs typeface="Lucida Sans Unicode"/>
              </a:rPr>
              <a:t> </a:t>
            </a:r>
            <a:r>
              <a:rPr sz="1800" spc="-10" dirty="0">
                <a:solidFill>
                  <a:srgbClr val="003840"/>
                </a:solidFill>
                <a:latin typeface="Lucida Sans Unicode"/>
                <a:cs typeface="Lucida Sans Unicode"/>
              </a:rPr>
              <a:t>om</a:t>
            </a:r>
            <a:r>
              <a:rPr sz="1800" spc="-105" dirty="0">
                <a:solidFill>
                  <a:srgbClr val="003840"/>
                </a:solidFill>
                <a:latin typeface="Lucida Sans Unicode"/>
                <a:cs typeface="Lucida Sans Unicode"/>
              </a:rPr>
              <a:t> </a:t>
            </a:r>
            <a:r>
              <a:rPr sz="1800" spc="-30" dirty="0">
                <a:solidFill>
                  <a:srgbClr val="003840"/>
                </a:solidFill>
                <a:latin typeface="Lucida Sans Unicode"/>
                <a:cs typeface="Lucida Sans Unicode"/>
              </a:rPr>
              <a:t>din</a:t>
            </a:r>
            <a:r>
              <a:rPr sz="1800" spc="-105" dirty="0">
                <a:solidFill>
                  <a:srgbClr val="003840"/>
                </a:solidFill>
                <a:latin typeface="Lucida Sans Unicode"/>
                <a:cs typeface="Lucida Sans Unicode"/>
              </a:rPr>
              <a:t> </a:t>
            </a:r>
            <a:r>
              <a:rPr sz="1800" spc="-15" dirty="0">
                <a:solidFill>
                  <a:srgbClr val="003840"/>
                </a:solidFill>
                <a:latin typeface="Lucida Sans Unicode"/>
                <a:cs typeface="Lucida Sans Unicode"/>
              </a:rPr>
              <a:t>affärsidé?</a:t>
            </a:r>
            <a:endParaRPr sz="1800">
              <a:latin typeface="Lucida Sans Unicode"/>
              <a:cs typeface="Lucida Sans Unicode"/>
            </a:endParaRPr>
          </a:p>
          <a:p>
            <a:pPr marL="12700" marR="358775">
              <a:lnSpc>
                <a:spcPct val="102899"/>
              </a:lnSpc>
              <a:spcBef>
                <a:spcPts val="2065"/>
              </a:spcBef>
            </a:pPr>
            <a:r>
              <a:rPr sz="2100" b="1" spc="-20" dirty="0">
                <a:solidFill>
                  <a:srgbClr val="A5377D"/>
                </a:solidFill>
                <a:latin typeface="Arial"/>
                <a:cs typeface="Arial"/>
              </a:rPr>
              <a:t>Be </a:t>
            </a:r>
            <a:r>
              <a:rPr sz="2100" b="1" spc="105" dirty="0">
                <a:solidFill>
                  <a:srgbClr val="A5377D"/>
                </a:solidFill>
                <a:latin typeface="Arial"/>
                <a:cs typeface="Arial"/>
              </a:rPr>
              <a:t>om </a:t>
            </a:r>
            <a:r>
              <a:rPr sz="2100" b="1" spc="60" dirty="0">
                <a:solidFill>
                  <a:srgbClr val="A5377D"/>
                </a:solidFill>
                <a:latin typeface="Arial"/>
                <a:cs typeface="Arial"/>
              </a:rPr>
              <a:t>feedback </a:t>
            </a:r>
            <a:r>
              <a:rPr sz="2100" spc="-540" dirty="0">
                <a:solidFill>
                  <a:srgbClr val="003840"/>
                </a:solidFill>
                <a:latin typeface="Lucida Sans Unicode"/>
                <a:cs typeface="Lucida Sans Unicode"/>
              </a:rPr>
              <a:t>-</a:t>
            </a:r>
            <a:r>
              <a:rPr sz="2100" spc="-535" dirty="0">
                <a:solidFill>
                  <a:srgbClr val="003840"/>
                </a:solidFill>
                <a:latin typeface="Lucida Sans Unicode"/>
                <a:cs typeface="Lucida Sans Unicode"/>
              </a:rPr>
              <a:t> </a:t>
            </a:r>
            <a:r>
              <a:rPr sz="2100" dirty="0">
                <a:solidFill>
                  <a:srgbClr val="003840"/>
                </a:solidFill>
                <a:latin typeface="Lucida Sans Unicode"/>
                <a:cs typeface="Lucida Sans Unicode"/>
              </a:rPr>
              <a:t>även </a:t>
            </a:r>
            <a:r>
              <a:rPr sz="2100" spc="-10" dirty="0">
                <a:solidFill>
                  <a:srgbClr val="003840"/>
                </a:solidFill>
                <a:latin typeface="Lucida Sans Unicode"/>
                <a:cs typeface="Lucida Sans Unicode"/>
              </a:rPr>
              <a:t>om </a:t>
            </a:r>
            <a:r>
              <a:rPr sz="2100" spc="-40" dirty="0">
                <a:solidFill>
                  <a:srgbClr val="003840"/>
                </a:solidFill>
                <a:latin typeface="Lucida Sans Unicode"/>
                <a:cs typeface="Lucida Sans Unicode"/>
              </a:rPr>
              <a:t>ditt </a:t>
            </a:r>
            <a:r>
              <a:rPr sz="2100" spc="-25" dirty="0">
                <a:solidFill>
                  <a:srgbClr val="003840"/>
                </a:solidFill>
                <a:latin typeface="Lucida Sans Unicode"/>
                <a:cs typeface="Lucida Sans Unicode"/>
              </a:rPr>
              <a:t>avslagsbrev </a:t>
            </a:r>
            <a:r>
              <a:rPr sz="2100" dirty="0">
                <a:solidFill>
                  <a:srgbClr val="003840"/>
                </a:solidFill>
                <a:latin typeface="Lucida Sans Unicode"/>
                <a:cs typeface="Lucida Sans Unicode"/>
              </a:rPr>
              <a:t>anger en </a:t>
            </a:r>
            <a:r>
              <a:rPr sz="2100" spc="5" dirty="0">
                <a:solidFill>
                  <a:srgbClr val="003840"/>
                </a:solidFill>
                <a:latin typeface="Lucida Sans Unicode"/>
                <a:cs typeface="Lucida Sans Unicode"/>
              </a:rPr>
              <a:t> </a:t>
            </a:r>
            <a:r>
              <a:rPr sz="2100" spc="-20" dirty="0">
                <a:solidFill>
                  <a:srgbClr val="003840"/>
                </a:solidFill>
                <a:latin typeface="Lucida Sans Unicode"/>
                <a:cs typeface="Lucida Sans Unicode"/>
              </a:rPr>
              <a:t>anledning </a:t>
            </a:r>
            <a:r>
              <a:rPr sz="2100" spc="-60" dirty="0">
                <a:solidFill>
                  <a:srgbClr val="003840"/>
                </a:solidFill>
                <a:latin typeface="Lucida Sans Unicode"/>
                <a:cs typeface="Lucida Sans Unicode"/>
              </a:rPr>
              <a:t>till </a:t>
            </a:r>
            <a:r>
              <a:rPr sz="2100" spc="-40" dirty="0">
                <a:solidFill>
                  <a:srgbClr val="003840"/>
                </a:solidFill>
                <a:latin typeface="Lucida Sans Unicode"/>
                <a:cs typeface="Lucida Sans Unicode"/>
              </a:rPr>
              <a:t>ditt </a:t>
            </a:r>
            <a:r>
              <a:rPr sz="2100" spc="-35" dirty="0">
                <a:solidFill>
                  <a:srgbClr val="003840"/>
                </a:solidFill>
                <a:latin typeface="Lucida Sans Unicode"/>
                <a:cs typeface="Lucida Sans Unicode"/>
              </a:rPr>
              <a:t>avslag, </a:t>
            </a:r>
            <a:r>
              <a:rPr sz="2100" spc="-20" dirty="0">
                <a:solidFill>
                  <a:srgbClr val="003840"/>
                </a:solidFill>
                <a:latin typeface="Lucida Sans Unicode"/>
                <a:cs typeface="Lucida Sans Unicode"/>
              </a:rPr>
              <a:t>kommer </a:t>
            </a:r>
            <a:r>
              <a:rPr sz="2100" spc="-15" dirty="0">
                <a:solidFill>
                  <a:srgbClr val="003840"/>
                </a:solidFill>
                <a:latin typeface="Lucida Sans Unicode"/>
                <a:cs typeface="Lucida Sans Unicode"/>
              </a:rPr>
              <a:t>att </a:t>
            </a:r>
            <a:r>
              <a:rPr sz="2100" spc="-10" dirty="0">
                <a:solidFill>
                  <a:srgbClr val="003840"/>
                </a:solidFill>
                <a:latin typeface="Lucida Sans Unicode"/>
                <a:cs typeface="Lucida Sans Unicode"/>
              </a:rPr>
              <a:t>be om </a:t>
            </a:r>
            <a:r>
              <a:rPr sz="2100" spc="-30" dirty="0">
                <a:solidFill>
                  <a:srgbClr val="003840"/>
                </a:solidFill>
                <a:latin typeface="Lucida Sans Unicode"/>
                <a:cs typeface="Lucida Sans Unicode"/>
              </a:rPr>
              <a:t>muntlig </a:t>
            </a:r>
            <a:r>
              <a:rPr sz="2100" spc="-25" dirty="0">
                <a:solidFill>
                  <a:srgbClr val="003840"/>
                </a:solidFill>
                <a:latin typeface="Lucida Sans Unicode"/>
                <a:cs typeface="Lucida Sans Unicode"/>
              </a:rPr>
              <a:t> </a:t>
            </a:r>
            <a:r>
              <a:rPr sz="2100" spc="-30" dirty="0">
                <a:solidFill>
                  <a:srgbClr val="003840"/>
                </a:solidFill>
                <a:latin typeface="Lucida Sans Unicode"/>
                <a:cs typeface="Lucida Sans Unicode"/>
              </a:rPr>
              <a:t>feedback</a:t>
            </a:r>
            <a:r>
              <a:rPr sz="2100" spc="-125" dirty="0">
                <a:solidFill>
                  <a:srgbClr val="003840"/>
                </a:solidFill>
                <a:latin typeface="Lucida Sans Unicode"/>
                <a:cs typeface="Lucida Sans Unicode"/>
              </a:rPr>
              <a:t> </a:t>
            </a:r>
            <a:r>
              <a:rPr sz="2100" spc="-30" dirty="0">
                <a:solidFill>
                  <a:srgbClr val="003840"/>
                </a:solidFill>
                <a:latin typeface="Lucida Sans Unicode"/>
                <a:cs typeface="Lucida Sans Unicode"/>
              </a:rPr>
              <a:t>ibland</a:t>
            </a:r>
            <a:r>
              <a:rPr sz="2100" spc="-120" dirty="0">
                <a:solidFill>
                  <a:srgbClr val="003840"/>
                </a:solidFill>
                <a:latin typeface="Lucida Sans Unicode"/>
                <a:cs typeface="Lucida Sans Unicode"/>
              </a:rPr>
              <a:t> </a:t>
            </a:r>
            <a:r>
              <a:rPr sz="2100" spc="-5" dirty="0">
                <a:solidFill>
                  <a:srgbClr val="003840"/>
                </a:solidFill>
                <a:latin typeface="Lucida Sans Unicode"/>
                <a:cs typeface="Lucida Sans Unicode"/>
              </a:rPr>
              <a:t>ge</a:t>
            </a:r>
            <a:r>
              <a:rPr sz="2100" spc="-120" dirty="0">
                <a:solidFill>
                  <a:srgbClr val="003840"/>
                </a:solidFill>
                <a:latin typeface="Lucida Sans Unicode"/>
                <a:cs typeface="Lucida Sans Unicode"/>
              </a:rPr>
              <a:t> </a:t>
            </a:r>
            <a:r>
              <a:rPr sz="2100" spc="-40" dirty="0">
                <a:solidFill>
                  <a:srgbClr val="003840"/>
                </a:solidFill>
                <a:latin typeface="Lucida Sans Unicode"/>
                <a:cs typeface="Lucida Sans Unicode"/>
              </a:rPr>
              <a:t>dig</a:t>
            </a:r>
            <a:r>
              <a:rPr sz="2100" spc="-120" dirty="0">
                <a:solidFill>
                  <a:srgbClr val="003840"/>
                </a:solidFill>
                <a:latin typeface="Lucida Sans Unicode"/>
                <a:cs typeface="Lucida Sans Unicode"/>
              </a:rPr>
              <a:t> </a:t>
            </a:r>
            <a:r>
              <a:rPr sz="2100" spc="-15" dirty="0">
                <a:solidFill>
                  <a:srgbClr val="003840"/>
                </a:solidFill>
                <a:latin typeface="Lucida Sans Unicode"/>
                <a:cs typeface="Lucida Sans Unicode"/>
              </a:rPr>
              <a:t>ett</a:t>
            </a:r>
            <a:r>
              <a:rPr sz="2100" spc="-125" dirty="0">
                <a:solidFill>
                  <a:srgbClr val="003840"/>
                </a:solidFill>
                <a:latin typeface="Lucida Sans Unicode"/>
                <a:cs typeface="Lucida Sans Unicode"/>
              </a:rPr>
              <a:t> </a:t>
            </a:r>
            <a:r>
              <a:rPr sz="2100" spc="-30" dirty="0">
                <a:solidFill>
                  <a:srgbClr val="003840"/>
                </a:solidFill>
                <a:latin typeface="Lucida Sans Unicode"/>
                <a:cs typeface="Lucida Sans Unicode"/>
              </a:rPr>
              <a:t>fylligare</a:t>
            </a:r>
            <a:r>
              <a:rPr sz="2100" spc="-120" dirty="0">
                <a:solidFill>
                  <a:srgbClr val="003840"/>
                </a:solidFill>
                <a:latin typeface="Lucida Sans Unicode"/>
                <a:cs typeface="Lucida Sans Unicode"/>
              </a:rPr>
              <a:t> </a:t>
            </a:r>
            <a:r>
              <a:rPr sz="2100" spc="-35" dirty="0">
                <a:solidFill>
                  <a:srgbClr val="003840"/>
                </a:solidFill>
                <a:latin typeface="Lucida Sans Unicode"/>
                <a:cs typeface="Lucida Sans Unicode"/>
              </a:rPr>
              <a:t>och</a:t>
            </a:r>
            <a:r>
              <a:rPr sz="2100" spc="-120" dirty="0">
                <a:solidFill>
                  <a:srgbClr val="003840"/>
                </a:solidFill>
                <a:latin typeface="Lucida Sans Unicode"/>
                <a:cs typeface="Lucida Sans Unicode"/>
              </a:rPr>
              <a:t> </a:t>
            </a:r>
            <a:r>
              <a:rPr sz="2100" spc="5" dirty="0">
                <a:solidFill>
                  <a:srgbClr val="003840"/>
                </a:solidFill>
                <a:latin typeface="Lucida Sans Unicode"/>
                <a:cs typeface="Lucida Sans Unicode"/>
              </a:rPr>
              <a:t>mer</a:t>
            </a:r>
            <a:r>
              <a:rPr sz="2100" spc="-120" dirty="0">
                <a:solidFill>
                  <a:srgbClr val="003840"/>
                </a:solidFill>
                <a:latin typeface="Lucida Sans Unicode"/>
                <a:cs typeface="Lucida Sans Unicode"/>
              </a:rPr>
              <a:t> </a:t>
            </a:r>
            <a:r>
              <a:rPr sz="2100" spc="-20" dirty="0">
                <a:solidFill>
                  <a:srgbClr val="003840"/>
                </a:solidFill>
                <a:latin typeface="Lucida Sans Unicode"/>
                <a:cs typeface="Lucida Sans Unicode"/>
              </a:rPr>
              <a:t>öppet</a:t>
            </a:r>
            <a:r>
              <a:rPr sz="2100" spc="-125" dirty="0">
                <a:solidFill>
                  <a:srgbClr val="003840"/>
                </a:solidFill>
                <a:latin typeface="Lucida Sans Unicode"/>
                <a:cs typeface="Lucida Sans Unicode"/>
              </a:rPr>
              <a:t> </a:t>
            </a:r>
            <a:r>
              <a:rPr sz="2100" spc="-35" dirty="0">
                <a:solidFill>
                  <a:srgbClr val="003840"/>
                </a:solidFill>
                <a:latin typeface="Lucida Sans Unicode"/>
                <a:cs typeface="Lucida Sans Unicode"/>
              </a:rPr>
              <a:t>svar.</a:t>
            </a:r>
            <a:endParaRPr sz="2100">
              <a:latin typeface="Lucida Sans Unicode"/>
              <a:cs typeface="Lucida Sans Unicode"/>
            </a:endParaRPr>
          </a:p>
          <a:p>
            <a:pPr marL="12700" marR="5080">
              <a:lnSpc>
                <a:spcPct val="108000"/>
              </a:lnSpc>
              <a:spcBef>
                <a:spcPts val="1985"/>
              </a:spcBef>
            </a:pPr>
            <a:r>
              <a:rPr sz="2000" b="1" spc="55" dirty="0">
                <a:solidFill>
                  <a:srgbClr val="A5377D"/>
                </a:solidFill>
                <a:latin typeface="Arial"/>
                <a:cs typeface="Arial"/>
              </a:rPr>
              <a:t>Agera </a:t>
            </a:r>
            <a:r>
              <a:rPr sz="2000" b="1" spc="45" dirty="0">
                <a:solidFill>
                  <a:srgbClr val="A5377D"/>
                </a:solidFill>
                <a:latin typeface="Arial"/>
                <a:cs typeface="Arial"/>
              </a:rPr>
              <a:t>professionellt </a:t>
            </a:r>
            <a:r>
              <a:rPr sz="2000" spc="-515" dirty="0">
                <a:solidFill>
                  <a:srgbClr val="003840"/>
                </a:solidFill>
                <a:latin typeface="Lucida Sans Unicode"/>
                <a:cs typeface="Lucida Sans Unicode"/>
              </a:rPr>
              <a:t>-</a:t>
            </a:r>
            <a:r>
              <a:rPr sz="2000" spc="-509" dirty="0">
                <a:solidFill>
                  <a:srgbClr val="003840"/>
                </a:solidFill>
                <a:latin typeface="Lucida Sans Unicode"/>
                <a:cs typeface="Lucida Sans Unicode"/>
              </a:rPr>
              <a:t> </a:t>
            </a:r>
            <a:r>
              <a:rPr sz="2000" spc="-30" dirty="0">
                <a:solidFill>
                  <a:srgbClr val="003840"/>
                </a:solidFill>
                <a:latin typeface="Lucida Sans Unicode"/>
                <a:cs typeface="Lucida Sans Unicode"/>
              </a:rPr>
              <a:t>Även </a:t>
            </a:r>
            <a:r>
              <a:rPr sz="2000" spc="-10" dirty="0">
                <a:solidFill>
                  <a:srgbClr val="003840"/>
                </a:solidFill>
                <a:latin typeface="Lucida Sans Unicode"/>
                <a:cs typeface="Lucida Sans Unicode"/>
              </a:rPr>
              <a:t>om </a:t>
            </a:r>
            <a:r>
              <a:rPr sz="2000" spc="-20" dirty="0">
                <a:solidFill>
                  <a:srgbClr val="003840"/>
                </a:solidFill>
                <a:latin typeface="Lucida Sans Unicode"/>
                <a:cs typeface="Lucida Sans Unicode"/>
              </a:rPr>
              <a:t>du </a:t>
            </a:r>
            <a:r>
              <a:rPr sz="2000" spc="10" dirty="0">
                <a:solidFill>
                  <a:srgbClr val="003840"/>
                </a:solidFill>
                <a:latin typeface="Lucida Sans Unicode"/>
                <a:cs typeface="Lucida Sans Unicode"/>
              </a:rPr>
              <a:t>är </a:t>
            </a:r>
            <a:r>
              <a:rPr sz="2000" spc="-25" dirty="0">
                <a:solidFill>
                  <a:srgbClr val="003840"/>
                </a:solidFill>
                <a:latin typeface="Lucida Sans Unicode"/>
                <a:cs typeface="Lucida Sans Unicode"/>
              </a:rPr>
              <a:t>nedslagen, </a:t>
            </a:r>
            <a:r>
              <a:rPr sz="2000" spc="-30" dirty="0">
                <a:solidFill>
                  <a:srgbClr val="003840"/>
                </a:solidFill>
                <a:latin typeface="Lucida Sans Unicode"/>
                <a:cs typeface="Lucida Sans Unicode"/>
              </a:rPr>
              <a:t>håll </a:t>
            </a:r>
            <a:r>
              <a:rPr sz="2000" spc="-40" dirty="0">
                <a:solidFill>
                  <a:srgbClr val="003840"/>
                </a:solidFill>
                <a:latin typeface="Lucida Sans Unicode"/>
                <a:cs typeface="Lucida Sans Unicode"/>
              </a:rPr>
              <a:t>ditt </a:t>
            </a:r>
            <a:r>
              <a:rPr sz="2000" spc="-35" dirty="0">
                <a:solidFill>
                  <a:srgbClr val="003840"/>
                </a:solidFill>
                <a:latin typeface="Lucida Sans Unicode"/>
                <a:cs typeface="Lucida Sans Unicode"/>
              </a:rPr>
              <a:t> </a:t>
            </a:r>
            <a:r>
              <a:rPr sz="2000" spc="-5" dirty="0">
                <a:solidFill>
                  <a:srgbClr val="003840"/>
                </a:solidFill>
                <a:latin typeface="Lucida Sans Unicode"/>
                <a:cs typeface="Lucida Sans Unicode"/>
              </a:rPr>
              <a:t>beteende</a:t>
            </a:r>
            <a:r>
              <a:rPr sz="2000" spc="-114" dirty="0">
                <a:solidFill>
                  <a:srgbClr val="003840"/>
                </a:solidFill>
                <a:latin typeface="Lucida Sans Unicode"/>
                <a:cs typeface="Lucida Sans Unicode"/>
              </a:rPr>
              <a:t> </a:t>
            </a:r>
            <a:r>
              <a:rPr sz="2000" spc="-30" dirty="0">
                <a:solidFill>
                  <a:srgbClr val="003840"/>
                </a:solidFill>
                <a:latin typeface="Lucida Sans Unicode"/>
                <a:cs typeface="Lucida Sans Unicode"/>
              </a:rPr>
              <a:t>och</a:t>
            </a:r>
            <a:r>
              <a:rPr sz="2000" spc="-114" dirty="0">
                <a:solidFill>
                  <a:srgbClr val="003840"/>
                </a:solidFill>
                <a:latin typeface="Lucida Sans Unicode"/>
                <a:cs typeface="Lucida Sans Unicode"/>
              </a:rPr>
              <a:t> </a:t>
            </a:r>
            <a:r>
              <a:rPr sz="2000" spc="-20" dirty="0">
                <a:solidFill>
                  <a:srgbClr val="003840"/>
                </a:solidFill>
                <a:latin typeface="Lucida Sans Unicode"/>
                <a:cs typeface="Lucida Sans Unicode"/>
              </a:rPr>
              <a:t>dina</a:t>
            </a:r>
            <a:r>
              <a:rPr sz="2000" spc="-114" dirty="0">
                <a:solidFill>
                  <a:srgbClr val="003840"/>
                </a:solidFill>
                <a:latin typeface="Lucida Sans Unicode"/>
                <a:cs typeface="Lucida Sans Unicode"/>
              </a:rPr>
              <a:t> </a:t>
            </a:r>
            <a:r>
              <a:rPr sz="2000" spc="-15" dirty="0">
                <a:solidFill>
                  <a:srgbClr val="003840"/>
                </a:solidFill>
                <a:latin typeface="Lucida Sans Unicode"/>
                <a:cs typeface="Lucida Sans Unicode"/>
              </a:rPr>
              <a:t>handlingar</a:t>
            </a:r>
            <a:r>
              <a:rPr sz="2000" spc="-114" dirty="0">
                <a:solidFill>
                  <a:srgbClr val="003840"/>
                </a:solidFill>
                <a:latin typeface="Lucida Sans Unicode"/>
                <a:cs typeface="Lucida Sans Unicode"/>
              </a:rPr>
              <a:t> </a:t>
            </a:r>
            <a:r>
              <a:rPr sz="2000" spc="-25" dirty="0">
                <a:solidFill>
                  <a:srgbClr val="003840"/>
                </a:solidFill>
                <a:latin typeface="Lucida Sans Unicode"/>
                <a:cs typeface="Lucida Sans Unicode"/>
              </a:rPr>
              <a:t>så</a:t>
            </a:r>
            <a:r>
              <a:rPr sz="2000" spc="-114" dirty="0">
                <a:solidFill>
                  <a:srgbClr val="003840"/>
                </a:solidFill>
                <a:latin typeface="Lucida Sans Unicode"/>
                <a:cs typeface="Lucida Sans Unicode"/>
              </a:rPr>
              <a:t> </a:t>
            </a:r>
            <a:r>
              <a:rPr sz="2000" spc="-30" dirty="0">
                <a:solidFill>
                  <a:srgbClr val="003840"/>
                </a:solidFill>
                <a:latin typeface="Lucida Sans Unicode"/>
                <a:cs typeface="Lucida Sans Unicode"/>
              </a:rPr>
              <a:t>professionella</a:t>
            </a:r>
            <a:r>
              <a:rPr sz="2000" spc="-110" dirty="0">
                <a:solidFill>
                  <a:srgbClr val="003840"/>
                </a:solidFill>
                <a:latin typeface="Lucida Sans Unicode"/>
                <a:cs typeface="Lucida Sans Unicode"/>
              </a:rPr>
              <a:t> </a:t>
            </a:r>
            <a:r>
              <a:rPr sz="2000" spc="-30" dirty="0">
                <a:solidFill>
                  <a:srgbClr val="003840"/>
                </a:solidFill>
                <a:latin typeface="Lucida Sans Unicode"/>
                <a:cs typeface="Lucida Sans Unicode"/>
              </a:rPr>
              <a:t>som</a:t>
            </a:r>
            <a:r>
              <a:rPr sz="2000" spc="-114" dirty="0">
                <a:solidFill>
                  <a:srgbClr val="003840"/>
                </a:solidFill>
                <a:latin typeface="Lucida Sans Unicode"/>
                <a:cs typeface="Lucida Sans Unicode"/>
              </a:rPr>
              <a:t> </a:t>
            </a:r>
            <a:r>
              <a:rPr sz="2000" spc="-50" dirty="0">
                <a:solidFill>
                  <a:srgbClr val="003840"/>
                </a:solidFill>
                <a:latin typeface="Lucida Sans Unicode"/>
                <a:cs typeface="Lucida Sans Unicode"/>
              </a:rPr>
              <a:t>möjligt. </a:t>
            </a:r>
            <a:r>
              <a:rPr sz="2000" spc="-620" dirty="0">
                <a:solidFill>
                  <a:srgbClr val="003840"/>
                </a:solidFill>
                <a:latin typeface="Lucida Sans Unicode"/>
                <a:cs typeface="Lucida Sans Unicode"/>
              </a:rPr>
              <a:t> </a:t>
            </a:r>
            <a:r>
              <a:rPr sz="2000" spc="5" dirty="0">
                <a:solidFill>
                  <a:srgbClr val="003840"/>
                </a:solidFill>
                <a:latin typeface="Lucida Sans Unicode"/>
                <a:cs typeface="Lucida Sans Unicode"/>
              </a:rPr>
              <a:t>Om</a:t>
            </a:r>
            <a:r>
              <a:rPr sz="2000" spc="-120" dirty="0">
                <a:solidFill>
                  <a:srgbClr val="003840"/>
                </a:solidFill>
                <a:latin typeface="Lucida Sans Unicode"/>
                <a:cs typeface="Lucida Sans Unicode"/>
              </a:rPr>
              <a:t> </a:t>
            </a:r>
            <a:r>
              <a:rPr sz="2000" spc="-20" dirty="0">
                <a:solidFill>
                  <a:srgbClr val="003840"/>
                </a:solidFill>
                <a:latin typeface="Lucida Sans Unicode"/>
                <a:cs typeface="Lucida Sans Unicode"/>
              </a:rPr>
              <a:t>du</a:t>
            </a:r>
            <a:r>
              <a:rPr sz="2000" spc="-114" dirty="0">
                <a:solidFill>
                  <a:srgbClr val="003840"/>
                </a:solidFill>
                <a:latin typeface="Lucida Sans Unicode"/>
                <a:cs typeface="Lucida Sans Unicode"/>
              </a:rPr>
              <a:t> </a:t>
            </a:r>
            <a:r>
              <a:rPr sz="2000" spc="-25" dirty="0">
                <a:solidFill>
                  <a:srgbClr val="003840"/>
                </a:solidFill>
                <a:latin typeface="Lucida Sans Unicode"/>
                <a:cs typeface="Lucida Sans Unicode"/>
              </a:rPr>
              <a:t>tackar</a:t>
            </a:r>
            <a:r>
              <a:rPr sz="2000" spc="-120" dirty="0">
                <a:solidFill>
                  <a:srgbClr val="003840"/>
                </a:solidFill>
                <a:latin typeface="Lucida Sans Unicode"/>
                <a:cs typeface="Lucida Sans Unicode"/>
              </a:rPr>
              <a:t> </a:t>
            </a:r>
            <a:r>
              <a:rPr sz="2000" spc="-10" dirty="0">
                <a:solidFill>
                  <a:srgbClr val="003840"/>
                </a:solidFill>
                <a:latin typeface="Lucida Sans Unicode"/>
                <a:cs typeface="Lucida Sans Unicode"/>
              </a:rPr>
              <a:t>den</a:t>
            </a:r>
            <a:r>
              <a:rPr sz="2000" spc="-114" dirty="0">
                <a:solidFill>
                  <a:srgbClr val="003840"/>
                </a:solidFill>
                <a:latin typeface="Lucida Sans Unicode"/>
                <a:cs typeface="Lucida Sans Unicode"/>
              </a:rPr>
              <a:t> </a:t>
            </a:r>
            <a:r>
              <a:rPr sz="2000" spc="-35" dirty="0">
                <a:solidFill>
                  <a:srgbClr val="003840"/>
                </a:solidFill>
                <a:latin typeface="Lucida Sans Unicode"/>
                <a:cs typeface="Lucida Sans Unicode"/>
              </a:rPr>
              <a:t>möjliga</a:t>
            </a:r>
            <a:r>
              <a:rPr sz="2000" spc="-120" dirty="0">
                <a:solidFill>
                  <a:srgbClr val="003840"/>
                </a:solidFill>
                <a:latin typeface="Lucida Sans Unicode"/>
                <a:cs typeface="Lucida Sans Unicode"/>
              </a:rPr>
              <a:t> </a:t>
            </a:r>
            <a:r>
              <a:rPr sz="2000" spc="-15" dirty="0">
                <a:solidFill>
                  <a:srgbClr val="003840"/>
                </a:solidFill>
                <a:latin typeface="Lucida Sans Unicode"/>
                <a:cs typeface="Lucida Sans Unicode"/>
              </a:rPr>
              <a:t>supportern</a:t>
            </a:r>
            <a:r>
              <a:rPr sz="2000" spc="-114" dirty="0">
                <a:solidFill>
                  <a:srgbClr val="003840"/>
                </a:solidFill>
                <a:latin typeface="Lucida Sans Unicode"/>
                <a:cs typeface="Lucida Sans Unicode"/>
              </a:rPr>
              <a:t> </a:t>
            </a:r>
            <a:r>
              <a:rPr sz="2000" spc="-20" dirty="0">
                <a:solidFill>
                  <a:srgbClr val="003840"/>
                </a:solidFill>
                <a:latin typeface="Lucida Sans Unicode"/>
                <a:cs typeface="Lucida Sans Unicode"/>
              </a:rPr>
              <a:t>artigt</a:t>
            </a:r>
            <a:r>
              <a:rPr sz="2000" spc="-114" dirty="0">
                <a:solidFill>
                  <a:srgbClr val="003840"/>
                </a:solidFill>
                <a:latin typeface="Lucida Sans Unicode"/>
                <a:cs typeface="Lucida Sans Unicode"/>
              </a:rPr>
              <a:t> </a:t>
            </a:r>
            <a:r>
              <a:rPr sz="2000" spc="-20" dirty="0">
                <a:solidFill>
                  <a:srgbClr val="003840"/>
                </a:solidFill>
                <a:latin typeface="Lucida Sans Unicode"/>
                <a:cs typeface="Lucida Sans Unicode"/>
              </a:rPr>
              <a:t>för</a:t>
            </a:r>
            <a:r>
              <a:rPr sz="2000" spc="-120" dirty="0">
                <a:solidFill>
                  <a:srgbClr val="003840"/>
                </a:solidFill>
                <a:latin typeface="Lucida Sans Unicode"/>
                <a:cs typeface="Lucida Sans Unicode"/>
              </a:rPr>
              <a:t> </a:t>
            </a:r>
            <a:r>
              <a:rPr sz="2000" spc="-40" dirty="0">
                <a:solidFill>
                  <a:srgbClr val="003840"/>
                </a:solidFill>
                <a:latin typeface="Lucida Sans Unicode"/>
                <a:cs typeface="Lucida Sans Unicode"/>
              </a:rPr>
              <a:t>hans/hennes </a:t>
            </a:r>
            <a:r>
              <a:rPr sz="2000" spc="-615" dirty="0">
                <a:solidFill>
                  <a:srgbClr val="003840"/>
                </a:solidFill>
                <a:latin typeface="Lucida Sans Unicode"/>
                <a:cs typeface="Lucida Sans Unicode"/>
              </a:rPr>
              <a:t> </a:t>
            </a:r>
            <a:r>
              <a:rPr sz="2000" spc="-40" dirty="0">
                <a:solidFill>
                  <a:srgbClr val="003840"/>
                </a:solidFill>
                <a:latin typeface="Lucida Sans Unicode"/>
                <a:cs typeface="Lucida Sans Unicode"/>
              </a:rPr>
              <a:t>tid</a:t>
            </a:r>
            <a:r>
              <a:rPr sz="2000" spc="-114" dirty="0">
                <a:solidFill>
                  <a:srgbClr val="003840"/>
                </a:solidFill>
                <a:latin typeface="Lucida Sans Unicode"/>
                <a:cs typeface="Lucida Sans Unicode"/>
              </a:rPr>
              <a:t> </a:t>
            </a:r>
            <a:r>
              <a:rPr sz="2000" spc="-30" dirty="0">
                <a:solidFill>
                  <a:srgbClr val="003840"/>
                </a:solidFill>
                <a:latin typeface="Lucida Sans Unicode"/>
                <a:cs typeface="Lucida Sans Unicode"/>
              </a:rPr>
              <a:t>och</a:t>
            </a:r>
            <a:r>
              <a:rPr sz="2000" spc="-114" dirty="0">
                <a:solidFill>
                  <a:srgbClr val="003840"/>
                </a:solidFill>
                <a:latin typeface="Lucida Sans Unicode"/>
                <a:cs typeface="Lucida Sans Unicode"/>
              </a:rPr>
              <a:t> </a:t>
            </a:r>
            <a:r>
              <a:rPr sz="2000" spc="-35" dirty="0">
                <a:solidFill>
                  <a:srgbClr val="003840"/>
                </a:solidFill>
                <a:latin typeface="Lucida Sans Unicode"/>
                <a:cs typeface="Lucida Sans Unicode"/>
              </a:rPr>
              <a:t>följer</a:t>
            </a:r>
            <a:r>
              <a:rPr sz="2000" spc="-114" dirty="0">
                <a:solidFill>
                  <a:srgbClr val="003840"/>
                </a:solidFill>
                <a:latin typeface="Lucida Sans Unicode"/>
                <a:cs typeface="Lucida Sans Unicode"/>
              </a:rPr>
              <a:t> </a:t>
            </a:r>
            <a:r>
              <a:rPr sz="2000" spc="-25" dirty="0">
                <a:solidFill>
                  <a:srgbClr val="003840"/>
                </a:solidFill>
                <a:latin typeface="Lucida Sans Unicode"/>
                <a:cs typeface="Lucida Sans Unicode"/>
              </a:rPr>
              <a:t>upp</a:t>
            </a:r>
            <a:r>
              <a:rPr sz="2000" spc="-114" dirty="0">
                <a:solidFill>
                  <a:srgbClr val="003840"/>
                </a:solidFill>
                <a:latin typeface="Lucida Sans Unicode"/>
                <a:cs typeface="Lucida Sans Unicode"/>
              </a:rPr>
              <a:t> </a:t>
            </a:r>
            <a:r>
              <a:rPr sz="2000" spc="-10" dirty="0">
                <a:solidFill>
                  <a:srgbClr val="003840"/>
                </a:solidFill>
                <a:latin typeface="Lucida Sans Unicode"/>
                <a:cs typeface="Lucida Sans Unicode"/>
              </a:rPr>
              <a:t>om</a:t>
            </a:r>
            <a:r>
              <a:rPr sz="2000" spc="-110" dirty="0">
                <a:solidFill>
                  <a:srgbClr val="003840"/>
                </a:solidFill>
                <a:latin typeface="Lucida Sans Unicode"/>
                <a:cs typeface="Lucida Sans Unicode"/>
              </a:rPr>
              <a:t> </a:t>
            </a:r>
            <a:r>
              <a:rPr sz="2000" dirty="0">
                <a:solidFill>
                  <a:srgbClr val="003840"/>
                </a:solidFill>
                <a:latin typeface="Lucida Sans Unicode"/>
                <a:cs typeface="Lucida Sans Unicode"/>
              </a:rPr>
              <a:t>några</a:t>
            </a:r>
            <a:r>
              <a:rPr sz="2000" spc="-114" dirty="0">
                <a:solidFill>
                  <a:srgbClr val="003840"/>
                </a:solidFill>
                <a:latin typeface="Lucida Sans Unicode"/>
                <a:cs typeface="Lucida Sans Unicode"/>
              </a:rPr>
              <a:t> </a:t>
            </a:r>
            <a:r>
              <a:rPr sz="2000" spc="-35" dirty="0">
                <a:solidFill>
                  <a:srgbClr val="003840"/>
                </a:solidFill>
                <a:latin typeface="Lucida Sans Unicode"/>
                <a:cs typeface="Lucida Sans Unicode"/>
              </a:rPr>
              <a:t>veckor</a:t>
            </a:r>
            <a:r>
              <a:rPr sz="2000" spc="-114" dirty="0">
                <a:solidFill>
                  <a:srgbClr val="003840"/>
                </a:solidFill>
                <a:latin typeface="Lucida Sans Unicode"/>
                <a:cs typeface="Lucida Sans Unicode"/>
              </a:rPr>
              <a:t> </a:t>
            </a:r>
            <a:r>
              <a:rPr sz="2000" spc="5" dirty="0">
                <a:solidFill>
                  <a:srgbClr val="003840"/>
                </a:solidFill>
                <a:latin typeface="Lucida Sans Unicode"/>
                <a:cs typeface="Lucida Sans Unicode"/>
              </a:rPr>
              <a:t>när</a:t>
            </a:r>
            <a:r>
              <a:rPr sz="2000" spc="-114" dirty="0">
                <a:solidFill>
                  <a:srgbClr val="003840"/>
                </a:solidFill>
                <a:latin typeface="Lucida Sans Unicode"/>
                <a:cs typeface="Lucida Sans Unicode"/>
              </a:rPr>
              <a:t> </a:t>
            </a:r>
            <a:r>
              <a:rPr sz="2000" spc="-20" dirty="0">
                <a:solidFill>
                  <a:srgbClr val="003840"/>
                </a:solidFill>
                <a:latin typeface="Lucida Sans Unicode"/>
                <a:cs typeface="Lucida Sans Unicode"/>
              </a:rPr>
              <a:t>du</a:t>
            </a:r>
            <a:r>
              <a:rPr sz="2000" spc="-110" dirty="0">
                <a:solidFill>
                  <a:srgbClr val="003840"/>
                </a:solidFill>
                <a:latin typeface="Lucida Sans Unicode"/>
                <a:cs typeface="Lucida Sans Unicode"/>
              </a:rPr>
              <a:t> </a:t>
            </a:r>
            <a:r>
              <a:rPr sz="2000" spc="5" dirty="0">
                <a:solidFill>
                  <a:srgbClr val="003840"/>
                </a:solidFill>
                <a:latin typeface="Lucida Sans Unicode"/>
                <a:cs typeface="Lucida Sans Unicode"/>
              </a:rPr>
              <a:t>har</a:t>
            </a:r>
            <a:r>
              <a:rPr sz="2000" spc="-114" dirty="0">
                <a:solidFill>
                  <a:srgbClr val="003840"/>
                </a:solidFill>
                <a:latin typeface="Lucida Sans Unicode"/>
                <a:cs typeface="Lucida Sans Unicode"/>
              </a:rPr>
              <a:t> </a:t>
            </a:r>
            <a:r>
              <a:rPr sz="2000" spc="-20" dirty="0">
                <a:solidFill>
                  <a:srgbClr val="003840"/>
                </a:solidFill>
                <a:latin typeface="Lucida Sans Unicode"/>
                <a:cs typeface="Lucida Sans Unicode"/>
              </a:rPr>
              <a:t>samlat</a:t>
            </a:r>
            <a:r>
              <a:rPr sz="2000" spc="-114" dirty="0">
                <a:solidFill>
                  <a:srgbClr val="003840"/>
                </a:solidFill>
                <a:latin typeface="Lucida Sans Unicode"/>
                <a:cs typeface="Lucida Sans Unicode"/>
              </a:rPr>
              <a:t> </a:t>
            </a:r>
            <a:r>
              <a:rPr sz="2000" spc="-35" dirty="0">
                <a:solidFill>
                  <a:srgbClr val="003840"/>
                </a:solidFill>
                <a:latin typeface="Lucida Sans Unicode"/>
                <a:cs typeface="Lucida Sans Unicode"/>
              </a:rPr>
              <a:t>in</a:t>
            </a:r>
            <a:r>
              <a:rPr sz="2000" spc="-114" dirty="0">
                <a:solidFill>
                  <a:srgbClr val="003840"/>
                </a:solidFill>
                <a:latin typeface="Lucida Sans Unicode"/>
                <a:cs typeface="Lucida Sans Unicode"/>
              </a:rPr>
              <a:t> </a:t>
            </a:r>
            <a:r>
              <a:rPr sz="2000" spc="5" dirty="0">
                <a:solidFill>
                  <a:srgbClr val="003840"/>
                </a:solidFill>
                <a:latin typeface="Lucida Sans Unicode"/>
                <a:cs typeface="Lucida Sans Unicode"/>
              </a:rPr>
              <a:t>mer </a:t>
            </a:r>
            <a:r>
              <a:rPr sz="2000" spc="10" dirty="0">
                <a:solidFill>
                  <a:srgbClr val="003840"/>
                </a:solidFill>
                <a:latin typeface="Lucida Sans Unicode"/>
                <a:cs typeface="Lucida Sans Unicode"/>
              </a:rPr>
              <a:t> </a:t>
            </a:r>
            <a:r>
              <a:rPr sz="2000" spc="-20" dirty="0">
                <a:solidFill>
                  <a:srgbClr val="003840"/>
                </a:solidFill>
                <a:latin typeface="Lucida Sans Unicode"/>
                <a:cs typeface="Lucida Sans Unicode"/>
              </a:rPr>
              <a:t>information</a:t>
            </a:r>
            <a:r>
              <a:rPr sz="2000" spc="-120" dirty="0">
                <a:solidFill>
                  <a:srgbClr val="003840"/>
                </a:solidFill>
                <a:latin typeface="Lucida Sans Unicode"/>
                <a:cs typeface="Lucida Sans Unicode"/>
              </a:rPr>
              <a:t> </a:t>
            </a:r>
            <a:r>
              <a:rPr sz="2000" spc="-20" dirty="0">
                <a:solidFill>
                  <a:srgbClr val="003840"/>
                </a:solidFill>
                <a:latin typeface="Lucida Sans Unicode"/>
                <a:cs typeface="Lucida Sans Unicode"/>
              </a:rPr>
              <a:t>eller</a:t>
            </a:r>
            <a:r>
              <a:rPr sz="2000" spc="-114" dirty="0">
                <a:solidFill>
                  <a:srgbClr val="003840"/>
                </a:solidFill>
                <a:latin typeface="Lucida Sans Unicode"/>
                <a:cs typeface="Lucida Sans Unicode"/>
              </a:rPr>
              <a:t> </a:t>
            </a:r>
            <a:r>
              <a:rPr sz="2000" spc="-25" dirty="0">
                <a:solidFill>
                  <a:srgbClr val="003840"/>
                </a:solidFill>
                <a:latin typeface="Lucida Sans Unicode"/>
                <a:cs typeface="Lucida Sans Unicode"/>
              </a:rPr>
              <a:t>justerat</a:t>
            </a:r>
            <a:r>
              <a:rPr sz="2000" spc="-114" dirty="0">
                <a:solidFill>
                  <a:srgbClr val="003840"/>
                </a:solidFill>
                <a:latin typeface="Lucida Sans Unicode"/>
                <a:cs typeface="Lucida Sans Unicode"/>
              </a:rPr>
              <a:t> </a:t>
            </a:r>
            <a:r>
              <a:rPr sz="2000" spc="-35" dirty="0">
                <a:solidFill>
                  <a:srgbClr val="003840"/>
                </a:solidFill>
                <a:latin typeface="Lucida Sans Unicode"/>
                <a:cs typeface="Lucida Sans Unicode"/>
              </a:rPr>
              <a:t>din</a:t>
            </a:r>
            <a:r>
              <a:rPr sz="2000" spc="-114" dirty="0">
                <a:solidFill>
                  <a:srgbClr val="003840"/>
                </a:solidFill>
                <a:latin typeface="Lucida Sans Unicode"/>
                <a:cs typeface="Lucida Sans Unicode"/>
              </a:rPr>
              <a:t> </a:t>
            </a:r>
            <a:r>
              <a:rPr sz="2000" spc="-30" dirty="0">
                <a:solidFill>
                  <a:srgbClr val="003840"/>
                </a:solidFill>
                <a:latin typeface="Lucida Sans Unicode"/>
                <a:cs typeface="Lucida Sans Unicode"/>
              </a:rPr>
              <a:t>affärsmodell,</a:t>
            </a:r>
            <a:r>
              <a:rPr sz="2000" spc="-114" dirty="0">
                <a:solidFill>
                  <a:srgbClr val="003840"/>
                </a:solidFill>
                <a:latin typeface="Lucida Sans Unicode"/>
                <a:cs typeface="Lucida Sans Unicode"/>
              </a:rPr>
              <a:t> </a:t>
            </a:r>
            <a:r>
              <a:rPr sz="2000" spc="-30" dirty="0">
                <a:solidFill>
                  <a:srgbClr val="003840"/>
                </a:solidFill>
                <a:latin typeface="Lucida Sans Unicode"/>
                <a:cs typeface="Lucida Sans Unicode"/>
              </a:rPr>
              <a:t>kan</a:t>
            </a:r>
            <a:r>
              <a:rPr sz="2000" spc="-114" dirty="0">
                <a:solidFill>
                  <a:srgbClr val="003840"/>
                </a:solidFill>
                <a:latin typeface="Lucida Sans Unicode"/>
                <a:cs typeface="Lucida Sans Unicode"/>
              </a:rPr>
              <a:t> </a:t>
            </a:r>
            <a:r>
              <a:rPr sz="2000" spc="-20" dirty="0">
                <a:solidFill>
                  <a:srgbClr val="003840"/>
                </a:solidFill>
                <a:latin typeface="Lucida Sans Unicode"/>
                <a:cs typeface="Lucida Sans Unicode"/>
              </a:rPr>
              <a:t>du</a:t>
            </a:r>
            <a:r>
              <a:rPr sz="2000" spc="-114" dirty="0">
                <a:solidFill>
                  <a:srgbClr val="003840"/>
                </a:solidFill>
                <a:latin typeface="Lucida Sans Unicode"/>
                <a:cs typeface="Lucida Sans Unicode"/>
              </a:rPr>
              <a:t> </a:t>
            </a:r>
            <a:r>
              <a:rPr sz="2000" spc="5" dirty="0">
                <a:solidFill>
                  <a:srgbClr val="003840"/>
                </a:solidFill>
                <a:latin typeface="Lucida Sans Unicode"/>
                <a:cs typeface="Lucida Sans Unicode"/>
              </a:rPr>
              <a:t>ha</a:t>
            </a:r>
            <a:r>
              <a:rPr sz="2000" spc="-120" dirty="0">
                <a:solidFill>
                  <a:srgbClr val="003840"/>
                </a:solidFill>
                <a:latin typeface="Lucida Sans Unicode"/>
                <a:cs typeface="Lucida Sans Unicode"/>
              </a:rPr>
              <a:t> </a:t>
            </a:r>
            <a:r>
              <a:rPr sz="2000" spc="-35" dirty="0">
                <a:solidFill>
                  <a:srgbClr val="003840"/>
                </a:solidFill>
                <a:latin typeface="Lucida Sans Unicode"/>
                <a:cs typeface="Lucida Sans Unicode"/>
              </a:rPr>
              <a:t>mycket </a:t>
            </a:r>
            <a:r>
              <a:rPr sz="2000" spc="-615" dirty="0">
                <a:solidFill>
                  <a:srgbClr val="003840"/>
                </a:solidFill>
                <a:latin typeface="Lucida Sans Unicode"/>
                <a:cs typeface="Lucida Sans Unicode"/>
              </a:rPr>
              <a:t> </a:t>
            </a:r>
            <a:r>
              <a:rPr sz="2000" spc="-10" dirty="0">
                <a:solidFill>
                  <a:srgbClr val="003840"/>
                </a:solidFill>
                <a:latin typeface="Lucida Sans Unicode"/>
                <a:cs typeface="Lucida Sans Unicode"/>
              </a:rPr>
              <a:t>bättre</a:t>
            </a:r>
            <a:r>
              <a:rPr sz="2000" spc="-114" dirty="0">
                <a:solidFill>
                  <a:srgbClr val="003840"/>
                </a:solidFill>
                <a:latin typeface="Lucida Sans Unicode"/>
                <a:cs typeface="Lucida Sans Unicode"/>
              </a:rPr>
              <a:t> </a:t>
            </a:r>
            <a:r>
              <a:rPr sz="2000" spc="-25" dirty="0">
                <a:solidFill>
                  <a:srgbClr val="003840"/>
                </a:solidFill>
                <a:latin typeface="Lucida Sans Unicode"/>
                <a:cs typeface="Lucida Sans Unicode"/>
              </a:rPr>
              <a:t>chans</a:t>
            </a:r>
            <a:r>
              <a:rPr sz="2000" spc="-114" dirty="0">
                <a:solidFill>
                  <a:srgbClr val="003840"/>
                </a:solidFill>
                <a:latin typeface="Lucida Sans Unicode"/>
                <a:cs typeface="Lucida Sans Unicode"/>
              </a:rPr>
              <a:t> </a:t>
            </a:r>
            <a:r>
              <a:rPr sz="2000" spc="-15" dirty="0">
                <a:solidFill>
                  <a:srgbClr val="003840"/>
                </a:solidFill>
                <a:latin typeface="Lucida Sans Unicode"/>
                <a:cs typeface="Lucida Sans Unicode"/>
              </a:rPr>
              <a:t>att</a:t>
            </a:r>
            <a:r>
              <a:rPr sz="2000" spc="-114" dirty="0">
                <a:solidFill>
                  <a:srgbClr val="003840"/>
                </a:solidFill>
                <a:latin typeface="Lucida Sans Unicode"/>
                <a:cs typeface="Lucida Sans Unicode"/>
              </a:rPr>
              <a:t> </a:t>
            </a:r>
            <a:r>
              <a:rPr sz="2000" spc="-15" dirty="0">
                <a:solidFill>
                  <a:srgbClr val="003840"/>
                </a:solidFill>
                <a:latin typeface="Lucida Sans Unicode"/>
                <a:cs typeface="Lucida Sans Unicode"/>
              </a:rPr>
              <a:t>få</a:t>
            </a:r>
            <a:r>
              <a:rPr sz="2000" spc="-114" dirty="0">
                <a:solidFill>
                  <a:srgbClr val="003840"/>
                </a:solidFill>
                <a:latin typeface="Lucida Sans Unicode"/>
                <a:cs typeface="Lucida Sans Unicode"/>
              </a:rPr>
              <a:t> </a:t>
            </a:r>
            <a:r>
              <a:rPr sz="2000" spc="-10" dirty="0">
                <a:solidFill>
                  <a:srgbClr val="003840"/>
                </a:solidFill>
                <a:latin typeface="Lucida Sans Unicode"/>
                <a:cs typeface="Lucida Sans Unicode"/>
              </a:rPr>
              <a:t>den</a:t>
            </a:r>
            <a:r>
              <a:rPr sz="2000" spc="-114" dirty="0">
                <a:solidFill>
                  <a:srgbClr val="003840"/>
                </a:solidFill>
                <a:latin typeface="Lucida Sans Unicode"/>
                <a:cs typeface="Lucida Sans Unicode"/>
              </a:rPr>
              <a:t> </a:t>
            </a:r>
            <a:r>
              <a:rPr sz="2000" spc="-30" dirty="0">
                <a:solidFill>
                  <a:srgbClr val="003840"/>
                </a:solidFill>
                <a:latin typeface="Lucida Sans Unicode"/>
                <a:cs typeface="Lucida Sans Unicode"/>
              </a:rPr>
              <a:t>finansieringen.</a:t>
            </a:r>
            <a:endParaRPr sz="2000">
              <a:latin typeface="Lucida Sans Unicode"/>
              <a:cs typeface="Lucida Sans Unicode"/>
            </a:endParaRPr>
          </a:p>
        </p:txBody>
      </p:sp>
      <p:sp>
        <p:nvSpPr>
          <p:cNvPr id="5" name="object 5"/>
          <p:cNvSpPr txBox="1"/>
          <p:nvPr/>
        </p:nvSpPr>
        <p:spPr>
          <a:xfrm>
            <a:off x="371347" y="4441317"/>
            <a:ext cx="3295015" cy="1430655"/>
          </a:xfrm>
          <a:prstGeom prst="rect">
            <a:avLst/>
          </a:prstGeom>
        </p:spPr>
        <p:txBody>
          <a:bodyPr vert="horz" wrap="square" lIns="0" tIns="12700" rIns="0" bIns="0" rtlCol="0">
            <a:spAutoFit/>
          </a:bodyPr>
          <a:lstStyle/>
          <a:p>
            <a:pPr marL="12700">
              <a:lnSpc>
                <a:spcPts val="3540"/>
              </a:lnSpc>
              <a:spcBef>
                <a:spcPts val="100"/>
              </a:spcBef>
            </a:pPr>
            <a:r>
              <a:rPr sz="3000" spc="-15" dirty="0">
                <a:solidFill>
                  <a:srgbClr val="003840"/>
                </a:solidFill>
                <a:latin typeface="Lucida Sans Unicode"/>
                <a:cs typeface="Lucida Sans Unicode"/>
              </a:rPr>
              <a:t>ÖVERKOMMA</a:t>
            </a:r>
            <a:endParaRPr sz="3000">
              <a:latin typeface="Lucida Sans Unicode"/>
              <a:cs typeface="Lucida Sans Unicode"/>
            </a:endParaRPr>
          </a:p>
          <a:p>
            <a:pPr marL="12700">
              <a:lnSpc>
                <a:spcPts val="3900"/>
              </a:lnSpc>
            </a:pPr>
            <a:r>
              <a:rPr sz="3300" spc="-170" dirty="0">
                <a:solidFill>
                  <a:srgbClr val="003840"/>
                </a:solidFill>
                <a:latin typeface="Lucida Sans Unicode"/>
                <a:cs typeface="Lucida Sans Unicode"/>
              </a:rPr>
              <a:t>A</a:t>
            </a:r>
            <a:r>
              <a:rPr sz="3300" spc="-190" dirty="0">
                <a:solidFill>
                  <a:srgbClr val="003840"/>
                </a:solidFill>
                <a:latin typeface="Lucida Sans Unicode"/>
                <a:cs typeface="Lucida Sans Unicode"/>
              </a:rPr>
              <a:t> </a:t>
            </a:r>
            <a:r>
              <a:rPr sz="3300" b="1" spc="90" dirty="0">
                <a:solidFill>
                  <a:srgbClr val="A5377D"/>
                </a:solidFill>
                <a:latin typeface="Arial"/>
                <a:cs typeface="Arial"/>
              </a:rPr>
              <a:t>'</a:t>
            </a:r>
            <a:r>
              <a:rPr sz="3300" b="1" spc="-180" dirty="0">
                <a:solidFill>
                  <a:srgbClr val="A5377D"/>
                </a:solidFill>
                <a:latin typeface="Arial"/>
                <a:cs typeface="Arial"/>
              </a:rPr>
              <a:t>NEJ'</a:t>
            </a:r>
            <a:r>
              <a:rPr sz="3300" b="1" spc="-60" dirty="0">
                <a:solidFill>
                  <a:srgbClr val="A5377D"/>
                </a:solidFill>
                <a:latin typeface="Arial"/>
                <a:cs typeface="Arial"/>
              </a:rPr>
              <a:t> </a:t>
            </a:r>
            <a:r>
              <a:rPr sz="3300" spc="-45" dirty="0">
                <a:solidFill>
                  <a:srgbClr val="003840"/>
                </a:solidFill>
                <a:latin typeface="Lucida Sans Unicode"/>
                <a:cs typeface="Lucida Sans Unicode"/>
              </a:rPr>
              <a:t>NÄR</a:t>
            </a:r>
            <a:endParaRPr sz="3300">
              <a:latin typeface="Lucida Sans Unicode"/>
              <a:cs typeface="Lucida Sans Unicode"/>
            </a:endParaRPr>
          </a:p>
          <a:p>
            <a:pPr marL="12700">
              <a:lnSpc>
                <a:spcPct val="100000"/>
              </a:lnSpc>
              <a:spcBef>
                <a:spcPts val="620"/>
              </a:spcBef>
            </a:pPr>
            <a:r>
              <a:rPr sz="2500" spc="-10" dirty="0">
                <a:solidFill>
                  <a:srgbClr val="003840"/>
                </a:solidFill>
                <a:latin typeface="Lucida Sans Unicode"/>
                <a:cs typeface="Lucida Sans Unicode"/>
              </a:rPr>
              <a:t>SÖKER</a:t>
            </a:r>
            <a:r>
              <a:rPr sz="2500" spc="-145" dirty="0">
                <a:solidFill>
                  <a:srgbClr val="003840"/>
                </a:solidFill>
                <a:latin typeface="Lucida Sans Unicode"/>
                <a:cs typeface="Lucida Sans Unicode"/>
              </a:rPr>
              <a:t> </a:t>
            </a:r>
            <a:r>
              <a:rPr sz="2500" spc="35" dirty="0">
                <a:solidFill>
                  <a:srgbClr val="003840"/>
                </a:solidFill>
                <a:latin typeface="Lucida Sans Unicode"/>
                <a:cs typeface="Lucida Sans Unicode"/>
              </a:rPr>
              <a:t>FINANSIERING</a:t>
            </a:r>
            <a:endParaRPr sz="2500">
              <a:latin typeface="Lucida Sans Unicode"/>
              <a:cs typeface="Lucida Sans Unicod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45635" y="377952"/>
            <a:ext cx="0" cy="6082030"/>
          </a:xfrm>
          <a:custGeom>
            <a:avLst/>
            <a:gdLst/>
            <a:ahLst/>
            <a:cxnLst/>
            <a:rect l="l" t="t" r="r" b="b"/>
            <a:pathLst>
              <a:path h="6082030">
                <a:moveTo>
                  <a:pt x="0" y="0"/>
                </a:moveTo>
                <a:lnTo>
                  <a:pt x="0" y="6081483"/>
                </a:lnTo>
              </a:path>
            </a:pathLst>
          </a:custGeom>
          <a:ln w="6350">
            <a:solidFill>
              <a:srgbClr val="A6377C"/>
            </a:solidFill>
          </a:ln>
        </p:spPr>
        <p:txBody>
          <a:bodyPr wrap="square" lIns="0" tIns="0" rIns="0" bIns="0" rtlCol="0"/>
          <a:lstStyle/>
          <a:p>
            <a:endParaRPr/>
          </a:p>
        </p:txBody>
      </p:sp>
      <p:pic>
        <p:nvPicPr>
          <p:cNvPr id="3" name="object 3"/>
          <p:cNvPicPr/>
          <p:nvPr/>
        </p:nvPicPr>
        <p:blipFill>
          <a:blip r:embed="rId2" cstate="print"/>
          <a:stretch>
            <a:fillRect/>
          </a:stretch>
        </p:blipFill>
        <p:spPr>
          <a:xfrm>
            <a:off x="835101" y="872853"/>
            <a:ext cx="2073620" cy="2069449"/>
          </a:xfrm>
          <a:prstGeom prst="rect">
            <a:avLst/>
          </a:prstGeom>
        </p:spPr>
      </p:pic>
      <p:sp>
        <p:nvSpPr>
          <p:cNvPr id="4" name="object 4"/>
          <p:cNvSpPr txBox="1"/>
          <p:nvPr/>
        </p:nvSpPr>
        <p:spPr>
          <a:xfrm>
            <a:off x="4433696" y="1145539"/>
            <a:ext cx="7012940" cy="1870075"/>
          </a:xfrm>
          <a:prstGeom prst="rect">
            <a:avLst/>
          </a:prstGeom>
        </p:spPr>
        <p:txBody>
          <a:bodyPr vert="horz" wrap="square" lIns="0" tIns="12700" rIns="0" bIns="0" rtlCol="0">
            <a:spAutoFit/>
          </a:bodyPr>
          <a:lstStyle/>
          <a:p>
            <a:pPr marL="355600" marR="123825" indent="-342900">
              <a:lnSpc>
                <a:spcPct val="127200"/>
              </a:lnSpc>
              <a:spcBef>
                <a:spcPts val="100"/>
              </a:spcBef>
              <a:buSzPct val="141176"/>
              <a:buFont typeface="MS UI Gothic"/>
              <a:buChar char="▪"/>
              <a:tabLst>
                <a:tab pos="354965" algn="l"/>
                <a:tab pos="355600" algn="l"/>
              </a:tabLst>
            </a:pPr>
            <a:r>
              <a:rPr sz="1700" spc="-60" dirty="0">
                <a:solidFill>
                  <a:srgbClr val="003840"/>
                </a:solidFill>
                <a:latin typeface="Lucida Sans Unicode"/>
                <a:cs typeface="Lucida Sans Unicode"/>
              </a:rPr>
              <a:t>Ta</a:t>
            </a:r>
            <a:r>
              <a:rPr sz="1700" spc="-100" dirty="0">
                <a:solidFill>
                  <a:srgbClr val="003840"/>
                </a:solidFill>
                <a:latin typeface="Lucida Sans Unicode"/>
                <a:cs typeface="Lucida Sans Unicode"/>
              </a:rPr>
              <a:t> </a:t>
            </a:r>
            <a:r>
              <a:rPr sz="1700" dirty="0">
                <a:solidFill>
                  <a:srgbClr val="003840"/>
                </a:solidFill>
                <a:latin typeface="Lucida Sans Unicode"/>
                <a:cs typeface="Lucida Sans Unicode"/>
              </a:rPr>
              <a:t>reda</a:t>
            </a:r>
            <a:r>
              <a:rPr sz="1700" spc="-95" dirty="0">
                <a:solidFill>
                  <a:srgbClr val="003840"/>
                </a:solidFill>
                <a:latin typeface="Lucida Sans Unicode"/>
                <a:cs typeface="Lucida Sans Unicode"/>
              </a:rPr>
              <a:t> </a:t>
            </a:r>
            <a:r>
              <a:rPr sz="1700" spc="-5" dirty="0">
                <a:solidFill>
                  <a:srgbClr val="003840"/>
                </a:solidFill>
                <a:latin typeface="Lucida Sans Unicode"/>
                <a:cs typeface="Lucida Sans Unicode"/>
              </a:rPr>
              <a:t>på</a:t>
            </a:r>
            <a:r>
              <a:rPr sz="1700" spc="-95" dirty="0">
                <a:solidFill>
                  <a:srgbClr val="003840"/>
                </a:solidFill>
                <a:latin typeface="Lucida Sans Unicode"/>
                <a:cs typeface="Lucida Sans Unicode"/>
              </a:rPr>
              <a:t> </a:t>
            </a:r>
            <a:r>
              <a:rPr sz="1700" spc="-10" dirty="0">
                <a:solidFill>
                  <a:srgbClr val="003840"/>
                </a:solidFill>
                <a:latin typeface="Lucida Sans Unicode"/>
                <a:cs typeface="Lucida Sans Unicode"/>
              </a:rPr>
              <a:t>vad</a:t>
            </a:r>
            <a:r>
              <a:rPr sz="1700" spc="-95" dirty="0">
                <a:solidFill>
                  <a:srgbClr val="003840"/>
                </a:solidFill>
                <a:latin typeface="Lucida Sans Unicode"/>
                <a:cs typeface="Lucida Sans Unicode"/>
              </a:rPr>
              <a:t> </a:t>
            </a:r>
            <a:r>
              <a:rPr sz="1700" spc="-25" dirty="0">
                <a:solidFill>
                  <a:srgbClr val="003840"/>
                </a:solidFill>
                <a:latin typeface="Lucida Sans Unicode"/>
                <a:cs typeface="Lucida Sans Unicode"/>
              </a:rPr>
              <a:t>som</a:t>
            </a:r>
            <a:r>
              <a:rPr sz="1700" spc="-95" dirty="0">
                <a:solidFill>
                  <a:srgbClr val="003840"/>
                </a:solidFill>
                <a:latin typeface="Lucida Sans Unicode"/>
                <a:cs typeface="Lucida Sans Unicode"/>
              </a:rPr>
              <a:t> </a:t>
            </a:r>
            <a:r>
              <a:rPr sz="1700" spc="-60" dirty="0">
                <a:solidFill>
                  <a:srgbClr val="003840"/>
                </a:solidFill>
                <a:latin typeface="Lucida Sans Unicode"/>
                <a:cs typeface="Lucida Sans Unicode"/>
              </a:rPr>
              <a:t>fick</a:t>
            </a:r>
            <a:r>
              <a:rPr sz="1700" spc="-95" dirty="0">
                <a:solidFill>
                  <a:srgbClr val="003840"/>
                </a:solidFill>
                <a:latin typeface="Lucida Sans Unicode"/>
                <a:cs typeface="Lucida Sans Unicode"/>
              </a:rPr>
              <a:t> </a:t>
            </a:r>
            <a:r>
              <a:rPr sz="1700" spc="-25" dirty="0">
                <a:solidFill>
                  <a:srgbClr val="003840"/>
                </a:solidFill>
                <a:latin typeface="Lucida Sans Unicode"/>
                <a:cs typeface="Lucida Sans Unicode"/>
              </a:rPr>
              <a:t>finansiering</a:t>
            </a:r>
            <a:r>
              <a:rPr sz="1700" spc="-100" dirty="0">
                <a:solidFill>
                  <a:srgbClr val="003840"/>
                </a:solidFill>
                <a:latin typeface="Lucida Sans Unicode"/>
                <a:cs typeface="Lucida Sans Unicode"/>
              </a:rPr>
              <a:t> </a:t>
            </a:r>
            <a:r>
              <a:rPr sz="1700" dirty="0">
                <a:solidFill>
                  <a:srgbClr val="003840"/>
                </a:solidFill>
                <a:latin typeface="Lucida Sans Unicode"/>
                <a:cs typeface="Lucida Sans Unicode"/>
              </a:rPr>
              <a:t>–</a:t>
            </a:r>
            <a:r>
              <a:rPr sz="1700" spc="-95" dirty="0">
                <a:solidFill>
                  <a:srgbClr val="003840"/>
                </a:solidFill>
                <a:latin typeface="Lucida Sans Unicode"/>
                <a:cs typeface="Lucida Sans Unicode"/>
              </a:rPr>
              <a:t> </a:t>
            </a:r>
            <a:r>
              <a:rPr sz="1700" spc="-15" dirty="0">
                <a:solidFill>
                  <a:srgbClr val="003840"/>
                </a:solidFill>
                <a:latin typeface="Lucida Sans Unicode"/>
                <a:cs typeface="Lucida Sans Unicode"/>
              </a:rPr>
              <a:t>finansiärer</a:t>
            </a:r>
            <a:r>
              <a:rPr sz="1700" spc="-95" dirty="0">
                <a:solidFill>
                  <a:srgbClr val="003840"/>
                </a:solidFill>
                <a:latin typeface="Lucida Sans Unicode"/>
                <a:cs typeface="Lucida Sans Unicode"/>
              </a:rPr>
              <a:t> </a:t>
            </a:r>
            <a:r>
              <a:rPr sz="1700" spc="-20" dirty="0">
                <a:solidFill>
                  <a:srgbClr val="003840"/>
                </a:solidFill>
                <a:latin typeface="Lucida Sans Unicode"/>
                <a:cs typeface="Lucida Sans Unicode"/>
              </a:rPr>
              <a:t>publicerar</a:t>
            </a:r>
            <a:r>
              <a:rPr sz="1700" spc="-95" dirty="0">
                <a:solidFill>
                  <a:srgbClr val="003840"/>
                </a:solidFill>
                <a:latin typeface="Lucida Sans Unicode"/>
                <a:cs typeface="Lucida Sans Unicode"/>
              </a:rPr>
              <a:t> </a:t>
            </a:r>
            <a:r>
              <a:rPr sz="1700" spc="-20" dirty="0">
                <a:solidFill>
                  <a:srgbClr val="003840"/>
                </a:solidFill>
                <a:latin typeface="Lucida Sans Unicode"/>
                <a:cs typeface="Lucida Sans Unicode"/>
              </a:rPr>
              <a:t>ofta </a:t>
            </a:r>
            <a:r>
              <a:rPr sz="1700" spc="-525" dirty="0">
                <a:solidFill>
                  <a:srgbClr val="003840"/>
                </a:solidFill>
                <a:latin typeface="Lucida Sans Unicode"/>
                <a:cs typeface="Lucida Sans Unicode"/>
              </a:rPr>
              <a:t> </a:t>
            </a:r>
            <a:r>
              <a:rPr sz="1700" spc="-35" dirty="0">
                <a:solidFill>
                  <a:srgbClr val="003840"/>
                </a:solidFill>
                <a:latin typeface="Lucida Sans Unicode"/>
                <a:cs typeface="Lucida Sans Unicode"/>
              </a:rPr>
              <a:t>listor</a:t>
            </a:r>
            <a:r>
              <a:rPr sz="1700" spc="-100" dirty="0">
                <a:solidFill>
                  <a:srgbClr val="003840"/>
                </a:solidFill>
                <a:latin typeface="Lucida Sans Unicode"/>
                <a:cs typeface="Lucida Sans Unicode"/>
              </a:rPr>
              <a:t> </a:t>
            </a:r>
            <a:r>
              <a:rPr sz="1700" spc="-5" dirty="0">
                <a:solidFill>
                  <a:srgbClr val="003840"/>
                </a:solidFill>
                <a:latin typeface="Lucida Sans Unicode"/>
                <a:cs typeface="Lucida Sans Unicode"/>
              </a:rPr>
              <a:t>över</a:t>
            </a:r>
            <a:r>
              <a:rPr sz="1700" spc="-100" dirty="0">
                <a:solidFill>
                  <a:srgbClr val="003840"/>
                </a:solidFill>
                <a:latin typeface="Lucida Sans Unicode"/>
                <a:cs typeface="Lucida Sans Unicode"/>
              </a:rPr>
              <a:t> </a:t>
            </a:r>
            <a:r>
              <a:rPr sz="1700" spc="-10" dirty="0">
                <a:solidFill>
                  <a:srgbClr val="003840"/>
                </a:solidFill>
                <a:latin typeface="Lucida Sans Unicode"/>
                <a:cs typeface="Lucida Sans Unicode"/>
              </a:rPr>
              <a:t>vad</a:t>
            </a:r>
            <a:r>
              <a:rPr sz="1700" spc="-100" dirty="0">
                <a:solidFill>
                  <a:srgbClr val="003840"/>
                </a:solidFill>
                <a:latin typeface="Lucida Sans Unicode"/>
                <a:cs typeface="Lucida Sans Unicode"/>
              </a:rPr>
              <a:t> </a:t>
            </a:r>
            <a:r>
              <a:rPr sz="1700" spc="-10" dirty="0">
                <a:solidFill>
                  <a:srgbClr val="003840"/>
                </a:solidFill>
                <a:latin typeface="Lucida Sans Unicode"/>
                <a:cs typeface="Lucida Sans Unicode"/>
              </a:rPr>
              <a:t>de</a:t>
            </a:r>
            <a:r>
              <a:rPr sz="1700" spc="-100" dirty="0">
                <a:solidFill>
                  <a:srgbClr val="003840"/>
                </a:solidFill>
                <a:latin typeface="Lucida Sans Unicode"/>
                <a:cs typeface="Lucida Sans Unicode"/>
              </a:rPr>
              <a:t> </a:t>
            </a:r>
            <a:r>
              <a:rPr sz="1700" spc="-20" dirty="0">
                <a:solidFill>
                  <a:srgbClr val="003840"/>
                </a:solidFill>
                <a:latin typeface="Lucida Sans Unicode"/>
                <a:cs typeface="Lucida Sans Unicode"/>
              </a:rPr>
              <a:t>finansierade.</a:t>
            </a:r>
            <a:endParaRPr sz="1700">
              <a:latin typeface="Lucida Sans Unicode"/>
              <a:cs typeface="Lucida Sans Unicode"/>
            </a:endParaRPr>
          </a:p>
          <a:p>
            <a:pPr marL="355600" indent="-342900">
              <a:lnSpc>
                <a:spcPct val="100000"/>
              </a:lnSpc>
              <a:spcBef>
                <a:spcPts val="2055"/>
              </a:spcBef>
              <a:buSzPct val="109090"/>
              <a:buFont typeface="MS UI Gothic"/>
              <a:buChar char="▪"/>
              <a:tabLst>
                <a:tab pos="354965" algn="l"/>
                <a:tab pos="355600" algn="l"/>
              </a:tabLst>
            </a:pPr>
            <a:r>
              <a:rPr sz="2200" spc="-45" dirty="0">
                <a:solidFill>
                  <a:srgbClr val="003840"/>
                </a:solidFill>
                <a:latin typeface="Lucida Sans Unicode"/>
                <a:cs typeface="Lucida Sans Unicode"/>
              </a:rPr>
              <a:t>Vad</a:t>
            </a:r>
            <a:r>
              <a:rPr sz="2200" spc="-125" dirty="0">
                <a:solidFill>
                  <a:srgbClr val="003840"/>
                </a:solidFill>
                <a:latin typeface="Lucida Sans Unicode"/>
                <a:cs typeface="Lucida Sans Unicode"/>
              </a:rPr>
              <a:t> </a:t>
            </a:r>
            <a:r>
              <a:rPr sz="2200" spc="-10" dirty="0">
                <a:solidFill>
                  <a:srgbClr val="003840"/>
                </a:solidFill>
                <a:latin typeface="Lucida Sans Unicode"/>
                <a:cs typeface="Lucida Sans Unicode"/>
              </a:rPr>
              <a:t>märker</a:t>
            </a:r>
            <a:r>
              <a:rPr sz="2200" spc="-125" dirty="0">
                <a:solidFill>
                  <a:srgbClr val="003840"/>
                </a:solidFill>
                <a:latin typeface="Lucida Sans Unicode"/>
                <a:cs typeface="Lucida Sans Unicode"/>
              </a:rPr>
              <a:t> </a:t>
            </a:r>
            <a:r>
              <a:rPr sz="2200" spc="-20" dirty="0">
                <a:solidFill>
                  <a:srgbClr val="003840"/>
                </a:solidFill>
                <a:latin typeface="Lucida Sans Unicode"/>
                <a:cs typeface="Lucida Sans Unicode"/>
              </a:rPr>
              <a:t>du</a:t>
            </a:r>
            <a:r>
              <a:rPr sz="2200" spc="-125" dirty="0">
                <a:solidFill>
                  <a:srgbClr val="003840"/>
                </a:solidFill>
                <a:latin typeface="Lucida Sans Unicode"/>
                <a:cs typeface="Lucida Sans Unicode"/>
              </a:rPr>
              <a:t> </a:t>
            </a:r>
            <a:r>
              <a:rPr sz="2200" spc="-5" dirty="0">
                <a:solidFill>
                  <a:srgbClr val="003840"/>
                </a:solidFill>
                <a:latin typeface="Lucida Sans Unicode"/>
                <a:cs typeface="Lucida Sans Unicode"/>
              </a:rPr>
              <a:t>av</a:t>
            </a:r>
            <a:r>
              <a:rPr sz="2200" spc="-125" dirty="0">
                <a:solidFill>
                  <a:srgbClr val="003840"/>
                </a:solidFill>
                <a:latin typeface="Lucida Sans Unicode"/>
                <a:cs typeface="Lucida Sans Unicode"/>
              </a:rPr>
              <a:t> </a:t>
            </a:r>
            <a:r>
              <a:rPr sz="2200" spc="-10" dirty="0">
                <a:solidFill>
                  <a:srgbClr val="003840"/>
                </a:solidFill>
                <a:latin typeface="Lucida Sans Unicode"/>
                <a:cs typeface="Lucida Sans Unicode"/>
              </a:rPr>
              <a:t>de</a:t>
            </a:r>
            <a:r>
              <a:rPr sz="2200" spc="-125" dirty="0">
                <a:solidFill>
                  <a:srgbClr val="003840"/>
                </a:solidFill>
                <a:latin typeface="Lucida Sans Unicode"/>
                <a:cs typeface="Lucida Sans Unicode"/>
              </a:rPr>
              <a:t> </a:t>
            </a:r>
            <a:r>
              <a:rPr sz="2200" spc="-40" dirty="0">
                <a:solidFill>
                  <a:srgbClr val="003840"/>
                </a:solidFill>
                <a:latin typeface="Lucida Sans Unicode"/>
                <a:cs typeface="Lucida Sans Unicode"/>
              </a:rPr>
              <a:t>projekt</a:t>
            </a:r>
            <a:r>
              <a:rPr sz="2200" spc="-125" dirty="0">
                <a:solidFill>
                  <a:srgbClr val="003840"/>
                </a:solidFill>
                <a:latin typeface="Lucida Sans Unicode"/>
                <a:cs typeface="Lucida Sans Unicode"/>
              </a:rPr>
              <a:t> </a:t>
            </a:r>
            <a:r>
              <a:rPr sz="2200" spc="-30" dirty="0">
                <a:solidFill>
                  <a:srgbClr val="003840"/>
                </a:solidFill>
                <a:latin typeface="Lucida Sans Unicode"/>
                <a:cs typeface="Lucida Sans Unicode"/>
              </a:rPr>
              <a:t>som</a:t>
            </a:r>
            <a:r>
              <a:rPr sz="2200" spc="-125" dirty="0">
                <a:solidFill>
                  <a:srgbClr val="003840"/>
                </a:solidFill>
                <a:latin typeface="Lucida Sans Unicode"/>
                <a:cs typeface="Lucida Sans Unicode"/>
              </a:rPr>
              <a:t> </a:t>
            </a:r>
            <a:r>
              <a:rPr sz="2200" spc="-80" dirty="0">
                <a:solidFill>
                  <a:srgbClr val="003840"/>
                </a:solidFill>
                <a:latin typeface="Lucida Sans Unicode"/>
                <a:cs typeface="Lucida Sans Unicode"/>
              </a:rPr>
              <a:t>fick</a:t>
            </a:r>
            <a:r>
              <a:rPr sz="2200" spc="-125" dirty="0">
                <a:solidFill>
                  <a:srgbClr val="003840"/>
                </a:solidFill>
                <a:latin typeface="Lucida Sans Unicode"/>
                <a:cs typeface="Lucida Sans Unicode"/>
              </a:rPr>
              <a:t> </a:t>
            </a:r>
            <a:r>
              <a:rPr sz="2200" spc="-25" dirty="0">
                <a:solidFill>
                  <a:srgbClr val="003840"/>
                </a:solidFill>
                <a:latin typeface="Lucida Sans Unicode"/>
                <a:cs typeface="Lucida Sans Unicode"/>
              </a:rPr>
              <a:t>finansiering?</a:t>
            </a:r>
            <a:endParaRPr sz="2200">
              <a:latin typeface="Lucida Sans Unicode"/>
              <a:cs typeface="Lucida Sans Unicode"/>
            </a:endParaRPr>
          </a:p>
          <a:p>
            <a:pPr marL="355600" indent="-342900">
              <a:lnSpc>
                <a:spcPct val="100000"/>
              </a:lnSpc>
              <a:spcBef>
                <a:spcPts val="1855"/>
              </a:spcBef>
              <a:buSzPct val="104347"/>
              <a:buFont typeface="MS UI Gothic"/>
              <a:buChar char="▪"/>
              <a:tabLst>
                <a:tab pos="354965" algn="l"/>
                <a:tab pos="355600" algn="l"/>
              </a:tabLst>
            </a:pPr>
            <a:r>
              <a:rPr sz="2300" spc="-35" dirty="0">
                <a:solidFill>
                  <a:srgbClr val="003840"/>
                </a:solidFill>
                <a:latin typeface="Lucida Sans Unicode"/>
                <a:cs typeface="Lucida Sans Unicode"/>
              </a:rPr>
              <a:t>Var</a:t>
            </a:r>
            <a:r>
              <a:rPr sz="2300" spc="-130" dirty="0">
                <a:solidFill>
                  <a:srgbClr val="003840"/>
                </a:solidFill>
                <a:latin typeface="Lucida Sans Unicode"/>
                <a:cs typeface="Lucida Sans Unicode"/>
              </a:rPr>
              <a:t> </a:t>
            </a:r>
            <a:r>
              <a:rPr sz="2300" spc="-10" dirty="0">
                <a:solidFill>
                  <a:srgbClr val="003840"/>
                </a:solidFill>
                <a:latin typeface="Lucida Sans Unicode"/>
                <a:cs typeface="Lucida Sans Unicode"/>
              </a:rPr>
              <a:t>företagen</a:t>
            </a:r>
            <a:r>
              <a:rPr sz="2300" spc="-130" dirty="0">
                <a:solidFill>
                  <a:srgbClr val="003840"/>
                </a:solidFill>
                <a:latin typeface="Lucida Sans Unicode"/>
                <a:cs typeface="Lucida Sans Unicode"/>
              </a:rPr>
              <a:t> </a:t>
            </a:r>
            <a:r>
              <a:rPr sz="2300" spc="-75" dirty="0">
                <a:solidFill>
                  <a:srgbClr val="003840"/>
                </a:solidFill>
                <a:latin typeface="Lucida Sans Unicode"/>
                <a:cs typeface="Lucida Sans Unicode"/>
              </a:rPr>
              <a:t>i</a:t>
            </a:r>
            <a:r>
              <a:rPr sz="2300" spc="-130" dirty="0">
                <a:solidFill>
                  <a:srgbClr val="003840"/>
                </a:solidFill>
                <a:latin typeface="Lucida Sans Unicode"/>
                <a:cs typeface="Lucida Sans Unicode"/>
              </a:rPr>
              <a:t> </a:t>
            </a:r>
            <a:r>
              <a:rPr sz="2300" spc="-15" dirty="0">
                <a:solidFill>
                  <a:srgbClr val="003840"/>
                </a:solidFill>
                <a:latin typeface="Lucida Sans Unicode"/>
                <a:cs typeface="Lucida Sans Unicode"/>
              </a:rPr>
              <a:t>ett</a:t>
            </a:r>
            <a:r>
              <a:rPr sz="2300" spc="-130" dirty="0">
                <a:solidFill>
                  <a:srgbClr val="003840"/>
                </a:solidFill>
                <a:latin typeface="Lucida Sans Unicode"/>
                <a:cs typeface="Lucida Sans Unicode"/>
              </a:rPr>
              <a:t> </a:t>
            </a:r>
            <a:r>
              <a:rPr sz="2300" spc="-5" dirty="0">
                <a:solidFill>
                  <a:srgbClr val="003840"/>
                </a:solidFill>
                <a:latin typeface="Lucida Sans Unicode"/>
                <a:cs typeface="Lucida Sans Unicode"/>
              </a:rPr>
              <a:t>annat</a:t>
            </a:r>
            <a:r>
              <a:rPr sz="2300" spc="-130" dirty="0">
                <a:solidFill>
                  <a:srgbClr val="003840"/>
                </a:solidFill>
                <a:latin typeface="Lucida Sans Unicode"/>
                <a:cs typeface="Lucida Sans Unicode"/>
              </a:rPr>
              <a:t> </a:t>
            </a:r>
            <a:r>
              <a:rPr sz="2300" spc="-40" dirty="0">
                <a:solidFill>
                  <a:srgbClr val="003840"/>
                </a:solidFill>
                <a:latin typeface="Lucida Sans Unicode"/>
                <a:cs typeface="Lucida Sans Unicode"/>
              </a:rPr>
              <a:t>skede</a:t>
            </a:r>
            <a:r>
              <a:rPr sz="2300" spc="-130" dirty="0">
                <a:solidFill>
                  <a:srgbClr val="003840"/>
                </a:solidFill>
                <a:latin typeface="Lucida Sans Unicode"/>
                <a:cs typeface="Lucida Sans Unicode"/>
              </a:rPr>
              <a:t> </a:t>
            </a:r>
            <a:r>
              <a:rPr sz="2300" spc="5" dirty="0">
                <a:solidFill>
                  <a:srgbClr val="003840"/>
                </a:solidFill>
                <a:latin typeface="Lucida Sans Unicode"/>
                <a:cs typeface="Lucida Sans Unicode"/>
              </a:rPr>
              <a:t>än</a:t>
            </a:r>
            <a:r>
              <a:rPr sz="2300" spc="-130" dirty="0">
                <a:solidFill>
                  <a:srgbClr val="003840"/>
                </a:solidFill>
                <a:latin typeface="Lucida Sans Unicode"/>
                <a:cs typeface="Lucida Sans Unicode"/>
              </a:rPr>
              <a:t> </a:t>
            </a:r>
            <a:r>
              <a:rPr sz="2300" spc="-25" dirty="0">
                <a:solidFill>
                  <a:srgbClr val="003840"/>
                </a:solidFill>
                <a:latin typeface="Lucida Sans Unicode"/>
                <a:cs typeface="Lucida Sans Unicode"/>
              </a:rPr>
              <a:t>dig?</a:t>
            </a:r>
            <a:endParaRPr sz="2300">
              <a:latin typeface="Lucida Sans Unicode"/>
              <a:cs typeface="Lucida Sans Unicode"/>
            </a:endParaRPr>
          </a:p>
        </p:txBody>
      </p:sp>
      <p:sp>
        <p:nvSpPr>
          <p:cNvPr id="5" name="object 5"/>
          <p:cNvSpPr txBox="1"/>
          <p:nvPr/>
        </p:nvSpPr>
        <p:spPr>
          <a:xfrm>
            <a:off x="4433696" y="3218941"/>
            <a:ext cx="7166609" cy="1613535"/>
          </a:xfrm>
          <a:prstGeom prst="rect">
            <a:avLst/>
          </a:prstGeom>
        </p:spPr>
        <p:txBody>
          <a:bodyPr vert="horz" wrap="square" lIns="0" tIns="41275" rIns="0" bIns="0" rtlCol="0">
            <a:spAutoFit/>
          </a:bodyPr>
          <a:lstStyle/>
          <a:p>
            <a:pPr marL="355600" marR="201295" indent="-342900">
              <a:lnSpc>
                <a:spcPts val="2590"/>
              </a:lnSpc>
              <a:spcBef>
                <a:spcPts val="325"/>
              </a:spcBef>
              <a:buSzPct val="104347"/>
              <a:buFont typeface="MS UI Gothic"/>
              <a:buChar char="▪"/>
              <a:tabLst>
                <a:tab pos="354965" algn="l"/>
                <a:tab pos="355600" algn="l"/>
              </a:tabLst>
            </a:pPr>
            <a:r>
              <a:rPr sz="2300" spc="50" dirty="0">
                <a:solidFill>
                  <a:srgbClr val="003840"/>
                </a:solidFill>
                <a:latin typeface="Lucida Sans Unicode"/>
                <a:cs typeface="Lucida Sans Unicode"/>
              </a:rPr>
              <a:t>Bad</a:t>
            </a:r>
            <a:r>
              <a:rPr sz="2300" spc="-130" dirty="0">
                <a:solidFill>
                  <a:srgbClr val="003840"/>
                </a:solidFill>
                <a:latin typeface="Lucida Sans Unicode"/>
                <a:cs typeface="Lucida Sans Unicode"/>
              </a:rPr>
              <a:t> </a:t>
            </a:r>
            <a:r>
              <a:rPr sz="2300" spc="-20" dirty="0">
                <a:solidFill>
                  <a:srgbClr val="003840"/>
                </a:solidFill>
                <a:latin typeface="Lucida Sans Unicode"/>
                <a:cs typeface="Lucida Sans Unicode"/>
              </a:rPr>
              <a:t>du</a:t>
            </a:r>
            <a:r>
              <a:rPr sz="2300" spc="-130" dirty="0">
                <a:solidFill>
                  <a:srgbClr val="003840"/>
                </a:solidFill>
                <a:latin typeface="Lucida Sans Unicode"/>
                <a:cs typeface="Lucida Sans Unicode"/>
              </a:rPr>
              <a:t> </a:t>
            </a:r>
            <a:r>
              <a:rPr sz="2300" spc="-10" dirty="0">
                <a:solidFill>
                  <a:srgbClr val="003840"/>
                </a:solidFill>
                <a:latin typeface="Lucida Sans Unicode"/>
                <a:cs typeface="Lucida Sans Unicode"/>
              </a:rPr>
              <a:t>om</a:t>
            </a:r>
            <a:r>
              <a:rPr sz="2300" spc="-130" dirty="0">
                <a:solidFill>
                  <a:srgbClr val="003840"/>
                </a:solidFill>
                <a:latin typeface="Lucida Sans Unicode"/>
                <a:cs typeface="Lucida Sans Unicode"/>
              </a:rPr>
              <a:t> </a:t>
            </a:r>
            <a:r>
              <a:rPr sz="2300" spc="-40" dirty="0">
                <a:solidFill>
                  <a:srgbClr val="003840"/>
                </a:solidFill>
                <a:latin typeface="Lucida Sans Unicode"/>
                <a:cs typeface="Lucida Sans Unicode"/>
              </a:rPr>
              <a:t>mycket</a:t>
            </a:r>
            <a:r>
              <a:rPr sz="2300" spc="-130" dirty="0">
                <a:solidFill>
                  <a:srgbClr val="003840"/>
                </a:solidFill>
                <a:latin typeface="Lucida Sans Unicode"/>
                <a:cs typeface="Lucida Sans Unicode"/>
              </a:rPr>
              <a:t> </a:t>
            </a:r>
            <a:r>
              <a:rPr sz="2300" spc="5" dirty="0">
                <a:solidFill>
                  <a:srgbClr val="003840"/>
                </a:solidFill>
                <a:latin typeface="Lucida Sans Unicode"/>
                <a:cs typeface="Lucida Sans Unicode"/>
              </a:rPr>
              <a:t>mer</a:t>
            </a:r>
            <a:r>
              <a:rPr sz="2300" spc="-125" dirty="0">
                <a:solidFill>
                  <a:srgbClr val="003840"/>
                </a:solidFill>
                <a:latin typeface="Lucida Sans Unicode"/>
                <a:cs typeface="Lucida Sans Unicode"/>
              </a:rPr>
              <a:t> </a:t>
            </a:r>
            <a:r>
              <a:rPr sz="2300" spc="-30" dirty="0">
                <a:solidFill>
                  <a:srgbClr val="003840"/>
                </a:solidFill>
                <a:latin typeface="Lucida Sans Unicode"/>
                <a:cs typeface="Lucida Sans Unicode"/>
              </a:rPr>
              <a:t>(eller</a:t>
            </a:r>
            <a:r>
              <a:rPr sz="2300" spc="-130" dirty="0">
                <a:solidFill>
                  <a:srgbClr val="003840"/>
                </a:solidFill>
                <a:latin typeface="Lucida Sans Unicode"/>
                <a:cs typeface="Lucida Sans Unicode"/>
              </a:rPr>
              <a:t> </a:t>
            </a:r>
            <a:r>
              <a:rPr sz="2300" spc="-25" dirty="0">
                <a:solidFill>
                  <a:srgbClr val="003840"/>
                </a:solidFill>
                <a:latin typeface="Lucida Sans Unicode"/>
                <a:cs typeface="Lucida Sans Unicode"/>
              </a:rPr>
              <a:t>mindre)</a:t>
            </a:r>
            <a:r>
              <a:rPr sz="2300" spc="-130" dirty="0">
                <a:solidFill>
                  <a:srgbClr val="003840"/>
                </a:solidFill>
                <a:latin typeface="Lucida Sans Unicode"/>
                <a:cs typeface="Lucida Sans Unicode"/>
              </a:rPr>
              <a:t> </a:t>
            </a:r>
            <a:r>
              <a:rPr sz="2300" spc="-5" dirty="0">
                <a:solidFill>
                  <a:srgbClr val="003840"/>
                </a:solidFill>
                <a:latin typeface="Lucida Sans Unicode"/>
                <a:cs typeface="Lucida Sans Unicode"/>
              </a:rPr>
              <a:t>pengar</a:t>
            </a:r>
            <a:r>
              <a:rPr sz="2300" spc="-130" dirty="0">
                <a:solidFill>
                  <a:srgbClr val="003840"/>
                </a:solidFill>
                <a:latin typeface="Lucida Sans Unicode"/>
                <a:cs typeface="Lucida Sans Unicode"/>
              </a:rPr>
              <a:t> </a:t>
            </a:r>
            <a:r>
              <a:rPr sz="2300" spc="5" dirty="0">
                <a:solidFill>
                  <a:srgbClr val="003840"/>
                </a:solidFill>
                <a:latin typeface="Lucida Sans Unicode"/>
                <a:cs typeface="Lucida Sans Unicode"/>
              </a:rPr>
              <a:t>än </a:t>
            </a:r>
            <a:r>
              <a:rPr sz="2300" spc="-710" dirty="0">
                <a:solidFill>
                  <a:srgbClr val="003840"/>
                </a:solidFill>
                <a:latin typeface="Lucida Sans Unicode"/>
                <a:cs typeface="Lucida Sans Unicode"/>
              </a:rPr>
              <a:t> </a:t>
            </a:r>
            <a:r>
              <a:rPr sz="2300" spc="-10" dirty="0">
                <a:solidFill>
                  <a:srgbClr val="003840"/>
                </a:solidFill>
                <a:latin typeface="Lucida Sans Unicode"/>
                <a:cs typeface="Lucida Sans Unicode"/>
              </a:rPr>
              <a:t>de</a:t>
            </a:r>
            <a:r>
              <a:rPr sz="2300" spc="-135" dirty="0">
                <a:solidFill>
                  <a:srgbClr val="003840"/>
                </a:solidFill>
                <a:latin typeface="Lucida Sans Unicode"/>
                <a:cs typeface="Lucida Sans Unicode"/>
              </a:rPr>
              <a:t> </a:t>
            </a:r>
            <a:r>
              <a:rPr sz="2300" spc="-60" dirty="0">
                <a:solidFill>
                  <a:srgbClr val="003840"/>
                </a:solidFill>
                <a:latin typeface="Lucida Sans Unicode"/>
                <a:cs typeface="Lucida Sans Unicode"/>
              </a:rPr>
              <a:t>fick?</a:t>
            </a:r>
            <a:endParaRPr sz="2300">
              <a:latin typeface="Lucida Sans Unicode"/>
              <a:cs typeface="Lucida Sans Unicode"/>
            </a:endParaRPr>
          </a:p>
          <a:p>
            <a:pPr marL="355600" marR="5080" indent="-342900">
              <a:lnSpc>
                <a:spcPct val="102899"/>
              </a:lnSpc>
              <a:spcBef>
                <a:spcPts val="1910"/>
              </a:spcBef>
              <a:buSzPct val="114285"/>
              <a:buFont typeface="MS UI Gothic"/>
              <a:buChar char="▪"/>
              <a:tabLst>
                <a:tab pos="354965" algn="l"/>
                <a:tab pos="355600" algn="l"/>
              </a:tabLst>
            </a:pPr>
            <a:r>
              <a:rPr sz="2100" spc="-50" dirty="0">
                <a:solidFill>
                  <a:srgbClr val="003840"/>
                </a:solidFill>
                <a:latin typeface="Lucida Sans Unicode"/>
                <a:cs typeface="Lucida Sans Unicode"/>
              </a:rPr>
              <a:t>Ansökte</a:t>
            </a:r>
            <a:r>
              <a:rPr sz="2100" spc="-114" dirty="0">
                <a:solidFill>
                  <a:srgbClr val="003840"/>
                </a:solidFill>
                <a:latin typeface="Lucida Sans Unicode"/>
                <a:cs typeface="Lucida Sans Unicode"/>
              </a:rPr>
              <a:t> </a:t>
            </a:r>
            <a:r>
              <a:rPr sz="2100" spc="-20" dirty="0">
                <a:solidFill>
                  <a:srgbClr val="003840"/>
                </a:solidFill>
                <a:latin typeface="Lucida Sans Unicode"/>
                <a:cs typeface="Lucida Sans Unicode"/>
              </a:rPr>
              <a:t>du</a:t>
            </a:r>
            <a:r>
              <a:rPr sz="2100" spc="-110" dirty="0">
                <a:solidFill>
                  <a:srgbClr val="003840"/>
                </a:solidFill>
                <a:latin typeface="Lucida Sans Unicode"/>
                <a:cs typeface="Lucida Sans Unicode"/>
              </a:rPr>
              <a:t> </a:t>
            </a:r>
            <a:r>
              <a:rPr sz="2100" spc="-60" dirty="0">
                <a:solidFill>
                  <a:srgbClr val="003840"/>
                </a:solidFill>
                <a:latin typeface="Lucida Sans Unicode"/>
                <a:cs typeface="Lucida Sans Unicode"/>
              </a:rPr>
              <a:t>till</a:t>
            </a:r>
            <a:r>
              <a:rPr sz="2100" spc="-114" dirty="0">
                <a:solidFill>
                  <a:srgbClr val="003840"/>
                </a:solidFill>
                <a:latin typeface="Lucida Sans Unicode"/>
                <a:cs typeface="Lucida Sans Unicode"/>
              </a:rPr>
              <a:t> </a:t>
            </a:r>
            <a:r>
              <a:rPr sz="2100" spc="-30" dirty="0">
                <a:solidFill>
                  <a:srgbClr val="003840"/>
                </a:solidFill>
                <a:latin typeface="Lucida Sans Unicode"/>
                <a:cs typeface="Lucida Sans Unicode"/>
              </a:rPr>
              <a:t>aktiviteter</a:t>
            </a:r>
            <a:r>
              <a:rPr sz="2100" spc="-110" dirty="0">
                <a:solidFill>
                  <a:srgbClr val="003840"/>
                </a:solidFill>
                <a:latin typeface="Lucida Sans Unicode"/>
                <a:cs typeface="Lucida Sans Unicode"/>
              </a:rPr>
              <a:t> </a:t>
            </a:r>
            <a:r>
              <a:rPr sz="2100" spc="-30" dirty="0">
                <a:solidFill>
                  <a:srgbClr val="003840"/>
                </a:solidFill>
                <a:latin typeface="Lucida Sans Unicode"/>
                <a:cs typeface="Lucida Sans Unicode"/>
              </a:rPr>
              <a:t>som</a:t>
            </a:r>
            <a:r>
              <a:rPr sz="2100" spc="-110" dirty="0">
                <a:solidFill>
                  <a:srgbClr val="003840"/>
                </a:solidFill>
                <a:latin typeface="Lucida Sans Unicode"/>
                <a:cs typeface="Lucida Sans Unicode"/>
              </a:rPr>
              <a:t> </a:t>
            </a:r>
            <a:r>
              <a:rPr sz="2100" spc="-5" dirty="0">
                <a:solidFill>
                  <a:srgbClr val="003840"/>
                </a:solidFill>
                <a:latin typeface="Lucida Sans Unicode"/>
                <a:cs typeface="Lucida Sans Unicode"/>
              </a:rPr>
              <a:t>denna</a:t>
            </a:r>
            <a:r>
              <a:rPr sz="2100" spc="-114" dirty="0">
                <a:solidFill>
                  <a:srgbClr val="003840"/>
                </a:solidFill>
                <a:latin typeface="Lucida Sans Unicode"/>
                <a:cs typeface="Lucida Sans Unicode"/>
              </a:rPr>
              <a:t> </a:t>
            </a:r>
            <a:r>
              <a:rPr sz="2100" spc="-25" dirty="0">
                <a:solidFill>
                  <a:srgbClr val="003840"/>
                </a:solidFill>
                <a:latin typeface="Lucida Sans Unicode"/>
                <a:cs typeface="Lucida Sans Unicode"/>
              </a:rPr>
              <a:t>finansiär</a:t>
            </a:r>
            <a:r>
              <a:rPr sz="2100" spc="-110" dirty="0">
                <a:solidFill>
                  <a:srgbClr val="003840"/>
                </a:solidFill>
                <a:latin typeface="Lucida Sans Unicode"/>
                <a:cs typeface="Lucida Sans Unicode"/>
              </a:rPr>
              <a:t> </a:t>
            </a:r>
            <a:r>
              <a:rPr sz="2100" spc="-25" dirty="0">
                <a:solidFill>
                  <a:srgbClr val="003840"/>
                </a:solidFill>
                <a:latin typeface="Lucida Sans Unicode"/>
                <a:cs typeface="Lucida Sans Unicode"/>
              </a:rPr>
              <a:t>inte</a:t>
            </a:r>
            <a:r>
              <a:rPr sz="2100" spc="-114" dirty="0">
                <a:solidFill>
                  <a:srgbClr val="003840"/>
                </a:solidFill>
                <a:latin typeface="Lucida Sans Unicode"/>
                <a:cs typeface="Lucida Sans Unicode"/>
              </a:rPr>
              <a:t> </a:t>
            </a:r>
            <a:r>
              <a:rPr sz="2100" spc="5" dirty="0">
                <a:solidFill>
                  <a:srgbClr val="003840"/>
                </a:solidFill>
                <a:latin typeface="Lucida Sans Unicode"/>
                <a:cs typeface="Lucida Sans Unicode"/>
              </a:rPr>
              <a:t>har </a:t>
            </a:r>
            <a:r>
              <a:rPr sz="2100" spc="-650" dirty="0">
                <a:solidFill>
                  <a:srgbClr val="003840"/>
                </a:solidFill>
                <a:latin typeface="Lucida Sans Unicode"/>
                <a:cs typeface="Lucida Sans Unicode"/>
              </a:rPr>
              <a:t> </a:t>
            </a:r>
            <a:r>
              <a:rPr sz="2100" spc="-20" dirty="0">
                <a:solidFill>
                  <a:srgbClr val="003840"/>
                </a:solidFill>
                <a:latin typeface="Lucida Sans Unicode"/>
                <a:cs typeface="Lucida Sans Unicode"/>
              </a:rPr>
              <a:t>stöttat?</a:t>
            </a:r>
            <a:endParaRPr sz="2100">
              <a:latin typeface="Lucida Sans Unicode"/>
              <a:cs typeface="Lucida Sans Unicode"/>
            </a:endParaRPr>
          </a:p>
        </p:txBody>
      </p:sp>
      <p:sp>
        <p:nvSpPr>
          <p:cNvPr id="6" name="object 6"/>
          <p:cNvSpPr txBox="1"/>
          <p:nvPr/>
        </p:nvSpPr>
        <p:spPr>
          <a:xfrm>
            <a:off x="371347" y="4441317"/>
            <a:ext cx="3295015" cy="1430655"/>
          </a:xfrm>
          <a:prstGeom prst="rect">
            <a:avLst/>
          </a:prstGeom>
        </p:spPr>
        <p:txBody>
          <a:bodyPr vert="horz" wrap="square" lIns="0" tIns="12700" rIns="0" bIns="0" rtlCol="0">
            <a:spAutoFit/>
          </a:bodyPr>
          <a:lstStyle/>
          <a:p>
            <a:pPr marL="12700">
              <a:lnSpc>
                <a:spcPts val="3540"/>
              </a:lnSpc>
              <a:spcBef>
                <a:spcPts val="100"/>
              </a:spcBef>
            </a:pPr>
            <a:r>
              <a:rPr sz="3000" spc="-15" dirty="0">
                <a:solidFill>
                  <a:srgbClr val="003840"/>
                </a:solidFill>
                <a:latin typeface="Lucida Sans Unicode"/>
                <a:cs typeface="Lucida Sans Unicode"/>
              </a:rPr>
              <a:t>ÖVERKOMMA</a:t>
            </a:r>
            <a:endParaRPr sz="3000" dirty="0">
              <a:latin typeface="Lucida Sans Unicode"/>
              <a:cs typeface="Lucida Sans Unicode"/>
            </a:endParaRPr>
          </a:p>
          <a:p>
            <a:pPr marL="12700">
              <a:lnSpc>
                <a:spcPts val="3900"/>
              </a:lnSpc>
            </a:pPr>
            <a:r>
              <a:rPr sz="3300" spc="-170" dirty="0">
                <a:solidFill>
                  <a:srgbClr val="003840"/>
                </a:solidFill>
                <a:latin typeface="Lucida Sans Unicode"/>
                <a:cs typeface="Lucida Sans Unicode"/>
              </a:rPr>
              <a:t>A</a:t>
            </a:r>
            <a:r>
              <a:rPr sz="3300" spc="-190" dirty="0">
                <a:solidFill>
                  <a:srgbClr val="003840"/>
                </a:solidFill>
                <a:latin typeface="Lucida Sans Unicode"/>
                <a:cs typeface="Lucida Sans Unicode"/>
              </a:rPr>
              <a:t> </a:t>
            </a:r>
            <a:r>
              <a:rPr sz="3300" b="1" spc="90" dirty="0">
                <a:solidFill>
                  <a:srgbClr val="A5377D"/>
                </a:solidFill>
                <a:latin typeface="Arial"/>
                <a:cs typeface="Arial"/>
              </a:rPr>
              <a:t>'</a:t>
            </a:r>
            <a:r>
              <a:rPr sz="3300" b="1" spc="-180" dirty="0">
                <a:solidFill>
                  <a:srgbClr val="A5377D"/>
                </a:solidFill>
                <a:latin typeface="Arial"/>
                <a:cs typeface="Arial"/>
              </a:rPr>
              <a:t>NEJ'</a:t>
            </a:r>
            <a:r>
              <a:rPr sz="3300" b="1" spc="-60" dirty="0">
                <a:solidFill>
                  <a:srgbClr val="A5377D"/>
                </a:solidFill>
                <a:latin typeface="Arial"/>
                <a:cs typeface="Arial"/>
              </a:rPr>
              <a:t> </a:t>
            </a:r>
            <a:r>
              <a:rPr sz="3300" spc="-45" dirty="0">
                <a:solidFill>
                  <a:srgbClr val="003840"/>
                </a:solidFill>
                <a:latin typeface="Lucida Sans Unicode"/>
                <a:cs typeface="Lucida Sans Unicode"/>
              </a:rPr>
              <a:t>NÄR</a:t>
            </a:r>
            <a:endParaRPr sz="3300" dirty="0">
              <a:latin typeface="Lucida Sans Unicode"/>
              <a:cs typeface="Lucida Sans Unicode"/>
            </a:endParaRPr>
          </a:p>
          <a:p>
            <a:pPr marL="12700">
              <a:lnSpc>
                <a:spcPct val="100000"/>
              </a:lnSpc>
              <a:spcBef>
                <a:spcPts val="620"/>
              </a:spcBef>
            </a:pPr>
            <a:r>
              <a:rPr sz="2500" spc="-10" dirty="0">
                <a:solidFill>
                  <a:srgbClr val="003840"/>
                </a:solidFill>
                <a:latin typeface="Lucida Sans Unicode"/>
                <a:cs typeface="Lucida Sans Unicode"/>
              </a:rPr>
              <a:t>SÖKER</a:t>
            </a:r>
            <a:r>
              <a:rPr sz="2500" spc="-145" dirty="0">
                <a:solidFill>
                  <a:srgbClr val="003840"/>
                </a:solidFill>
                <a:latin typeface="Lucida Sans Unicode"/>
                <a:cs typeface="Lucida Sans Unicode"/>
              </a:rPr>
              <a:t> </a:t>
            </a:r>
            <a:r>
              <a:rPr sz="2500" spc="35" dirty="0">
                <a:solidFill>
                  <a:srgbClr val="003840"/>
                </a:solidFill>
                <a:latin typeface="Lucida Sans Unicode"/>
                <a:cs typeface="Lucida Sans Unicode"/>
              </a:rPr>
              <a:t>FINANSIERING</a:t>
            </a:r>
            <a:endParaRPr sz="2500" dirty="0">
              <a:latin typeface="Lucida Sans Unicode"/>
              <a:cs typeface="Lucida Sans Unicod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789621" y="2651851"/>
              <a:ext cx="181670" cy="153723"/>
            </a:xfrm>
            <a:prstGeom prst="rect">
              <a:avLst/>
            </a:prstGeom>
          </p:spPr>
        </p:pic>
        <p:pic>
          <p:nvPicPr>
            <p:cNvPr id="8" name="object 8"/>
            <p:cNvPicPr/>
            <p:nvPr/>
          </p:nvPicPr>
          <p:blipFill>
            <a:blip r:embed="rId3" cstate="print"/>
            <a:stretch>
              <a:fillRect/>
            </a:stretch>
          </p:blipFill>
          <p:spPr>
            <a:xfrm>
              <a:off x="5371778" y="2651851"/>
              <a:ext cx="181670" cy="153723"/>
            </a:xfrm>
            <a:prstGeom prst="rect">
              <a:avLst/>
            </a:prstGeom>
          </p:spPr>
        </p:pic>
        <p:pic>
          <p:nvPicPr>
            <p:cNvPr id="9" name="object 9"/>
            <p:cNvPicPr/>
            <p:nvPr/>
          </p:nvPicPr>
          <p:blipFill>
            <a:blip r:embed="rId4" cstate="print"/>
            <a:stretch>
              <a:fillRect/>
            </a:stretch>
          </p:blipFill>
          <p:spPr>
            <a:xfrm>
              <a:off x="6625306" y="2651851"/>
              <a:ext cx="181700" cy="153723"/>
            </a:xfrm>
            <a:prstGeom prst="rect">
              <a:avLst/>
            </a:prstGeom>
          </p:spPr>
        </p:pic>
        <p:pic>
          <p:nvPicPr>
            <p:cNvPr id="10" name="object 10"/>
            <p:cNvPicPr/>
            <p:nvPr/>
          </p:nvPicPr>
          <p:blipFill>
            <a:blip r:embed="rId5" cstate="print"/>
            <a:stretch>
              <a:fillRect/>
            </a:stretch>
          </p:blipFill>
          <p:spPr>
            <a:xfrm>
              <a:off x="6207463" y="2651851"/>
              <a:ext cx="181670" cy="153723"/>
            </a:xfrm>
            <a:prstGeom prst="rect">
              <a:avLst/>
            </a:prstGeom>
          </p:spPr>
        </p:pic>
        <p:sp>
          <p:nvSpPr>
            <p:cNvPr id="11" name="object 11"/>
            <p:cNvSpPr/>
            <p:nvPr/>
          </p:nvSpPr>
          <p:spPr>
            <a:xfrm>
              <a:off x="5262905" y="2590482"/>
              <a:ext cx="1652905" cy="861060"/>
            </a:xfrm>
            <a:custGeom>
              <a:avLst/>
              <a:gdLst/>
              <a:ahLst/>
              <a:cxnLst/>
              <a:rect l="l" t="t" r="r" b="b"/>
              <a:pathLst>
                <a:path w="1652904" h="861060">
                  <a:moveTo>
                    <a:pt x="399389" y="13271"/>
                  </a:moveTo>
                  <a:lnTo>
                    <a:pt x="397167" y="7683"/>
                  </a:lnTo>
                  <a:lnTo>
                    <a:pt x="392671" y="3213"/>
                  </a:lnTo>
                  <a:lnTo>
                    <a:pt x="386245" y="444"/>
                  </a:lnTo>
                  <a:lnTo>
                    <a:pt x="379044" y="12"/>
                  </a:lnTo>
                  <a:lnTo>
                    <a:pt x="372440" y="1879"/>
                  </a:lnTo>
                  <a:lnTo>
                    <a:pt x="367157" y="5702"/>
                  </a:lnTo>
                  <a:lnTo>
                    <a:pt x="363867" y="11176"/>
                  </a:lnTo>
                  <a:lnTo>
                    <a:pt x="282943" y="257695"/>
                  </a:lnTo>
                  <a:lnTo>
                    <a:pt x="282448" y="257568"/>
                  </a:lnTo>
                  <a:lnTo>
                    <a:pt x="239661" y="248640"/>
                  </a:lnTo>
                  <a:lnTo>
                    <a:pt x="200698" y="245846"/>
                  </a:lnTo>
                  <a:lnTo>
                    <a:pt x="180759" y="246710"/>
                  </a:lnTo>
                  <a:lnTo>
                    <a:pt x="160959" y="248729"/>
                  </a:lnTo>
                  <a:lnTo>
                    <a:pt x="141363" y="251904"/>
                  </a:lnTo>
                  <a:lnTo>
                    <a:pt x="122072" y="256235"/>
                  </a:lnTo>
                  <a:lnTo>
                    <a:pt x="116446" y="257568"/>
                  </a:lnTo>
                  <a:lnTo>
                    <a:pt x="35547" y="11137"/>
                  </a:lnTo>
                  <a:lnTo>
                    <a:pt x="32283" y="5689"/>
                  </a:lnTo>
                  <a:lnTo>
                    <a:pt x="26974" y="1854"/>
                  </a:lnTo>
                  <a:lnTo>
                    <a:pt x="20370" y="0"/>
                  </a:lnTo>
                  <a:lnTo>
                    <a:pt x="13131" y="444"/>
                  </a:lnTo>
                  <a:lnTo>
                    <a:pt x="6718" y="3213"/>
                  </a:lnTo>
                  <a:lnTo>
                    <a:pt x="2197" y="7696"/>
                  </a:lnTo>
                  <a:lnTo>
                    <a:pt x="0" y="13284"/>
                  </a:lnTo>
                  <a:lnTo>
                    <a:pt x="520" y="19367"/>
                  </a:lnTo>
                  <a:lnTo>
                    <a:pt x="93548" y="302729"/>
                  </a:lnTo>
                  <a:lnTo>
                    <a:pt x="100711" y="307327"/>
                  </a:lnTo>
                  <a:lnTo>
                    <a:pt x="108864" y="307327"/>
                  </a:lnTo>
                  <a:lnTo>
                    <a:pt x="108864" y="449935"/>
                  </a:lnTo>
                  <a:lnTo>
                    <a:pt x="39560" y="661149"/>
                  </a:lnTo>
                  <a:lnTo>
                    <a:pt x="108864" y="661149"/>
                  </a:lnTo>
                  <a:lnTo>
                    <a:pt x="108864" y="860742"/>
                  </a:lnTo>
                  <a:lnTo>
                    <a:pt x="290537" y="860742"/>
                  </a:lnTo>
                  <a:lnTo>
                    <a:pt x="290537" y="829995"/>
                  </a:lnTo>
                  <a:lnTo>
                    <a:pt x="290537" y="661149"/>
                  </a:lnTo>
                  <a:lnTo>
                    <a:pt x="359841" y="661149"/>
                  </a:lnTo>
                  <a:lnTo>
                    <a:pt x="349758" y="630402"/>
                  </a:lnTo>
                  <a:lnTo>
                    <a:pt x="312064" y="515543"/>
                  </a:lnTo>
                  <a:lnTo>
                    <a:pt x="312064" y="630402"/>
                  </a:lnTo>
                  <a:lnTo>
                    <a:pt x="254203" y="630402"/>
                  </a:lnTo>
                  <a:lnTo>
                    <a:pt x="254203" y="661149"/>
                  </a:lnTo>
                  <a:lnTo>
                    <a:pt x="254203" y="829995"/>
                  </a:lnTo>
                  <a:lnTo>
                    <a:pt x="217868" y="829995"/>
                  </a:lnTo>
                  <a:lnTo>
                    <a:pt x="217868" y="661149"/>
                  </a:lnTo>
                  <a:lnTo>
                    <a:pt x="254203" y="661149"/>
                  </a:lnTo>
                  <a:lnTo>
                    <a:pt x="254203" y="630402"/>
                  </a:lnTo>
                  <a:lnTo>
                    <a:pt x="181533" y="630402"/>
                  </a:lnTo>
                  <a:lnTo>
                    <a:pt x="181533" y="661149"/>
                  </a:lnTo>
                  <a:lnTo>
                    <a:pt x="181533" y="829995"/>
                  </a:lnTo>
                  <a:lnTo>
                    <a:pt x="145199" y="829995"/>
                  </a:lnTo>
                  <a:lnTo>
                    <a:pt x="145199" y="661149"/>
                  </a:lnTo>
                  <a:lnTo>
                    <a:pt x="181533" y="661149"/>
                  </a:lnTo>
                  <a:lnTo>
                    <a:pt x="181533" y="630402"/>
                  </a:lnTo>
                  <a:lnTo>
                    <a:pt x="87337" y="630402"/>
                  </a:lnTo>
                  <a:lnTo>
                    <a:pt x="145199" y="454101"/>
                  </a:lnTo>
                  <a:lnTo>
                    <a:pt x="145199" y="282854"/>
                  </a:lnTo>
                  <a:lnTo>
                    <a:pt x="172262" y="278168"/>
                  </a:lnTo>
                  <a:lnTo>
                    <a:pt x="199694" y="276567"/>
                  </a:lnTo>
                  <a:lnTo>
                    <a:pt x="227126" y="278066"/>
                  </a:lnTo>
                  <a:lnTo>
                    <a:pt x="254203" y="282663"/>
                  </a:lnTo>
                  <a:lnTo>
                    <a:pt x="254203" y="452031"/>
                  </a:lnTo>
                  <a:lnTo>
                    <a:pt x="312064" y="630402"/>
                  </a:lnTo>
                  <a:lnTo>
                    <a:pt x="312064" y="515543"/>
                  </a:lnTo>
                  <a:lnTo>
                    <a:pt x="290537" y="449935"/>
                  </a:lnTo>
                  <a:lnTo>
                    <a:pt x="290537" y="307327"/>
                  </a:lnTo>
                  <a:lnTo>
                    <a:pt x="298691" y="307314"/>
                  </a:lnTo>
                  <a:lnTo>
                    <a:pt x="305854" y="302717"/>
                  </a:lnTo>
                  <a:lnTo>
                    <a:pt x="314439" y="276567"/>
                  </a:lnTo>
                  <a:lnTo>
                    <a:pt x="320636" y="257695"/>
                  </a:lnTo>
                  <a:lnTo>
                    <a:pt x="398868" y="19367"/>
                  </a:lnTo>
                  <a:lnTo>
                    <a:pt x="399389" y="13271"/>
                  </a:lnTo>
                  <a:close/>
                </a:path>
                <a:path w="1652904" h="861060">
                  <a:moveTo>
                    <a:pt x="817232" y="13271"/>
                  </a:moveTo>
                  <a:lnTo>
                    <a:pt x="815009" y="7683"/>
                  </a:lnTo>
                  <a:lnTo>
                    <a:pt x="810514" y="3213"/>
                  </a:lnTo>
                  <a:lnTo>
                    <a:pt x="804087" y="444"/>
                  </a:lnTo>
                  <a:lnTo>
                    <a:pt x="796886" y="12"/>
                  </a:lnTo>
                  <a:lnTo>
                    <a:pt x="790282" y="1879"/>
                  </a:lnTo>
                  <a:lnTo>
                    <a:pt x="784987" y="5702"/>
                  </a:lnTo>
                  <a:lnTo>
                    <a:pt x="781710" y="11176"/>
                  </a:lnTo>
                  <a:lnTo>
                    <a:pt x="700455" y="258699"/>
                  </a:lnTo>
                  <a:lnTo>
                    <a:pt x="700214" y="258533"/>
                  </a:lnTo>
                  <a:lnTo>
                    <a:pt x="672045" y="251180"/>
                  </a:lnTo>
                  <a:lnTo>
                    <a:pt x="672045" y="282740"/>
                  </a:lnTo>
                  <a:lnTo>
                    <a:pt x="672045" y="829995"/>
                  </a:lnTo>
                  <a:lnTo>
                    <a:pt x="635711" y="829995"/>
                  </a:lnTo>
                  <a:lnTo>
                    <a:pt x="635711" y="553288"/>
                  </a:lnTo>
                  <a:lnTo>
                    <a:pt x="599376" y="553288"/>
                  </a:lnTo>
                  <a:lnTo>
                    <a:pt x="599376" y="829995"/>
                  </a:lnTo>
                  <a:lnTo>
                    <a:pt x="563041" y="829995"/>
                  </a:lnTo>
                  <a:lnTo>
                    <a:pt x="563041" y="282943"/>
                  </a:lnTo>
                  <a:lnTo>
                    <a:pt x="576732" y="280314"/>
                  </a:lnTo>
                  <a:lnTo>
                    <a:pt x="590575" y="278371"/>
                  </a:lnTo>
                  <a:lnTo>
                    <a:pt x="604520" y="277126"/>
                  </a:lnTo>
                  <a:lnTo>
                    <a:pt x="618540" y="276593"/>
                  </a:lnTo>
                  <a:lnTo>
                    <a:pt x="632079" y="277063"/>
                  </a:lnTo>
                  <a:lnTo>
                    <a:pt x="645528" y="278244"/>
                  </a:lnTo>
                  <a:lnTo>
                    <a:pt x="658863" y="280136"/>
                  </a:lnTo>
                  <a:lnTo>
                    <a:pt x="672045" y="282740"/>
                  </a:lnTo>
                  <a:lnTo>
                    <a:pt x="672045" y="251180"/>
                  </a:lnTo>
                  <a:lnTo>
                    <a:pt x="657517" y="248704"/>
                  </a:lnTo>
                  <a:lnTo>
                    <a:pt x="638098" y="246659"/>
                  </a:lnTo>
                  <a:lnTo>
                    <a:pt x="618540" y="245846"/>
                  </a:lnTo>
                  <a:lnTo>
                    <a:pt x="598601" y="246710"/>
                  </a:lnTo>
                  <a:lnTo>
                    <a:pt x="559206" y="251904"/>
                  </a:lnTo>
                  <a:lnTo>
                    <a:pt x="534593" y="258533"/>
                  </a:lnTo>
                  <a:lnTo>
                    <a:pt x="453390" y="11137"/>
                  </a:lnTo>
                  <a:lnTo>
                    <a:pt x="450126" y="5689"/>
                  </a:lnTo>
                  <a:lnTo>
                    <a:pt x="444830" y="1854"/>
                  </a:lnTo>
                  <a:lnTo>
                    <a:pt x="438213" y="0"/>
                  </a:lnTo>
                  <a:lnTo>
                    <a:pt x="430987" y="444"/>
                  </a:lnTo>
                  <a:lnTo>
                    <a:pt x="424561" y="3213"/>
                  </a:lnTo>
                  <a:lnTo>
                    <a:pt x="420052" y="7696"/>
                  </a:lnTo>
                  <a:lnTo>
                    <a:pt x="417855" y="13284"/>
                  </a:lnTo>
                  <a:lnTo>
                    <a:pt x="418376" y="19367"/>
                  </a:lnTo>
                  <a:lnTo>
                    <a:pt x="511390" y="302729"/>
                  </a:lnTo>
                  <a:lnTo>
                    <a:pt x="518553" y="307327"/>
                  </a:lnTo>
                  <a:lnTo>
                    <a:pt x="526707" y="307327"/>
                  </a:lnTo>
                  <a:lnTo>
                    <a:pt x="526707" y="860742"/>
                  </a:lnTo>
                  <a:lnTo>
                    <a:pt x="708380" y="860742"/>
                  </a:lnTo>
                  <a:lnTo>
                    <a:pt x="708380" y="829995"/>
                  </a:lnTo>
                  <a:lnTo>
                    <a:pt x="708380" y="307327"/>
                  </a:lnTo>
                  <a:lnTo>
                    <a:pt x="716534" y="307314"/>
                  </a:lnTo>
                  <a:lnTo>
                    <a:pt x="723696" y="302717"/>
                  </a:lnTo>
                  <a:lnTo>
                    <a:pt x="732282" y="276593"/>
                  </a:lnTo>
                  <a:lnTo>
                    <a:pt x="738149" y="258699"/>
                  </a:lnTo>
                  <a:lnTo>
                    <a:pt x="816711" y="19367"/>
                  </a:lnTo>
                  <a:lnTo>
                    <a:pt x="817232" y="13271"/>
                  </a:lnTo>
                  <a:close/>
                </a:path>
                <a:path w="1652904" h="861060">
                  <a:moveTo>
                    <a:pt x="1235075" y="13271"/>
                  </a:moveTo>
                  <a:lnTo>
                    <a:pt x="1232852" y="7683"/>
                  </a:lnTo>
                  <a:lnTo>
                    <a:pt x="1228356" y="3213"/>
                  </a:lnTo>
                  <a:lnTo>
                    <a:pt x="1221930" y="444"/>
                  </a:lnTo>
                  <a:lnTo>
                    <a:pt x="1214729" y="12"/>
                  </a:lnTo>
                  <a:lnTo>
                    <a:pt x="1208125" y="1879"/>
                  </a:lnTo>
                  <a:lnTo>
                    <a:pt x="1202829" y="5702"/>
                  </a:lnTo>
                  <a:lnTo>
                    <a:pt x="1199553" y="11176"/>
                  </a:lnTo>
                  <a:lnTo>
                    <a:pt x="1118298" y="258699"/>
                  </a:lnTo>
                  <a:lnTo>
                    <a:pt x="1118044" y="258533"/>
                  </a:lnTo>
                  <a:lnTo>
                    <a:pt x="1075359" y="248704"/>
                  </a:lnTo>
                  <a:lnTo>
                    <a:pt x="1036383" y="245846"/>
                  </a:lnTo>
                  <a:lnTo>
                    <a:pt x="1016444" y="246710"/>
                  </a:lnTo>
                  <a:lnTo>
                    <a:pt x="977049" y="251904"/>
                  </a:lnTo>
                  <a:lnTo>
                    <a:pt x="952436" y="258533"/>
                  </a:lnTo>
                  <a:lnTo>
                    <a:pt x="871232" y="11137"/>
                  </a:lnTo>
                  <a:lnTo>
                    <a:pt x="867968" y="5689"/>
                  </a:lnTo>
                  <a:lnTo>
                    <a:pt x="862672" y="1854"/>
                  </a:lnTo>
                  <a:lnTo>
                    <a:pt x="856056" y="0"/>
                  </a:lnTo>
                  <a:lnTo>
                    <a:pt x="848829" y="444"/>
                  </a:lnTo>
                  <a:lnTo>
                    <a:pt x="842403" y="3213"/>
                  </a:lnTo>
                  <a:lnTo>
                    <a:pt x="837895" y="7696"/>
                  </a:lnTo>
                  <a:lnTo>
                    <a:pt x="835698" y="13284"/>
                  </a:lnTo>
                  <a:lnTo>
                    <a:pt x="836218" y="19367"/>
                  </a:lnTo>
                  <a:lnTo>
                    <a:pt x="929233" y="302729"/>
                  </a:lnTo>
                  <a:lnTo>
                    <a:pt x="936396" y="307327"/>
                  </a:lnTo>
                  <a:lnTo>
                    <a:pt x="944549" y="307327"/>
                  </a:lnTo>
                  <a:lnTo>
                    <a:pt x="944549" y="449922"/>
                  </a:lnTo>
                  <a:lnTo>
                    <a:pt x="875245" y="661149"/>
                  </a:lnTo>
                  <a:lnTo>
                    <a:pt x="944549" y="661149"/>
                  </a:lnTo>
                  <a:lnTo>
                    <a:pt x="944549" y="860742"/>
                  </a:lnTo>
                  <a:lnTo>
                    <a:pt x="1126223" y="860742"/>
                  </a:lnTo>
                  <a:lnTo>
                    <a:pt x="1126223" y="829995"/>
                  </a:lnTo>
                  <a:lnTo>
                    <a:pt x="1126223" y="661149"/>
                  </a:lnTo>
                  <a:lnTo>
                    <a:pt x="1195527" y="661149"/>
                  </a:lnTo>
                  <a:lnTo>
                    <a:pt x="1185443" y="630402"/>
                  </a:lnTo>
                  <a:lnTo>
                    <a:pt x="1147749" y="515531"/>
                  </a:lnTo>
                  <a:lnTo>
                    <a:pt x="1147749" y="630402"/>
                  </a:lnTo>
                  <a:lnTo>
                    <a:pt x="1089888" y="630402"/>
                  </a:lnTo>
                  <a:lnTo>
                    <a:pt x="1089888" y="661149"/>
                  </a:lnTo>
                  <a:lnTo>
                    <a:pt x="1089888" y="829995"/>
                  </a:lnTo>
                  <a:lnTo>
                    <a:pt x="1053553" y="829995"/>
                  </a:lnTo>
                  <a:lnTo>
                    <a:pt x="1053553" y="661149"/>
                  </a:lnTo>
                  <a:lnTo>
                    <a:pt x="1089888" y="661149"/>
                  </a:lnTo>
                  <a:lnTo>
                    <a:pt x="1089888" y="630402"/>
                  </a:lnTo>
                  <a:lnTo>
                    <a:pt x="1017219" y="630402"/>
                  </a:lnTo>
                  <a:lnTo>
                    <a:pt x="1017219" y="661149"/>
                  </a:lnTo>
                  <a:lnTo>
                    <a:pt x="1017219" y="829995"/>
                  </a:lnTo>
                  <a:lnTo>
                    <a:pt x="980884" y="829995"/>
                  </a:lnTo>
                  <a:lnTo>
                    <a:pt x="980884" y="661149"/>
                  </a:lnTo>
                  <a:lnTo>
                    <a:pt x="1017219" y="661149"/>
                  </a:lnTo>
                  <a:lnTo>
                    <a:pt x="1017219" y="630402"/>
                  </a:lnTo>
                  <a:lnTo>
                    <a:pt x="923023" y="630402"/>
                  </a:lnTo>
                  <a:lnTo>
                    <a:pt x="980884" y="454113"/>
                  </a:lnTo>
                  <a:lnTo>
                    <a:pt x="980884" y="282968"/>
                  </a:lnTo>
                  <a:lnTo>
                    <a:pt x="994575" y="280327"/>
                  </a:lnTo>
                  <a:lnTo>
                    <a:pt x="1008418" y="278384"/>
                  </a:lnTo>
                  <a:lnTo>
                    <a:pt x="1022362" y="277126"/>
                  </a:lnTo>
                  <a:lnTo>
                    <a:pt x="1036383" y="276593"/>
                  </a:lnTo>
                  <a:lnTo>
                    <a:pt x="1049921" y="277050"/>
                  </a:lnTo>
                  <a:lnTo>
                    <a:pt x="1063371" y="278244"/>
                  </a:lnTo>
                  <a:lnTo>
                    <a:pt x="1076706" y="280136"/>
                  </a:lnTo>
                  <a:lnTo>
                    <a:pt x="1089888" y="282740"/>
                  </a:lnTo>
                  <a:lnTo>
                    <a:pt x="1089888" y="452018"/>
                  </a:lnTo>
                  <a:lnTo>
                    <a:pt x="1147749" y="630402"/>
                  </a:lnTo>
                  <a:lnTo>
                    <a:pt x="1147749" y="515531"/>
                  </a:lnTo>
                  <a:lnTo>
                    <a:pt x="1126223" y="449922"/>
                  </a:lnTo>
                  <a:lnTo>
                    <a:pt x="1126223" y="307327"/>
                  </a:lnTo>
                  <a:lnTo>
                    <a:pt x="1134376" y="307314"/>
                  </a:lnTo>
                  <a:lnTo>
                    <a:pt x="1141539" y="302717"/>
                  </a:lnTo>
                  <a:lnTo>
                    <a:pt x="1150124" y="276593"/>
                  </a:lnTo>
                  <a:lnTo>
                    <a:pt x="1155992" y="258699"/>
                  </a:lnTo>
                  <a:lnTo>
                    <a:pt x="1234554" y="19367"/>
                  </a:lnTo>
                  <a:lnTo>
                    <a:pt x="1235075" y="13271"/>
                  </a:lnTo>
                  <a:close/>
                </a:path>
                <a:path w="1652904" h="861060">
                  <a:moveTo>
                    <a:pt x="1652879" y="13271"/>
                  </a:moveTo>
                  <a:lnTo>
                    <a:pt x="1650695" y="7683"/>
                  </a:lnTo>
                  <a:lnTo>
                    <a:pt x="1646212" y="3213"/>
                  </a:lnTo>
                  <a:lnTo>
                    <a:pt x="1639773" y="444"/>
                  </a:lnTo>
                  <a:lnTo>
                    <a:pt x="1632572" y="12"/>
                  </a:lnTo>
                  <a:lnTo>
                    <a:pt x="1625955" y="1879"/>
                  </a:lnTo>
                  <a:lnTo>
                    <a:pt x="1620659" y="5702"/>
                  </a:lnTo>
                  <a:lnTo>
                    <a:pt x="1617370" y="11137"/>
                  </a:lnTo>
                  <a:lnTo>
                    <a:pt x="1536217" y="258699"/>
                  </a:lnTo>
                  <a:lnTo>
                    <a:pt x="1507756" y="251180"/>
                  </a:lnTo>
                  <a:lnTo>
                    <a:pt x="1507756" y="282740"/>
                  </a:lnTo>
                  <a:lnTo>
                    <a:pt x="1507756" y="829995"/>
                  </a:lnTo>
                  <a:lnTo>
                    <a:pt x="1471422" y="829995"/>
                  </a:lnTo>
                  <a:lnTo>
                    <a:pt x="1471422" y="553288"/>
                  </a:lnTo>
                  <a:lnTo>
                    <a:pt x="1435061" y="553288"/>
                  </a:lnTo>
                  <a:lnTo>
                    <a:pt x="1435061" y="829995"/>
                  </a:lnTo>
                  <a:lnTo>
                    <a:pt x="1398727" y="829995"/>
                  </a:lnTo>
                  <a:lnTo>
                    <a:pt x="1398727" y="282943"/>
                  </a:lnTo>
                  <a:lnTo>
                    <a:pt x="1412417" y="280314"/>
                  </a:lnTo>
                  <a:lnTo>
                    <a:pt x="1426260" y="278371"/>
                  </a:lnTo>
                  <a:lnTo>
                    <a:pt x="1440205" y="277126"/>
                  </a:lnTo>
                  <a:lnTo>
                    <a:pt x="1454226" y="276593"/>
                  </a:lnTo>
                  <a:lnTo>
                    <a:pt x="1467764" y="277063"/>
                  </a:lnTo>
                  <a:lnTo>
                    <a:pt x="1481201" y="278244"/>
                  </a:lnTo>
                  <a:lnTo>
                    <a:pt x="1494536" y="280136"/>
                  </a:lnTo>
                  <a:lnTo>
                    <a:pt x="1507756" y="282740"/>
                  </a:lnTo>
                  <a:lnTo>
                    <a:pt x="1507756" y="251180"/>
                  </a:lnTo>
                  <a:lnTo>
                    <a:pt x="1493215" y="248704"/>
                  </a:lnTo>
                  <a:lnTo>
                    <a:pt x="1473796" y="246659"/>
                  </a:lnTo>
                  <a:lnTo>
                    <a:pt x="1454226" y="245846"/>
                  </a:lnTo>
                  <a:lnTo>
                    <a:pt x="1434287" y="246710"/>
                  </a:lnTo>
                  <a:lnTo>
                    <a:pt x="1394891" y="251904"/>
                  </a:lnTo>
                  <a:lnTo>
                    <a:pt x="1370279" y="258533"/>
                  </a:lnTo>
                  <a:lnTo>
                    <a:pt x="1289075" y="11137"/>
                  </a:lnTo>
                  <a:lnTo>
                    <a:pt x="1285811" y="5689"/>
                  </a:lnTo>
                  <a:lnTo>
                    <a:pt x="1280515" y="1854"/>
                  </a:lnTo>
                  <a:lnTo>
                    <a:pt x="1273898" y="0"/>
                  </a:lnTo>
                  <a:lnTo>
                    <a:pt x="1266672" y="444"/>
                  </a:lnTo>
                  <a:lnTo>
                    <a:pt x="1260246" y="3213"/>
                  </a:lnTo>
                  <a:lnTo>
                    <a:pt x="1255737" y="7696"/>
                  </a:lnTo>
                  <a:lnTo>
                    <a:pt x="1253540" y="13284"/>
                  </a:lnTo>
                  <a:lnTo>
                    <a:pt x="1254061" y="19367"/>
                  </a:lnTo>
                  <a:lnTo>
                    <a:pt x="1347076" y="302729"/>
                  </a:lnTo>
                  <a:lnTo>
                    <a:pt x="1354239" y="307327"/>
                  </a:lnTo>
                  <a:lnTo>
                    <a:pt x="1362392" y="307327"/>
                  </a:lnTo>
                  <a:lnTo>
                    <a:pt x="1362392" y="860742"/>
                  </a:lnTo>
                  <a:lnTo>
                    <a:pt x="1544091" y="860742"/>
                  </a:lnTo>
                  <a:lnTo>
                    <a:pt x="1544091" y="829995"/>
                  </a:lnTo>
                  <a:lnTo>
                    <a:pt x="1544091" y="307327"/>
                  </a:lnTo>
                  <a:lnTo>
                    <a:pt x="1552270" y="307314"/>
                  </a:lnTo>
                  <a:lnTo>
                    <a:pt x="1559382" y="302717"/>
                  </a:lnTo>
                  <a:lnTo>
                    <a:pt x="1561503" y="296075"/>
                  </a:lnTo>
                  <a:lnTo>
                    <a:pt x="1567903" y="276593"/>
                  </a:lnTo>
                  <a:lnTo>
                    <a:pt x="1573771" y="258699"/>
                  </a:lnTo>
                  <a:lnTo>
                    <a:pt x="1652346" y="19367"/>
                  </a:lnTo>
                  <a:lnTo>
                    <a:pt x="1652879" y="13271"/>
                  </a:lnTo>
                  <a:close/>
                </a:path>
              </a:pathLst>
            </a:custGeom>
            <a:solidFill>
              <a:srgbClr val="FFFFFF"/>
            </a:solidFill>
          </p:spPr>
          <p:txBody>
            <a:bodyPr wrap="square" lIns="0" tIns="0" rIns="0" bIns="0" rtlCol="0"/>
            <a:lstStyle/>
            <a:p>
              <a:endParaRPr/>
            </a:p>
          </p:txBody>
        </p:sp>
      </p:grpSp>
      <p:sp>
        <p:nvSpPr>
          <p:cNvPr id="12" name="object 12"/>
          <p:cNvSpPr txBox="1">
            <a:spLocks noGrp="1"/>
          </p:cNvSpPr>
          <p:nvPr>
            <p:ph type="title"/>
          </p:nvPr>
        </p:nvSpPr>
        <p:spPr>
          <a:xfrm>
            <a:off x="2127250" y="3912234"/>
            <a:ext cx="9378950" cy="443711"/>
          </a:xfrm>
          <a:prstGeom prst="rect">
            <a:avLst/>
          </a:prstGeom>
        </p:spPr>
        <p:txBody>
          <a:bodyPr vert="horz" wrap="square" lIns="0" tIns="12700" rIns="0" bIns="0" rtlCol="0">
            <a:spAutoFit/>
          </a:bodyPr>
          <a:lstStyle/>
          <a:p>
            <a:pPr marL="12700">
              <a:lnSpc>
                <a:spcPct val="100000"/>
              </a:lnSpc>
              <a:spcBef>
                <a:spcPts val="100"/>
              </a:spcBef>
            </a:pPr>
            <a:r>
              <a:rPr sz="2800" spc="55" dirty="0">
                <a:solidFill>
                  <a:srgbClr val="FFFFFF"/>
                </a:solidFill>
              </a:rPr>
              <a:t>Crowdfunding:</a:t>
            </a:r>
            <a:r>
              <a:rPr sz="2800" spc="-45" dirty="0">
                <a:solidFill>
                  <a:srgbClr val="FFFFFF"/>
                </a:solidFill>
              </a:rPr>
              <a:t> </a:t>
            </a:r>
            <a:r>
              <a:rPr sz="2800" spc="85" dirty="0" smtClean="0">
                <a:solidFill>
                  <a:srgbClr val="FFFFFF"/>
                </a:solidFill>
              </a:rPr>
              <a:t>Kraftfull</a:t>
            </a:r>
            <a:r>
              <a:rPr lang="sv-SE" sz="2800" spc="85" dirty="0" smtClean="0">
                <a:solidFill>
                  <a:srgbClr val="FFFFFF"/>
                </a:solidFill>
              </a:rPr>
              <a:t>t</a:t>
            </a:r>
            <a:r>
              <a:rPr sz="2800" spc="85" dirty="0" smtClean="0">
                <a:solidFill>
                  <a:srgbClr val="FFFFFF"/>
                </a:solidFill>
              </a:rPr>
              <a:t>,</a:t>
            </a:r>
            <a:r>
              <a:rPr sz="2800" spc="-45" dirty="0" smtClean="0">
                <a:solidFill>
                  <a:srgbClr val="FFFFFF"/>
                </a:solidFill>
              </a:rPr>
              <a:t> </a:t>
            </a:r>
            <a:r>
              <a:rPr sz="2800" spc="100" dirty="0">
                <a:solidFill>
                  <a:srgbClr val="FFFFFF"/>
                </a:solidFill>
              </a:rPr>
              <a:t>skrämmande,</a:t>
            </a:r>
            <a:r>
              <a:rPr sz="2800" spc="-45" dirty="0">
                <a:solidFill>
                  <a:srgbClr val="FFFFFF"/>
                </a:solidFill>
              </a:rPr>
              <a:t> </a:t>
            </a:r>
            <a:r>
              <a:rPr sz="2800" spc="90" dirty="0">
                <a:solidFill>
                  <a:srgbClr val="FFFFFF"/>
                </a:solidFill>
              </a:rPr>
              <a:t>befriande</a:t>
            </a:r>
            <a:endParaRP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04103" y="1923286"/>
            <a:ext cx="6787896" cy="4934711"/>
          </a:xfrm>
          <a:prstGeom prst="rect">
            <a:avLst/>
          </a:prstGeom>
        </p:spPr>
      </p:pic>
      <p:sp>
        <p:nvSpPr>
          <p:cNvPr id="3" name="object 3"/>
          <p:cNvSpPr/>
          <p:nvPr/>
        </p:nvSpPr>
        <p:spPr>
          <a:xfrm>
            <a:off x="741426" y="1005077"/>
            <a:ext cx="10722610" cy="0"/>
          </a:xfrm>
          <a:custGeom>
            <a:avLst/>
            <a:gdLst/>
            <a:ahLst/>
            <a:cxnLst/>
            <a:rect l="l" t="t" r="r" b="b"/>
            <a:pathLst>
              <a:path w="10722610">
                <a:moveTo>
                  <a:pt x="0" y="0"/>
                </a:moveTo>
                <a:lnTo>
                  <a:pt x="10722483" y="0"/>
                </a:lnTo>
              </a:path>
            </a:pathLst>
          </a:custGeom>
          <a:ln w="19050">
            <a:solidFill>
              <a:srgbClr val="A6377C"/>
            </a:solidFill>
          </a:ln>
        </p:spPr>
        <p:txBody>
          <a:bodyPr wrap="square" lIns="0" tIns="0" rIns="0" bIns="0" rtlCol="0"/>
          <a:lstStyle/>
          <a:p>
            <a:endParaRPr/>
          </a:p>
        </p:txBody>
      </p:sp>
      <p:sp>
        <p:nvSpPr>
          <p:cNvPr id="4" name="object 4"/>
          <p:cNvSpPr txBox="1">
            <a:spLocks noGrp="1"/>
          </p:cNvSpPr>
          <p:nvPr>
            <p:ph type="title"/>
          </p:nvPr>
        </p:nvSpPr>
        <p:spPr>
          <a:xfrm>
            <a:off x="690168" y="396494"/>
            <a:ext cx="8682432" cy="397545"/>
          </a:xfrm>
          <a:prstGeom prst="rect">
            <a:avLst/>
          </a:prstGeom>
        </p:spPr>
        <p:txBody>
          <a:bodyPr vert="horz" wrap="square" lIns="0" tIns="12700" rIns="0" bIns="0" rtlCol="0">
            <a:spAutoFit/>
          </a:bodyPr>
          <a:lstStyle/>
          <a:p>
            <a:pPr marL="12700">
              <a:lnSpc>
                <a:spcPct val="100000"/>
              </a:lnSpc>
              <a:spcBef>
                <a:spcPts val="100"/>
              </a:spcBef>
            </a:pPr>
            <a:r>
              <a:rPr sz="2500" b="0" spc="-40" dirty="0">
                <a:solidFill>
                  <a:srgbClr val="000000"/>
                </a:solidFill>
                <a:latin typeface="Lucida Sans Unicode"/>
                <a:cs typeface="Lucida Sans Unicode"/>
              </a:rPr>
              <a:t>Crowdfunding:</a:t>
            </a:r>
            <a:r>
              <a:rPr sz="2500" b="0" spc="-145" dirty="0">
                <a:solidFill>
                  <a:srgbClr val="000000"/>
                </a:solidFill>
                <a:latin typeface="Lucida Sans Unicode"/>
                <a:cs typeface="Lucida Sans Unicode"/>
              </a:rPr>
              <a:t> </a:t>
            </a:r>
            <a:r>
              <a:rPr sz="2500" b="0" spc="-50" dirty="0" smtClean="0">
                <a:solidFill>
                  <a:srgbClr val="000000"/>
                </a:solidFill>
                <a:latin typeface="Lucida Sans Unicode"/>
                <a:cs typeface="Lucida Sans Unicode"/>
              </a:rPr>
              <a:t>Kraftfull</a:t>
            </a:r>
            <a:r>
              <a:rPr lang="sv-SE" sz="2500" b="0" spc="-50" dirty="0" smtClean="0">
                <a:solidFill>
                  <a:srgbClr val="000000"/>
                </a:solidFill>
                <a:latin typeface="Lucida Sans Unicode"/>
                <a:cs typeface="Lucida Sans Unicode"/>
              </a:rPr>
              <a:t>t</a:t>
            </a:r>
            <a:r>
              <a:rPr sz="2500" b="0" spc="-50" dirty="0" smtClean="0">
                <a:solidFill>
                  <a:srgbClr val="000000"/>
                </a:solidFill>
                <a:latin typeface="Lucida Sans Unicode"/>
                <a:cs typeface="Lucida Sans Unicode"/>
              </a:rPr>
              <a:t>,</a:t>
            </a:r>
            <a:r>
              <a:rPr sz="2500" b="0" spc="-140" dirty="0" smtClean="0">
                <a:solidFill>
                  <a:srgbClr val="000000"/>
                </a:solidFill>
                <a:latin typeface="Lucida Sans Unicode"/>
                <a:cs typeface="Lucida Sans Unicode"/>
              </a:rPr>
              <a:t> </a:t>
            </a:r>
            <a:r>
              <a:rPr sz="2500" b="0" spc="-30" dirty="0">
                <a:solidFill>
                  <a:srgbClr val="000000"/>
                </a:solidFill>
                <a:latin typeface="Lucida Sans Unicode"/>
                <a:cs typeface="Lucida Sans Unicode"/>
              </a:rPr>
              <a:t>skrämmande,</a:t>
            </a:r>
            <a:r>
              <a:rPr sz="2500" b="0" spc="-145" dirty="0">
                <a:solidFill>
                  <a:srgbClr val="000000"/>
                </a:solidFill>
                <a:latin typeface="Lucida Sans Unicode"/>
                <a:cs typeface="Lucida Sans Unicode"/>
              </a:rPr>
              <a:t> </a:t>
            </a:r>
            <a:r>
              <a:rPr sz="2500" b="0" spc="-20" dirty="0">
                <a:solidFill>
                  <a:srgbClr val="000000"/>
                </a:solidFill>
                <a:latin typeface="Lucida Sans Unicode"/>
                <a:cs typeface="Lucida Sans Unicode"/>
              </a:rPr>
              <a:t>befriande</a:t>
            </a:r>
            <a:endParaRPr sz="2500" dirty="0">
              <a:latin typeface="Lucida Sans Unicode"/>
              <a:cs typeface="Lucida Sans Unicode"/>
            </a:endParaRPr>
          </a:p>
        </p:txBody>
      </p:sp>
      <p:sp>
        <p:nvSpPr>
          <p:cNvPr id="5" name="object 5"/>
          <p:cNvSpPr txBox="1"/>
          <p:nvPr/>
        </p:nvSpPr>
        <p:spPr>
          <a:xfrm>
            <a:off x="690168" y="1471337"/>
            <a:ext cx="4601845" cy="4508500"/>
          </a:xfrm>
          <a:prstGeom prst="rect">
            <a:avLst/>
          </a:prstGeom>
        </p:spPr>
        <p:txBody>
          <a:bodyPr vert="horz" wrap="square" lIns="0" tIns="12700" rIns="0" bIns="0" rtlCol="0">
            <a:spAutoFit/>
          </a:bodyPr>
          <a:lstStyle/>
          <a:p>
            <a:pPr marL="12700" marR="5080">
              <a:lnSpc>
                <a:spcPct val="120000"/>
              </a:lnSpc>
              <a:spcBef>
                <a:spcPts val="100"/>
              </a:spcBef>
            </a:pPr>
            <a:r>
              <a:rPr sz="2100" b="1" spc="60" dirty="0">
                <a:solidFill>
                  <a:srgbClr val="A5377D"/>
                </a:solidFill>
                <a:latin typeface="Arial"/>
                <a:cs typeface="Arial"/>
              </a:rPr>
              <a:t>Crowdfunding </a:t>
            </a:r>
            <a:r>
              <a:rPr sz="2100" spc="10" dirty="0">
                <a:latin typeface="Lucida Sans Unicode"/>
                <a:cs typeface="Lucida Sans Unicode"/>
              </a:rPr>
              <a:t>är </a:t>
            </a:r>
            <a:r>
              <a:rPr sz="2100" spc="-25" dirty="0">
                <a:latin typeface="Lucida Sans Unicode"/>
                <a:cs typeface="Lucida Sans Unicode"/>
              </a:rPr>
              <a:t>finansieringen </a:t>
            </a:r>
            <a:r>
              <a:rPr sz="2100" spc="-5" dirty="0">
                <a:latin typeface="Lucida Sans Unicode"/>
                <a:cs typeface="Lucida Sans Unicode"/>
              </a:rPr>
              <a:t>av </a:t>
            </a:r>
            <a:r>
              <a:rPr sz="2100" spc="-650" dirty="0">
                <a:latin typeface="Lucida Sans Unicode"/>
                <a:cs typeface="Lucida Sans Unicode"/>
              </a:rPr>
              <a:t> </a:t>
            </a:r>
            <a:r>
              <a:rPr sz="2100" spc="-15" dirty="0">
                <a:latin typeface="Lucida Sans Unicode"/>
                <a:cs typeface="Lucida Sans Unicode"/>
              </a:rPr>
              <a:t>ett </a:t>
            </a:r>
            <a:r>
              <a:rPr sz="2100" spc="-25" dirty="0">
                <a:latin typeface="Lucida Sans Unicode"/>
                <a:cs typeface="Lucida Sans Unicode"/>
              </a:rPr>
              <a:t>nytt </a:t>
            </a:r>
            <a:r>
              <a:rPr sz="2100" spc="-40" dirty="0">
                <a:latin typeface="Lucida Sans Unicode"/>
                <a:cs typeface="Lucida Sans Unicode"/>
              </a:rPr>
              <a:t>projekt </a:t>
            </a:r>
            <a:r>
              <a:rPr sz="2100" spc="-10" dirty="0">
                <a:latin typeface="Lucida Sans Unicode"/>
                <a:cs typeface="Lucida Sans Unicode"/>
              </a:rPr>
              <a:t>genom </a:t>
            </a:r>
            <a:r>
              <a:rPr sz="2100" spc="-15" dirty="0">
                <a:latin typeface="Lucida Sans Unicode"/>
                <a:cs typeface="Lucida Sans Unicode"/>
              </a:rPr>
              <a:t>att </a:t>
            </a:r>
            <a:r>
              <a:rPr sz="2100" spc="-20" dirty="0">
                <a:latin typeface="Lucida Sans Unicode"/>
                <a:cs typeface="Lucida Sans Unicode"/>
              </a:rPr>
              <a:t>samla </a:t>
            </a:r>
            <a:r>
              <a:rPr sz="2100" spc="-40" dirty="0">
                <a:latin typeface="Lucida Sans Unicode"/>
                <a:cs typeface="Lucida Sans Unicode"/>
              </a:rPr>
              <a:t>in </a:t>
            </a:r>
            <a:r>
              <a:rPr sz="2100" spc="-35" dirty="0">
                <a:latin typeface="Lucida Sans Unicode"/>
                <a:cs typeface="Lucida Sans Unicode"/>
              </a:rPr>
              <a:t> </a:t>
            </a:r>
            <a:r>
              <a:rPr sz="2100" dirty="0">
                <a:latin typeface="Lucida Sans Unicode"/>
                <a:cs typeface="Lucida Sans Unicode"/>
              </a:rPr>
              <a:t>många</a:t>
            </a:r>
            <a:r>
              <a:rPr sz="2100" spc="-130" dirty="0">
                <a:latin typeface="Lucida Sans Unicode"/>
                <a:cs typeface="Lucida Sans Unicode"/>
              </a:rPr>
              <a:t> </a:t>
            </a:r>
            <a:r>
              <a:rPr sz="2100" spc="-15" dirty="0">
                <a:latin typeface="Lucida Sans Unicode"/>
                <a:cs typeface="Lucida Sans Unicode"/>
              </a:rPr>
              <a:t>små</a:t>
            </a:r>
            <a:r>
              <a:rPr sz="2100" spc="-125" dirty="0">
                <a:latin typeface="Lucida Sans Unicode"/>
                <a:cs typeface="Lucida Sans Unicode"/>
              </a:rPr>
              <a:t> </a:t>
            </a:r>
            <a:r>
              <a:rPr sz="2100" spc="-15" dirty="0">
                <a:latin typeface="Lucida Sans Unicode"/>
                <a:cs typeface="Lucida Sans Unicode"/>
              </a:rPr>
              <a:t>summor</a:t>
            </a:r>
            <a:r>
              <a:rPr sz="2100" spc="-130" dirty="0">
                <a:latin typeface="Lucida Sans Unicode"/>
                <a:cs typeface="Lucida Sans Unicode"/>
              </a:rPr>
              <a:t> </a:t>
            </a:r>
            <a:r>
              <a:rPr sz="2100" spc="-5" dirty="0">
                <a:latin typeface="Lucida Sans Unicode"/>
                <a:cs typeface="Lucida Sans Unicode"/>
              </a:rPr>
              <a:t>pengar</a:t>
            </a:r>
            <a:r>
              <a:rPr sz="2100" spc="-125" dirty="0">
                <a:latin typeface="Lucida Sans Unicode"/>
                <a:cs typeface="Lucida Sans Unicode"/>
              </a:rPr>
              <a:t> </a:t>
            </a:r>
            <a:r>
              <a:rPr sz="2100" spc="-10" dirty="0">
                <a:latin typeface="Lucida Sans Unicode"/>
                <a:cs typeface="Lucida Sans Unicode"/>
              </a:rPr>
              <a:t>från</a:t>
            </a:r>
            <a:r>
              <a:rPr sz="2100" spc="-125" dirty="0">
                <a:latin typeface="Lucida Sans Unicode"/>
                <a:cs typeface="Lucida Sans Unicode"/>
              </a:rPr>
              <a:t> </a:t>
            </a:r>
            <a:r>
              <a:rPr sz="2100" spc="-15" dirty="0">
                <a:latin typeface="Lucida Sans Unicode"/>
                <a:cs typeface="Lucida Sans Unicode"/>
              </a:rPr>
              <a:t>ett </a:t>
            </a:r>
            <a:r>
              <a:rPr sz="2100" spc="-650" dirty="0">
                <a:latin typeface="Lucida Sans Unicode"/>
                <a:cs typeface="Lucida Sans Unicode"/>
              </a:rPr>
              <a:t> </a:t>
            </a:r>
            <a:r>
              <a:rPr sz="2100" spc="-30" dirty="0">
                <a:latin typeface="Lucida Sans Unicode"/>
                <a:cs typeface="Lucida Sans Unicode"/>
              </a:rPr>
              <a:t>stort</a:t>
            </a:r>
            <a:r>
              <a:rPr sz="2100" spc="-125" dirty="0">
                <a:latin typeface="Lucida Sans Unicode"/>
                <a:cs typeface="Lucida Sans Unicode"/>
              </a:rPr>
              <a:t> </a:t>
            </a:r>
            <a:r>
              <a:rPr sz="2100" spc="-15" dirty="0">
                <a:latin typeface="Lucida Sans Unicode"/>
                <a:cs typeface="Lucida Sans Unicode"/>
              </a:rPr>
              <a:t>antal</a:t>
            </a:r>
            <a:r>
              <a:rPr sz="2100" spc="-120" dirty="0">
                <a:latin typeface="Lucida Sans Unicode"/>
                <a:cs typeface="Lucida Sans Unicode"/>
              </a:rPr>
              <a:t> </a:t>
            </a:r>
            <a:r>
              <a:rPr sz="2100" spc="-35" dirty="0">
                <a:latin typeface="Lucida Sans Unicode"/>
                <a:cs typeface="Lucida Sans Unicode"/>
              </a:rPr>
              <a:t>människor.</a:t>
            </a:r>
            <a:endParaRPr sz="2100" dirty="0">
              <a:latin typeface="Lucida Sans Unicode"/>
              <a:cs typeface="Lucida Sans Unicode"/>
            </a:endParaRPr>
          </a:p>
          <a:p>
            <a:pPr>
              <a:lnSpc>
                <a:spcPct val="100000"/>
              </a:lnSpc>
              <a:spcBef>
                <a:spcPts val="55"/>
              </a:spcBef>
            </a:pPr>
            <a:endParaRPr sz="3250" dirty="0">
              <a:latin typeface="Lucida Sans Unicode"/>
              <a:cs typeface="Lucida Sans Unicode"/>
            </a:endParaRPr>
          </a:p>
          <a:p>
            <a:pPr marL="12700" marR="144780">
              <a:lnSpc>
                <a:spcPct val="114599"/>
              </a:lnSpc>
            </a:pPr>
            <a:r>
              <a:rPr sz="2200" spc="-30" dirty="0">
                <a:latin typeface="Lucida Sans Unicode"/>
                <a:cs typeface="Lucida Sans Unicode"/>
              </a:rPr>
              <a:t>Crowdfunding</a:t>
            </a:r>
            <a:r>
              <a:rPr sz="2200" spc="-130" dirty="0">
                <a:latin typeface="Lucida Sans Unicode"/>
                <a:cs typeface="Lucida Sans Unicode"/>
              </a:rPr>
              <a:t> </a:t>
            </a:r>
            <a:r>
              <a:rPr sz="2200" spc="10" dirty="0">
                <a:latin typeface="Lucida Sans Unicode"/>
                <a:cs typeface="Lucida Sans Unicode"/>
              </a:rPr>
              <a:t>är</a:t>
            </a:r>
            <a:r>
              <a:rPr sz="2200" spc="-130" dirty="0">
                <a:latin typeface="Lucida Sans Unicode"/>
                <a:cs typeface="Lucida Sans Unicode"/>
              </a:rPr>
              <a:t> </a:t>
            </a:r>
            <a:r>
              <a:rPr sz="2200" spc="-25" dirty="0">
                <a:latin typeface="Lucida Sans Unicode"/>
                <a:cs typeface="Lucida Sans Unicode"/>
              </a:rPr>
              <a:t>inte</a:t>
            </a:r>
            <a:r>
              <a:rPr sz="2200" spc="-130" dirty="0">
                <a:latin typeface="Lucida Sans Unicode"/>
                <a:cs typeface="Lucida Sans Unicode"/>
              </a:rPr>
              <a:t> </a:t>
            </a:r>
            <a:r>
              <a:rPr sz="2200" dirty="0">
                <a:latin typeface="Lucida Sans Unicode"/>
                <a:cs typeface="Lucida Sans Unicode"/>
              </a:rPr>
              <a:t>bara</a:t>
            </a:r>
            <a:r>
              <a:rPr sz="2200" spc="-130" dirty="0">
                <a:latin typeface="Lucida Sans Unicode"/>
                <a:cs typeface="Lucida Sans Unicode"/>
              </a:rPr>
              <a:t> </a:t>
            </a:r>
            <a:r>
              <a:rPr sz="2200" spc="-15" dirty="0">
                <a:latin typeface="Lucida Sans Unicode"/>
                <a:cs typeface="Lucida Sans Unicode"/>
              </a:rPr>
              <a:t>ett</a:t>
            </a:r>
            <a:r>
              <a:rPr sz="2200" spc="-125" dirty="0">
                <a:latin typeface="Lucida Sans Unicode"/>
                <a:cs typeface="Lucida Sans Unicode"/>
              </a:rPr>
              <a:t> </a:t>
            </a:r>
            <a:r>
              <a:rPr sz="2200" spc="-5" dirty="0">
                <a:latin typeface="Lucida Sans Unicode"/>
                <a:cs typeface="Lucida Sans Unicode"/>
              </a:rPr>
              <a:t>bra </a:t>
            </a:r>
            <a:r>
              <a:rPr sz="2200" spc="-685" dirty="0">
                <a:latin typeface="Lucida Sans Unicode"/>
                <a:cs typeface="Lucida Sans Unicode"/>
              </a:rPr>
              <a:t> </a:t>
            </a:r>
            <a:r>
              <a:rPr sz="2200" spc="-30" dirty="0">
                <a:latin typeface="Lucida Sans Unicode"/>
                <a:cs typeface="Lucida Sans Unicode"/>
              </a:rPr>
              <a:t>sätt</a:t>
            </a:r>
            <a:r>
              <a:rPr sz="2200" spc="-130" dirty="0">
                <a:latin typeface="Lucida Sans Unicode"/>
                <a:cs typeface="Lucida Sans Unicode"/>
              </a:rPr>
              <a:t> </a:t>
            </a:r>
            <a:r>
              <a:rPr sz="2200" spc="-15" dirty="0">
                <a:latin typeface="Lucida Sans Unicode"/>
                <a:cs typeface="Lucida Sans Unicode"/>
              </a:rPr>
              <a:t>att</a:t>
            </a:r>
            <a:r>
              <a:rPr sz="2200" spc="-130" dirty="0">
                <a:latin typeface="Lucida Sans Unicode"/>
                <a:cs typeface="Lucida Sans Unicode"/>
              </a:rPr>
              <a:t> </a:t>
            </a:r>
            <a:r>
              <a:rPr sz="2200" spc="-20" dirty="0">
                <a:latin typeface="Lucida Sans Unicode"/>
                <a:cs typeface="Lucida Sans Unicode"/>
              </a:rPr>
              <a:t>samla</a:t>
            </a:r>
            <a:r>
              <a:rPr sz="2200" spc="-125" dirty="0">
                <a:latin typeface="Lucida Sans Unicode"/>
                <a:cs typeface="Lucida Sans Unicode"/>
              </a:rPr>
              <a:t> </a:t>
            </a:r>
            <a:r>
              <a:rPr sz="2200" spc="-40" dirty="0">
                <a:latin typeface="Lucida Sans Unicode"/>
                <a:cs typeface="Lucida Sans Unicode"/>
              </a:rPr>
              <a:t>in</a:t>
            </a:r>
            <a:r>
              <a:rPr sz="2200" spc="-130" dirty="0">
                <a:latin typeface="Lucida Sans Unicode"/>
                <a:cs typeface="Lucida Sans Unicode"/>
              </a:rPr>
              <a:t> </a:t>
            </a:r>
            <a:r>
              <a:rPr sz="2200" spc="-5" dirty="0">
                <a:latin typeface="Lucida Sans Unicode"/>
                <a:cs typeface="Lucida Sans Unicode"/>
              </a:rPr>
              <a:t>pengar</a:t>
            </a:r>
            <a:r>
              <a:rPr sz="2200" spc="-125" dirty="0">
                <a:latin typeface="Lucida Sans Unicode"/>
                <a:cs typeface="Lucida Sans Unicode"/>
              </a:rPr>
              <a:t> </a:t>
            </a:r>
            <a:r>
              <a:rPr sz="2200" spc="-30" dirty="0">
                <a:latin typeface="Lucida Sans Unicode"/>
                <a:cs typeface="Lucida Sans Unicode"/>
              </a:rPr>
              <a:t>online</a:t>
            </a:r>
            <a:r>
              <a:rPr sz="2200" spc="-130" dirty="0">
                <a:latin typeface="Lucida Sans Unicode"/>
                <a:cs typeface="Lucida Sans Unicode"/>
              </a:rPr>
              <a:t> </a:t>
            </a:r>
            <a:r>
              <a:rPr sz="2200" spc="-60" dirty="0">
                <a:latin typeface="Lucida Sans Unicode"/>
                <a:cs typeface="Lucida Sans Unicode"/>
              </a:rPr>
              <a:t>till </a:t>
            </a:r>
            <a:r>
              <a:rPr sz="2200" spc="-680" dirty="0">
                <a:latin typeface="Lucida Sans Unicode"/>
                <a:cs typeface="Lucida Sans Unicode"/>
              </a:rPr>
              <a:t> </a:t>
            </a:r>
            <a:r>
              <a:rPr sz="2200" spc="-15" dirty="0">
                <a:latin typeface="Lucida Sans Unicode"/>
                <a:cs typeface="Lucida Sans Unicode"/>
              </a:rPr>
              <a:t>ett</a:t>
            </a:r>
            <a:r>
              <a:rPr sz="2200" spc="-125" dirty="0">
                <a:latin typeface="Lucida Sans Unicode"/>
                <a:cs typeface="Lucida Sans Unicode"/>
              </a:rPr>
              <a:t> </a:t>
            </a:r>
            <a:r>
              <a:rPr sz="2200" spc="-50" dirty="0">
                <a:latin typeface="Lucida Sans Unicode"/>
                <a:cs typeface="Lucida Sans Unicode"/>
              </a:rPr>
              <a:t>projekt,</a:t>
            </a:r>
            <a:r>
              <a:rPr sz="2200" spc="-125" dirty="0">
                <a:latin typeface="Lucida Sans Unicode"/>
                <a:cs typeface="Lucida Sans Unicode"/>
              </a:rPr>
              <a:t> </a:t>
            </a:r>
            <a:r>
              <a:rPr sz="2200" spc="-10" dirty="0">
                <a:latin typeface="Lucida Sans Unicode"/>
                <a:cs typeface="Lucida Sans Unicode"/>
              </a:rPr>
              <a:t>utan</a:t>
            </a:r>
            <a:r>
              <a:rPr sz="2200" spc="-125" dirty="0">
                <a:latin typeface="Lucida Sans Unicode"/>
                <a:cs typeface="Lucida Sans Unicode"/>
              </a:rPr>
              <a:t> </a:t>
            </a:r>
            <a:r>
              <a:rPr sz="2200" spc="-35" dirty="0">
                <a:latin typeface="Lucida Sans Unicode"/>
                <a:cs typeface="Lucida Sans Unicode"/>
              </a:rPr>
              <a:t>samtidigt</a:t>
            </a:r>
            <a:r>
              <a:rPr sz="2200" spc="-125" dirty="0">
                <a:latin typeface="Lucida Sans Unicode"/>
                <a:cs typeface="Lucida Sans Unicode"/>
              </a:rPr>
              <a:t> </a:t>
            </a:r>
            <a:r>
              <a:rPr sz="2200" spc="-15" dirty="0" smtClean="0">
                <a:latin typeface="Lucida Sans Unicode"/>
                <a:cs typeface="Lucida Sans Unicode"/>
              </a:rPr>
              <a:t>bygg</a:t>
            </a:r>
            <a:r>
              <a:rPr lang="sv-SE" sz="2200" spc="-15" dirty="0" smtClean="0">
                <a:latin typeface="Lucida Sans Unicode"/>
                <a:cs typeface="Lucida Sans Unicode"/>
              </a:rPr>
              <a:t>s</a:t>
            </a:r>
            <a:r>
              <a:rPr sz="2200" spc="-15" dirty="0" smtClean="0">
                <a:latin typeface="Lucida Sans Unicode"/>
                <a:cs typeface="Lucida Sans Unicode"/>
              </a:rPr>
              <a:t> </a:t>
            </a:r>
            <a:r>
              <a:rPr lang="sv-SE" sz="2200" spc="-15" dirty="0" smtClean="0">
                <a:latin typeface="Lucida Sans Unicode"/>
                <a:cs typeface="Lucida Sans Unicode"/>
              </a:rPr>
              <a:t>en </a:t>
            </a:r>
            <a:r>
              <a:rPr sz="2200" spc="-25" dirty="0" smtClean="0">
                <a:latin typeface="Lucida Sans Unicode"/>
                <a:cs typeface="Lucida Sans Unicode"/>
              </a:rPr>
              <a:t>community </a:t>
            </a:r>
            <a:r>
              <a:rPr lang="sv-SE" sz="2200" spc="-25" dirty="0" smtClean="0">
                <a:latin typeface="Lucida Sans Unicode"/>
                <a:cs typeface="Lucida Sans Unicode"/>
              </a:rPr>
              <a:t>upp </a:t>
            </a:r>
            <a:r>
              <a:rPr sz="2200" spc="-35" dirty="0" smtClean="0">
                <a:latin typeface="Lucida Sans Unicode"/>
                <a:cs typeface="Lucida Sans Unicode"/>
              </a:rPr>
              <a:t>och </a:t>
            </a:r>
            <a:r>
              <a:rPr sz="2200" spc="-15" dirty="0" smtClean="0">
                <a:latin typeface="Lucida Sans Unicode"/>
                <a:cs typeface="Lucida Sans Unicode"/>
              </a:rPr>
              <a:t>förbättra</a:t>
            </a:r>
            <a:r>
              <a:rPr lang="sv-SE" sz="2200" spc="-15" dirty="0" smtClean="0">
                <a:latin typeface="Lucida Sans Unicode"/>
                <a:cs typeface="Lucida Sans Unicode"/>
              </a:rPr>
              <a:t>r</a:t>
            </a:r>
            <a:r>
              <a:rPr sz="2200" spc="-15" dirty="0" smtClean="0">
                <a:latin typeface="Lucida Sans Unicode"/>
                <a:cs typeface="Lucida Sans Unicode"/>
              </a:rPr>
              <a:t> </a:t>
            </a:r>
            <a:r>
              <a:rPr sz="2200" spc="-10" dirty="0" smtClean="0">
                <a:latin typeface="Lucida Sans Unicode"/>
                <a:cs typeface="Lucida Sans Unicode"/>
              </a:rPr>
              <a:t> </a:t>
            </a:r>
            <a:r>
              <a:rPr sz="2200" spc="-40" dirty="0" smtClean="0">
                <a:latin typeface="Lucida Sans Unicode"/>
                <a:cs typeface="Lucida Sans Unicode"/>
              </a:rPr>
              <a:t>synlighet</a:t>
            </a:r>
            <a:r>
              <a:rPr lang="sv-SE" sz="2200" spc="-40" dirty="0" smtClean="0">
                <a:latin typeface="Lucida Sans Unicode"/>
                <a:cs typeface="Lucida Sans Unicode"/>
              </a:rPr>
              <a:t>en</a:t>
            </a:r>
            <a:r>
              <a:rPr sz="2200" spc="-40" dirty="0" smtClean="0">
                <a:latin typeface="Lucida Sans Unicode"/>
                <a:cs typeface="Lucida Sans Unicode"/>
              </a:rPr>
              <a:t>/trovärdighet</a:t>
            </a:r>
            <a:r>
              <a:rPr lang="sv-SE" sz="2200" spc="-40" dirty="0" smtClean="0">
                <a:latin typeface="Lucida Sans Unicode"/>
                <a:cs typeface="Lucida Sans Unicode"/>
              </a:rPr>
              <a:t>en</a:t>
            </a:r>
            <a:r>
              <a:rPr sz="2200" spc="-120" dirty="0" smtClean="0">
                <a:latin typeface="Lucida Sans Unicode"/>
                <a:cs typeface="Lucida Sans Unicode"/>
              </a:rPr>
              <a:t> </a:t>
            </a:r>
            <a:r>
              <a:rPr sz="2200" spc="-25" dirty="0">
                <a:latin typeface="Lucida Sans Unicode"/>
                <a:cs typeface="Lucida Sans Unicode"/>
              </a:rPr>
              <a:t>för</a:t>
            </a:r>
            <a:r>
              <a:rPr sz="2200" spc="-120" dirty="0">
                <a:latin typeface="Lucida Sans Unicode"/>
                <a:cs typeface="Lucida Sans Unicode"/>
              </a:rPr>
              <a:t> </a:t>
            </a:r>
            <a:r>
              <a:rPr sz="2200" spc="-40" dirty="0">
                <a:latin typeface="Lucida Sans Unicode"/>
                <a:cs typeface="Lucida Sans Unicode"/>
              </a:rPr>
              <a:t>dig</a:t>
            </a:r>
            <a:r>
              <a:rPr sz="2200" spc="-120" dirty="0">
                <a:latin typeface="Lucida Sans Unicode"/>
                <a:cs typeface="Lucida Sans Unicode"/>
              </a:rPr>
              <a:t> </a:t>
            </a:r>
            <a:r>
              <a:rPr sz="2200" spc="-35" dirty="0">
                <a:latin typeface="Lucida Sans Unicode"/>
                <a:cs typeface="Lucida Sans Unicode"/>
              </a:rPr>
              <a:t>och </a:t>
            </a:r>
            <a:r>
              <a:rPr sz="2200" spc="-680" dirty="0">
                <a:latin typeface="Lucida Sans Unicode"/>
                <a:cs typeface="Lucida Sans Unicode"/>
              </a:rPr>
              <a:t> </a:t>
            </a:r>
            <a:r>
              <a:rPr sz="2200" spc="-40" dirty="0">
                <a:latin typeface="Lucida Sans Unicode"/>
                <a:cs typeface="Lucida Sans Unicode"/>
              </a:rPr>
              <a:t>ditt</a:t>
            </a:r>
            <a:r>
              <a:rPr sz="2200" spc="-130" dirty="0">
                <a:latin typeface="Lucida Sans Unicode"/>
                <a:cs typeface="Lucida Sans Unicode"/>
              </a:rPr>
              <a:t> </a:t>
            </a:r>
            <a:r>
              <a:rPr sz="2200" spc="-40" dirty="0" smtClean="0">
                <a:latin typeface="Lucida Sans Unicode"/>
                <a:cs typeface="Lucida Sans Unicode"/>
              </a:rPr>
              <a:t>projekt</a:t>
            </a:r>
            <a:r>
              <a:rPr sz="2200" spc="-40" dirty="0">
                <a:latin typeface="Lucida Sans Unicode"/>
                <a:cs typeface="Lucida Sans Unicode"/>
              </a:rPr>
              <a:t>.</a:t>
            </a:r>
            <a:endParaRPr sz="2200" dirty="0">
              <a:latin typeface="Lucida Sans Unicode"/>
              <a:cs typeface="Lucida Sans Unicod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231" y="301752"/>
            <a:ext cx="11513820" cy="1859280"/>
          </a:xfrm>
          <a:custGeom>
            <a:avLst/>
            <a:gdLst/>
            <a:ahLst/>
            <a:cxnLst/>
            <a:rect l="l" t="t" r="r" b="b"/>
            <a:pathLst>
              <a:path w="11513820" h="1859280">
                <a:moveTo>
                  <a:pt x="11513820" y="0"/>
                </a:moveTo>
                <a:lnTo>
                  <a:pt x="0" y="0"/>
                </a:lnTo>
                <a:lnTo>
                  <a:pt x="0" y="1859280"/>
                </a:lnTo>
                <a:lnTo>
                  <a:pt x="11513820" y="1859280"/>
                </a:lnTo>
                <a:lnTo>
                  <a:pt x="11513820"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0" y="1475200"/>
            <a:ext cx="7473950" cy="5294630"/>
            <a:chOff x="0" y="1475200"/>
            <a:chExt cx="7473950" cy="5294630"/>
          </a:xfrm>
        </p:grpSpPr>
        <p:pic>
          <p:nvPicPr>
            <p:cNvPr id="7" name="object 7"/>
            <p:cNvPicPr/>
            <p:nvPr/>
          </p:nvPicPr>
          <p:blipFill>
            <a:blip r:embed="rId3" cstate="print"/>
            <a:stretch>
              <a:fillRect/>
            </a:stretch>
          </p:blipFill>
          <p:spPr>
            <a:xfrm>
              <a:off x="0" y="1475200"/>
              <a:ext cx="7473696" cy="5294376"/>
            </a:xfrm>
            <a:prstGeom prst="rect">
              <a:avLst/>
            </a:prstGeom>
          </p:spPr>
        </p:pic>
        <p:pic>
          <p:nvPicPr>
            <p:cNvPr id="8" name="object 8"/>
            <p:cNvPicPr/>
            <p:nvPr/>
          </p:nvPicPr>
          <p:blipFill>
            <a:blip r:embed="rId4" cstate="print"/>
            <a:stretch>
              <a:fillRect/>
            </a:stretch>
          </p:blipFill>
          <p:spPr>
            <a:xfrm>
              <a:off x="0" y="1670304"/>
              <a:ext cx="7098791" cy="4724400"/>
            </a:xfrm>
            <a:prstGeom prst="rect">
              <a:avLst/>
            </a:prstGeom>
          </p:spPr>
        </p:pic>
      </p:grpSp>
      <p:sp>
        <p:nvSpPr>
          <p:cNvPr id="9" name="object 9"/>
          <p:cNvSpPr txBox="1">
            <a:spLocks noGrp="1"/>
          </p:cNvSpPr>
          <p:nvPr>
            <p:ph type="title"/>
          </p:nvPr>
        </p:nvSpPr>
        <p:spPr>
          <a:xfrm>
            <a:off x="862075" y="775208"/>
            <a:ext cx="6167120" cy="391160"/>
          </a:xfrm>
          <a:prstGeom prst="rect">
            <a:avLst/>
          </a:prstGeom>
        </p:spPr>
        <p:txBody>
          <a:bodyPr vert="horz" wrap="square" lIns="0" tIns="12700" rIns="0" bIns="0" rtlCol="0">
            <a:spAutoFit/>
          </a:bodyPr>
          <a:lstStyle/>
          <a:p>
            <a:pPr marL="12700">
              <a:lnSpc>
                <a:spcPct val="100000"/>
              </a:lnSpc>
              <a:spcBef>
                <a:spcPts val="100"/>
              </a:spcBef>
            </a:pPr>
            <a:r>
              <a:rPr sz="2400" b="0" spc="-15" dirty="0">
                <a:solidFill>
                  <a:srgbClr val="FFFFFF"/>
                </a:solidFill>
                <a:latin typeface="Lucida Sans Unicode"/>
                <a:cs typeface="Lucida Sans Unicode"/>
              </a:rPr>
              <a:t>Framgångsrecept</a:t>
            </a:r>
            <a:r>
              <a:rPr sz="2400" b="0" spc="-155" dirty="0">
                <a:solidFill>
                  <a:srgbClr val="FFFFFF"/>
                </a:solidFill>
                <a:latin typeface="Lucida Sans Unicode"/>
                <a:cs typeface="Lucida Sans Unicode"/>
              </a:rPr>
              <a:t> </a:t>
            </a:r>
            <a:r>
              <a:rPr sz="2400" b="0" spc="-25" dirty="0">
                <a:solidFill>
                  <a:srgbClr val="FFFFFF"/>
                </a:solidFill>
                <a:latin typeface="Lucida Sans Unicode"/>
                <a:cs typeface="Lucida Sans Unicode"/>
              </a:rPr>
              <a:t>för</a:t>
            </a:r>
            <a:r>
              <a:rPr sz="2400" b="0" spc="-155" dirty="0">
                <a:solidFill>
                  <a:srgbClr val="FFFFFF"/>
                </a:solidFill>
                <a:latin typeface="Lucida Sans Unicode"/>
                <a:cs typeface="Lucida Sans Unicode"/>
              </a:rPr>
              <a:t> </a:t>
            </a:r>
            <a:r>
              <a:rPr sz="2400" b="0" spc="-15" dirty="0">
                <a:solidFill>
                  <a:srgbClr val="FFFFFF"/>
                </a:solidFill>
                <a:latin typeface="Lucida Sans Unicode"/>
                <a:cs typeface="Lucida Sans Unicode"/>
              </a:rPr>
              <a:t>att</a:t>
            </a:r>
            <a:r>
              <a:rPr sz="2400" b="0" spc="-150" dirty="0">
                <a:solidFill>
                  <a:srgbClr val="FFFFFF"/>
                </a:solidFill>
                <a:latin typeface="Lucida Sans Unicode"/>
                <a:cs typeface="Lucida Sans Unicode"/>
              </a:rPr>
              <a:t> </a:t>
            </a:r>
            <a:r>
              <a:rPr sz="2400" b="0" spc="-30" dirty="0">
                <a:solidFill>
                  <a:srgbClr val="FFFFFF"/>
                </a:solidFill>
                <a:latin typeface="Lucida Sans Unicode"/>
                <a:cs typeface="Lucida Sans Unicode"/>
              </a:rPr>
              <a:t>säkra</a:t>
            </a:r>
            <a:r>
              <a:rPr sz="2400" b="0" spc="-155" dirty="0">
                <a:solidFill>
                  <a:srgbClr val="FFFFFF"/>
                </a:solidFill>
                <a:latin typeface="Lucida Sans Unicode"/>
                <a:cs typeface="Lucida Sans Unicode"/>
              </a:rPr>
              <a:t> </a:t>
            </a:r>
            <a:r>
              <a:rPr sz="2400" b="0" spc="-30" dirty="0">
                <a:solidFill>
                  <a:srgbClr val="FFFFFF"/>
                </a:solidFill>
                <a:latin typeface="Lucida Sans Unicode"/>
                <a:cs typeface="Lucida Sans Unicode"/>
              </a:rPr>
              <a:t>finansiering</a:t>
            </a:r>
            <a:endParaRPr sz="2400">
              <a:latin typeface="Lucida Sans Unicode"/>
              <a:cs typeface="Lucida Sans Unicode"/>
            </a:endParaRPr>
          </a:p>
        </p:txBody>
      </p:sp>
      <p:sp>
        <p:nvSpPr>
          <p:cNvPr id="10" name="object 10"/>
          <p:cNvSpPr txBox="1"/>
          <p:nvPr/>
        </p:nvSpPr>
        <p:spPr>
          <a:xfrm>
            <a:off x="7768208" y="2386837"/>
            <a:ext cx="3743960" cy="3229602"/>
          </a:xfrm>
          <a:prstGeom prst="rect">
            <a:avLst/>
          </a:prstGeom>
        </p:spPr>
        <p:txBody>
          <a:bodyPr vert="horz" wrap="square" lIns="0" tIns="12700" rIns="0" bIns="0" rtlCol="0">
            <a:spAutoFit/>
          </a:bodyPr>
          <a:lstStyle/>
          <a:p>
            <a:pPr marL="12700" marR="424180">
              <a:spcBef>
                <a:spcPts val="100"/>
              </a:spcBef>
            </a:pPr>
            <a:r>
              <a:rPr sz="2800" b="1" dirty="0">
                <a:solidFill>
                  <a:srgbClr val="F6BC67"/>
                </a:solidFill>
              </a:rPr>
              <a:t>Det är verkligen </a:t>
            </a:r>
            <a:r>
              <a:rPr sz="2800" b="1" dirty="0" smtClean="0">
                <a:solidFill>
                  <a:srgbClr val="F6BC67"/>
                </a:solidFill>
              </a:rPr>
              <a:t>som</a:t>
            </a:r>
            <a:r>
              <a:rPr lang="sv-SE" sz="2800" b="1" dirty="0" smtClean="0">
                <a:solidFill>
                  <a:srgbClr val="F6BC67"/>
                </a:solidFill>
              </a:rPr>
              <a:t> att </a:t>
            </a:r>
            <a:r>
              <a:rPr sz="2800" b="1" dirty="0" smtClean="0">
                <a:solidFill>
                  <a:srgbClr val="F6BC67"/>
                </a:solidFill>
              </a:rPr>
              <a:t>göra </a:t>
            </a:r>
            <a:r>
              <a:rPr sz="2800" b="1" dirty="0">
                <a:solidFill>
                  <a:srgbClr val="F6BC67"/>
                </a:solidFill>
              </a:rPr>
              <a:t>en  tårta</a:t>
            </a:r>
          </a:p>
          <a:p>
            <a:pPr marL="12700" marR="5080">
              <a:lnSpc>
                <a:spcPct val="139600"/>
              </a:lnSpc>
              <a:spcBef>
                <a:spcPts val="170"/>
              </a:spcBef>
            </a:pPr>
            <a:r>
              <a:rPr sz="2400" spc="-25" dirty="0">
                <a:solidFill>
                  <a:srgbClr val="5E5E5E"/>
                </a:solidFill>
                <a:latin typeface="Lucida Sans Unicode"/>
                <a:cs typeface="Lucida Sans Unicode"/>
              </a:rPr>
              <a:t>Det</a:t>
            </a:r>
            <a:r>
              <a:rPr sz="2400" spc="-160" dirty="0">
                <a:solidFill>
                  <a:srgbClr val="5E5E5E"/>
                </a:solidFill>
                <a:latin typeface="Lucida Sans Unicode"/>
                <a:cs typeface="Lucida Sans Unicode"/>
              </a:rPr>
              <a:t> </a:t>
            </a:r>
            <a:r>
              <a:rPr sz="2400" spc="-5" dirty="0">
                <a:solidFill>
                  <a:srgbClr val="5E5E5E"/>
                </a:solidFill>
                <a:latin typeface="Lucida Sans Unicode"/>
                <a:cs typeface="Lucida Sans Unicode"/>
              </a:rPr>
              <a:t>beror</a:t>
            </a:r>
            <a:r>
              <a:rPr sz="2400" spc="-160" dirty="0">
                <a:solidFill>
                  <a:srgbClr val="5E5E5E"/>
                </a:solidFill>
                <a:latin typeface="Lucida Sans Unicode"/>
                <a:cs typeface="Lucida Sans Unicode"/>
              </a:rPr>
              <a:t> </a:t>
            </a:r>
            <a:r>
              <a:rPr sz="2400" spc="-10" dirty="0">
                <a:solidFill>
                  <a:srgbClr val="5E5E5E"/>
                </a:solidFill>
                <a:latin typeface="Lucida Sans Unicode"/>
                <a:cs typeface="Lucida Sans Unicode"/>
              </a:rPr>
              <a:t>på</a:t>
            </a:r>
            <a:r>
              <a:rPr sz="2400" spc="-160" dirty="0">
                <a:solidFill>
                  <a:srgbClr val="5E5E5E"/>
                </a:solidFill>
                <a:latin typeface="Lucida Sans Unicode"/>
                <a:cs typeface="Lucida Sans Unicode"/>
              </a:rPr>
              <a:t> </a:t>
            </a:r>
            <a:r>
              <a:rPr sz="2400" spc="-20" dirty="0">
                <a:solidFill>
                  <a:srgbClr val="5E5E5E"/>
                </a:solidFill>
                <a:latin typeface="Lucida Sans Unicode"/>
                <a:cs typeface="Lucida Sans Unicode"/>
              </a:rPr>
              <a:t>ingredienser </a:t>
            </a:r>
            <a:r>
              <a:rPr sz="2400" spc="-745" dirty="0">
                <a:solidFill>
                  <a:srgbClr val="5E5E5E"/>
                </a:solidFill>
                <a:latin typeface="Lucida Sans Unicode"/>
                <a:cs typeface="Lucida Sans Unicode"/>
              </a:rPr>
              <a:t> </a:t>
            </a:r>
            <a:r>
              <a:rPr sz="2400" spc="-35" dirty="0">
                <a:solidFill>
                  <a:srgbClr val="5E5E5E"/>
                </a:solidFill>
                <a:latin typeface="Lucida Sans Unicode"/>
                <a:cs typeface="Lucida Sans Unicode"/>
              </a:rPr>
              <a:t>(du</a:t>
            </a:r>
            <a:r>
              <a:rPr sz="2400" spc="-145" dirty="0">
                <a:solidFill>
                  <a:srgbClr val="5E5E5E"/>
                </a:solidFill>
                <a:latin typeface="Lucida Sans Unicode"/>
                <a:cs typeface="Lucida Sans Unicode"/>
              </a:rPr>
              <a:t> </a:t>
            </a:r>
            <a:r>
              <a:rPr sz="2400" spc="-40" dirty="0">
                <a:solidFill>
                  <a:srgbClr val="5E5E5E"/>
                </a:solidFill>
                <a:latin typeface="Lucida Sans Unicode"/>
                <a:cs typeface="Lucida Sans Unicode"/>
              </a:rPr>
              <a:t>och</a:t>
            </a:r>
            <a:r>
              <a:rPr sz="2400" spc="-145" dirty="0">
                <a:solidFill>
                  <a:srgbClr val="5E5E5E"/>
                </a:solidFill>
                <a:latin typeface="Lucida Sans Unicode"/>
                <a:cs typeface="Lucida Sans Unicode"/>
              </a:rPr>
              <a:t> </a:t>
            </a:r>
            <a:r>
              <a:rPr sz="2400" spc="-45" dirty="0">
                <a:solidFill>
                  <a:srgbClr val="5E5E5E"/>
                </a:solidFill>
                <a:latin typeface="Lucida Sans Unicode"/>
                <a:cs typeface="Lucida Sans Unicode"/>
              </a:rPr>
              <a:t>ditt</a:t>
            </a:r>
            <a:r>
              <a:rPr sz="2400" spc="-145" dirty="0">
                <a:solidFill>
                  <a:srgbClr val="5E5E5E"/>
                </a:solidFill>
                <a:latin typeface="Lucida Sans Unicode"/>
                <a:cs typeface="Lucida Sans Unicode"/>
              </a:rPr>
              <a:t> </a:t>
            </a:r>
            <a:r>
              <a:rPr sz="2400" spc="-45" dirty="0">
                <a:solidFill>
                  <a:srgbClr val="5E5E5E"/>
                </a:solidFill>
                <a:latin typeface="Lucida Sans Unicode"/>
                <a:cs typeface="Lucida Sans Unicode"/>
              </a:rPr>
              <a:t>projekt)</a:t>
            </a:r>
            <a:endParaRPr sz="2400" dirty="0">
              <a:latin typeface="Lucida Sans Unicode"/>
              <a:cs typeface="Lucida Sans Unicode"/>
            </a:endParaRPr>
          </a:p>
          <a:p>
            <a:pPr marL="12700" marR="264795">
              <a:lnSpc>
                <a:spcPts val="3020"/>
              </a:lnSpc>
              <a:spcBef>
                <a:spcPts val="1125"/>
              </a:spcBef>
            </a:pPr>
            <a:r>
              <a:rPr sz="2600" spc="90" dirty="0">
                <a:solidFill>
                  <a:srgbClr val="5E5E5E"/>
                </a:solidFill>
                <a:latin typeface="Lucida Sans Unicode"/>
                <a:cs typeface="Lucida Sans Unicode"/>
              </a:rPr>
              <a:t>&amp;</a:t>
            </a:r>
            <a:r>
              <a:rPr sz="2600" spc="-150" dirty="0">
                <a:solidFill>
                  <a:srgbClr val="5E5E5E"/>
                </a:solidFill>
                <a:latin typeface="Lucida Sans Unicode"/>
                <a:cs typeface="Lucida Sans Unicode"/>
              </a:rPr>
              <a:t> </a:t>
            </a:r>
            <a:r>
              <a:rPr sz="2600" spc="-15" dirty="0">
                <a:solidFill>
                  <a:srgbClr val="5E5E5E"/>
                </a:solidFill>
                <a:latin typeface="Lucida Sans Unicode"/>
                <a:cs typeface="Lucida Sans Unicode"/>
              </a:rPr>
              <a:t>att</a:t>
            </a:r>
            <a:r>
              <a:rPr sz="2600" spc="-150" dirty="0">
                <a:solidFill>
                  <a:srgbClr val="5E5E5E"/>
                </a:solidFill>
                <a:latin typeface="Lucida Sans Unicode"/>
                <a:cs typeface="Lucida Sans Unicode"/>
              </a:rPr>
              <a:t> </a:t>
            </a:r>
            <a:r>
              <a:rPr sz="2600" spc="-55" dirty="0">
                <a:solidFill>
                  <a:srgbClr val="5E5E5E"/>
                </a:solidFill>
                <a:latin typeface="Lucida Sans Unicode"/>
                <a:cs typeface="Lucida Sans Unicode"/>
              </a:rPr>
              <a:t>följa</a:t>
            </a:r>
            <a:r>
              <a:rPr sz="2600" spc="-150" dirty="0">
                <a:solidFill>
                  <a:srgbClr val="5E5E5E"/>
                </a:solidFill>
                <a:latin typeface="Lucida Sans Unicode"/>
                <a:cs typeface="Lucida Sans Unicode"/>
              </a:rPr>
              <a:t> </a:t>
            </a:r>
            <a:r>
              <a:rPr sz="2600" spc="-20" dirty="0">
                <a:solidFill>
                  <a:srgbClr val="5E5E5E"/>
                </a:solidFill>
                <a:latin typeface="Lucida Sans Unicode"/>
                <a:cs typeface="Lucida Sans Unicode"/>
              </a:rPr>
              <a:t>ett</a:t>
            </a:r>
            <a:r>
              <a:rPr sz="2600" spc="-150" dirty="0">
                <a:solidFill>
                  <a:srgbClr val="5E5E5E"/>
                </a:solidFill>
                <a:latin typeface="Lucida Sans Unicode"/>
                <a:cs typeface="Lucida Sans Unicode"/>
              </a:rPr>
              <a:t> </a:t>
            </a:r>
            <a:r>
              <a:rPr sz="2600" spc="-20" dirty="0">
                <a:solidFill>
                  <a:srgbClr val="5E5E5E"/>
                </a:solidFill>
                <a:latin typeface="Lucida Sans Unicode"/>
                <a:cs typeface="Lucida Sans Unicode"/>
              </a:rPr>
              <a:t>recept  </a:t>
            </a:r>
            <a:r>
              <a:rPr sz="2600" spc="-30" dirty="0">
                <a:solidFill>
                  <a:srgbClr val="5E5E5E"/>
                </a:solidFill>
                <a:latin typeface="Lucida Sans Unicode"/>
                <a:cs typeface="Lucida Sans Unicode"/>
              </a:rPr>
              <a:t>(fondgivarens</a:t>
            </a:r>
            <a:r>
              <a:rPr sz="2600" spc="-150" dirty="0">
                <a:solidFill>
                  <a:srgbClr val="5E5E5E"/>
                </a:solidFill>
                <a:latin typeface="Lucida Sans Unicode"/>
                <a:cs typeface="Lucida Sans Unicode"/>
              </a:rPr>
              <a:t> </a:t>
            </a:r>
            <a:r>
              <a:rPr sz="2600" spc="-20" dirty="0">
                <a:solidFill>
                  <a:srgbClr val="5E5E5E"/>
                </a:solidFill>
                <a:latin typeface="Lucida Sans Unicode"/>
                <a:cs typeface="Lucida Sans Unicode"/>
              </a:rPr>
              <a:t>mål</a:t>
            </a:r>
            <a:r>
              <a:rPr sz="2600" spc="-150" dirty="0">
                <a:solidFill>
                  <a:srgbClr val="5E5E5E"/>
                </a:solidFill>
                <a:latin typeface="Lucida Sans Unicode"/>
                <a:cs typeface="Lucida Sans Unicode"/>
              </a:rPr>
              <a:t> </a:t>
            </a:r>
            <a:r>
              <a:rPr sz="2600" spc="-35" dirty="0">
                <a:solidFill>
                  <a:srgbClr val="5E5E5E"/>
                </a:solidFill>
                <a:latin typeface="Lucida Sans Unicode"/>
                <a:cs typeface="Lucida Sans Unicode"/>
              </a:rPr>
              <a:t>och  </a:t>
            </a:r>
            <a:r>
              <a:rPr sz="2600" spc="-20" dirty="0">
                <a:solidFill>
                  <a:srgbClr val="5E5E5E"/>
                </a:solidFill>
                <a:latin typeface="Lucida Sans Unicode"/>
                <a:cs typeface="Lucida Sans Unicode"/>
              </a:rPr>
              <a:t>regler)</a:t>
            </a:r>
            <a:endParaRPr sz="2600" dirty="0">
              <a:latin typeface="Lucida Sans Unicode"/>
              <a:cs typeface="Lucida Sans Unicod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01" y="783615"/>
            <a:ext cx="3657600" cy="3965575"/>
          </a:xfrm>
          <a:custGeom>
            <a:avLst/>
            <a:gdLst/>
            <a:ahLst/>
            <a:cxnLst/>
            <a:rect l="l" t="t" r="r" b="b"/>
            <a:pathLst>
              <a:path w="3657600" h="3965575">
                <a:moveTo>
                  <a:pt x="3657600" y="0"/>
                </a:moveTo>
                <a:lnTo>
                  <a:pt x="0" y="0"/>
                </a:lnTo>
                <a:lnTo>
                  <a:pt x="0" y="3965448"/>
                </a:lnTo>
                <a:lnTo>
                  <a:pt x="3657600" y="3965448"/>
                </a:lnTo>
                <a:lnTo>
                  <a:pt x="3657600" y="0"/>
                </a:lnTo>
                <a:close/>
              </a:path>
            </a:pathLst>
          </a:custGeom>
          <a:solidFill>
            <a:srgbClr val="A6377C"/>
          </a:solidFill>
        </p:spPr>
        <p:txBody>
          <a:bodyPr wrap="square" lIns="0" tIns="0" rIns="0" bIns="0" rtlCol="0"/>
          <a:lstStyle/>
          <a:p>
            <a:endParaRPr/>
          </a:p>
        </p:txBody>
      </p:sp>
      <p:sp>
        <p:nvSpPr>
          <p:cNvPr id="3" name="object 3"/>
          <p:cNvSpPr/>
          <p:nvPr/>
        </p:nvSpPr>
        <p:spPr>
          <a:xfrm>
            <a:off x="10799064" y="4539996"/>
            <a:ext cx="1393190" cy="815340"/>
          </a:xfrm>
          <a:custGeom>
            <a:avLst/>
            <a:gdLst/>
            <a:ahLst/>
            <a:cxnLst/>
            <a:rect l="l" t="t" r="r" b="b"/>
            <a:pathLst>
              <a:path w="1393190" h="815339">
                <a:moveTo>
                  <a:pt x="1392935" y="0"/>
                </a:moveTo>
                <a:lnTo>
                  <a:pt x="0" y="0"/>
                </a:lnTo>
                <a:lnTo>
                  <a:pt x="0" y="815339"/>
                </a:lnTo>
                <a:lnTo>
                  <a:pt x="1392935" y="815339"/>
                </a:lnTo>
                <a:lnTo>
                  <a:pt x="1392935"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2" y="6379111"/>
            <a:ext cx="1729686" cy="128057"/>
          </a:xfrm>
          <a:prstGeom prst="rect">
            <a:avLst/>
          </a:prstGeom>
        </p:spPr>
      </p:pic>
      <p:sp>
        <p:nvSpPr>
          <p:cNvPr id="5" name="object 5"/>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6" name="object 6"/>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017264" y="21335"/>
            <a:ext cx="8077200" cy="4544567"/>
          </a:xfrm>
          <a:prstGeom prst="rect">
            <a:avLst/>
          </a:prstGeom>
        </p:spPr>
      </p:pic>
      <p:sp>
        <p:nvSpPr>
          <p:cNvPr id="8" name="object 8"/>
          <p:cNvSpPr txBox="1">
            <a:spLocks noGrp="1"/>
          </p:cNvSpPr>
          <p:nvPr>
            <p:ph type="title"/>
          </p:nvPr>
        </p:nvSpPr>
        <p:spPr>
          <a:xfrm>
            <a:off x="467055" y="900557"/>
            <a:ext cx="2164715" cy="737235"/>
          </a:xfrm>
          <a:prstGeom prst="rect">
            <a:avLst/>
          </a:prstGeom>
        </p:spPr>
        <p:txBody>
          <a:bodyPr vert="horz" wrap="square" lIns="0" tIns="66040" rIns="0" bIns="0" rtlCol="0">
            <a:spAutoFit/>
          </a:bodyPr>
          <a:lstStyle/>
          <a:p>
            <a:pPr marL="12700" marR="5080">
              <a:lnSpc>
                <a:spcPts val="2600"/>
              </a:lnSpc>
              <a:spcBef>
                <a:spcPts val="520"/>
              </a:spcBef>
            </a:pPr>
            <a:r>
              <a:rPr sz="2500" b="0" spc="-30" dirty="0">
                <a:solidFill>
                  <a:srgbClr val="FFFFFF"/>
                </a:solidFill>
                <a:latin typeface="Lucida Sans Unicode"/>
                <a:cs typeface="Lucida Sans Unicode"/>
              </a:rPr>
              <a:t>Crowdfunding  </a:t>
            </a:r>
            <a:r>
              <a:rPr sz="2500" b="0" spc="-40" dirty="0">
                <a:solidFill>
                  <a:srgbClr val="FFFFFF"/>
                </a:solidFill>
                <a:latin typeface="Lucida Sans Unicode"/>
                <a:cs typeface="Lucida Sans Unicode"/>
              </a:rPr>
              <a:t>exempel</a:t>
            </a:r>
            <a:endParaRPr sz="2500" dirty="0">
              <a:latin typeface="Lucida Sans Unicode"/>
              <a:cs typeface="Lucida Sans Unicode"/>
            </a:endParaRPr>
          </a:p>
        </p:txBody>
      </p:sp>
      <p:sp>
        <p:nvSpPr>
          <p:cNvPr id="9" name="object 9"/>
          <p:cNvSpPr txBox="1"/>
          <p:nvPr/>
        </p:nvSpPr>
        <p:spPr>
          <a:xfrm>
            <a:off x="467055" y="2133346"/>
            <a:ext cx="2367915" cy="2587888"/>
          </a:xfrm>
          <a:prstGeom prst="rect">
            <a:avLst/>
          </a:prstGeom>
        </p:spPr>
        <p:txBody>
          <a:bodyPr vert="horz" wrap="square" lIns="0" tIns="12700" rIns="0" bIns="0" rtlCol="0">
            <a:spAutoFit/>
          </a:bodyPr>
          <a:lstStyle/>
          <a:p>
            <a:pPr marL="12700">
              <a:lnSpc>
                <a:spcPct val="100000"/>
              </a:lnSpc>
              <a:spcBef>
                <a:spcPts val="100"/>
              </a:spcBef>
            </a:pPr>
            <a:r>
              <a:rPr sz="2600" b="1" spc="100" dirty="0">
                <a:solidFill>
                  <a:srgbClr val="FFFFFF"/>
                </a:solidFill>
                <a:latin typeface="Arial"/>
                <a:cs typeface="Arial"/>
              </a:rPr>
              <a:t>Aktivitet:</a:t>
            </a:r>
            <a:r>
              <a:rPr sz="2600" b="1" spc="-90" dirty="0">
                <a:solidFill>
                  <a:srgbClr val="FFFFFF"/>
                </a:solidFill>
                <a:latin typeface="Arial"/>
                <a:cs typeface="Arial"/>
              </a:rPr>
              <a:t> </a:t>
            </a:r>
            <a:r>
              <a:rPr sz="2600" b="1" spc="-170" dirty="0">
                <a:solidFill>
                  <a:srgbClr val="FFFFFF"/>
                </a:solidFill>
                <a:latin typeface="Arial"/>
                <a:cs typeface="Arial"/>
              </a:rPr>
              <a:t>LÄS</a:t>
            </a:r>
            <a:endParaRPr sz="2600" dirty="0">
              <a:latin typeface="Arial"/>
              <a:cs typeface="Arial"/>
            </a:endParaRPr>
          </a:p>
          <a:p>
            <a:pPr>
              <a:lnSpc>
                <a:spcPct val="100000"/>
              </a:lnSpc>
              <a:spcBef>
                <a:spcPts val="10"/>
              </a:spcBef>
            </a:pPr>
            <a:endParaRPr sz="3550" dirty="0">
              <a:latin typeface="Arial"/>
              <a:cs typeface="Arial"/>
            </a:endParaRPr>
          </a:p>
          <a:p>
            <a:pPr marL="12700">
              <a:lnSpc>
                <a:spcPct val="100000"/>
              </a:lnSpc>
            </a:pPr>
            <a:r>
              <a:rPr sz="2500" spc="-30" dirty="0">
                <a:solidFill>
                  <a:srgbClr val="FFFFFF"/>
                </a:solidFill>
                <a:latin typeface="Lucida Sans Unicode"/>
                <a:ea typeface="+mj-ea"/>
                <a:cs typeface="Lucida Sans Unicode"/>
              </a:rPr>
              <a:t>Flykting och</a:t>
            </a:r>
          </a:p>
          <a:p>
            <a:pPr marL="12700">
              <a:lnSpc>
                <a:spcPct val="100000"/>
              </a:lnSpc>
              <a:spcBef>
                <a:spcPts val="185"/>
              </a:spcBef>
            </a:pPr>
            <a:r>
              <a:rPr sz="2500" spc="-30" dirty="0">
                <a:solidFill>
                  <a:srgbClr val="FFFFFF"/>
                </a:solidFill>
                <a:latin typeface="Lucida Sans Unicode"/>
                <a:ea typeface="+mj-ea"/>
                <a:cs typeface="Lucida Sans Unicode"/>
              </a:rPr>
              <a:t>migrant </a:t>
            </a:r>
            <a:r>
              <a:rPr sz="2500" spc="-30" dirty="0" smtClean="0">
                <a:solidFill>
                  <a:srgbClr val="FFFFFF"/>
                </a:solidFill>
                <a:latin typeface="Lucida Sans Unicode"/>
                <a:ea typeface="+mj-ea"/>
                <a:cs typeface="Lucida Sans Unicode"/>
              </a:rPr>
              <a:t>välgörenhet</a:t>
            </a:r>
            <a:r>
              <a:rPr lang="sv-SE" sz="2500" spc="-30" dirty="0" smtClean="0">
                <a:solidFill>
                  <a:srgbClr val="FFFFFF"/>
                </a:solidFill>
                <a:latin typeface="Lucida Sans Unicode"/>
                <a:ea typeface="+mj-ea"/>
                <a:cs typeface="Lucida Sans Unicode"/>
              </a:rPr>
              <a:t>s, </a:t>
            </a:r>
            <a:endParaRPr sz="2500" spc="-30" dirty="0">
              <a:solidFill>
                <a:srgbClr val="FFFFFF"/>
              </a:solidFill>
              <a:latin typeface="Lucida Sans Unicode"/>
              <a:ea typeface="+mj-ea"/>
              <a:cs typeface="Lucida Sans Unicode"/>
            </a:endParaRPr>
          </a:p>
          <a:p>
            <a:pPr marL="12700">
              <a:lnSpc>
                <a:spcPct val="100000"/>
              </a:lnSpc>
              <a:spcBef>
                <a:spcPts val="525"/>
              </a:spcBef>
            </a:pPr>
            <a:r>
              <a:rPr sz="2500" spc="-30" dirty="0">
                <a:solidFill>
                  <a:srgbClr val="FFFFFF"/>
                </a:solidFill>
                <a:latin typeface="Lucida Sans Unicode"/>
                <a:ea typeface="+mj-ea"/>
                <a:cs typeface="Lucida Sans Unicode"/>
              </a:rPr>
              <a:t>livsmedelsbank</a:t>
            </a:r>
          </a:p>
        </p:txBody>
      </p:sp>
      <p:sp>
        <p:nvSpPr>
          <p:cNvPr id="10" name="object 10"/>
          <p:cNvSpPr txBox="1"/>
          <p:nvPr/>
        </p:nvSpPr>
        <p:spPr>
          <a:xfrm>
            <a:off x="575868" y="5142865"/>
            <a:ext cx="6560820" cy="330200"/>
          </a:xfrm>
          <a:prstGeom prst="rect">
            <a:avLst/>
          </a:prstGeom>
        </p:spPr>
        <p:txBody>
          <a:bodyPr vert="horz" wrap="square" lIns="0" tIns="12700" rIns="0" bIns="0" rtlCol="0">
            <a:spAutoFit/>
          </a:bodyPr>
          <a:lstStyle/>
          <a:p>
            <a:pPr marL="12700">
              <a:lnSpc>
                <a:spcPct val="100000"/>
              </a:lnSpc>
              <a:spcBef>
                <a:spcPts val="100"/>
              </a:spcBef>
            </a:pPr>
            <a:r>
              <a:rPr sz="2000" u="sng" spc="-50" dirty="0">
                <a:solidFill>
                  <a:srgbClr val="0563C0"/>
                </a:solidFill>
                <a:uFill>
                  <a:solidFill>
                    <a:srgbClr val="0563C0"/>
                  </a:solidFill>
                </a:uFill>
                <a:latin typeface="Lucida Sans Unicode"/>
                <a:cs typeface="Lucida Sans Unicode"/>
                <a:hlinkClick r:id="rId4"/>
              </a:rPr>
              <a:t>https://www.crowdfunder.co.uk/voicesinexilefoodbank</a:t>
            </a:r>
            <a:endParaRPr sz="2000">
              <a:latin typeface="Lucida Sans Unicode"/>
              <a:cs typeface="Lucida Sans Unicod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6062" y="1005077"/>
            <a:ext cx="10722610" cy="0"/>
          </a:xfrm>
          <a:custGeom>
            <a:avLst/>
            <a:gdLst/>
            <a:ahLst/>
            <a:cxnLst/>
            <a:rect l="l" t="t" r="r" b="b"/>
            <a:pathLst>
              <a:path w="10722610">
                <a:moveTo>
                  <a:pt x="0" y="0"/>
                </a:moveTo>
                <a:lnTo>
                  <a:pt x="10722483" y="0"/>
                </a:lnTo>
              </a:path>
            </a:pathLst>
          </a:custGeom>
          <a:ln w="19050">
            <a:solidFill>
              <a:srgbClr val="A6377C"/>
            </a:solidFill>
          </a:ln>
        </p:spPr>
        <p:txBody>
          <a:bodyPr wrap="square" lIns="0" tIns="0" rIns="0" bIns="0" rtlCol="0"/>
          <a:lstStyle/>
          <a:p>
            <a:endParaRPr/>
          </a:p>
        </p:txBody>
      </p:sp>
      <p:grpSp>
        <p:nvGrpSpPr>
          <p:cNvPr id="3" name="object 3"/>
          <p:cNvGrpSpPr/>
          <p:nvPr/>
        </p:nvGrpSpPr>
        <p:grpSpPr>
          <a:xfrm>
            <a:off x="-4762" y="1481137"/>
            <a:ext cx="4865370" cy="1826260"/>
            <a:chOff x="-4762" y="1481137"/>
            <a:chExt cx="4865370" cy="1826260"/>
          </a:xfrm>
        </p:grpSpPr>
        <p:sp>
          <p:nvSpPr>
            <p:cNvPr id="4" name="object 4"/>
            <p:cNvSpPr/>
            <p:nvPr/>
          </p:nvSpPr>
          <p:spPr>
            <a:xfrm>
              <a:off x="0" y="1485900"/>
              <a:ext cx="4855845" cy="1816735"/>
            </a:xfrm>
            <a:custGeom>
              <a:avLst/>
              <a:gdLst/>
              <a:ahLst/>
              <a:cxnLst/>
              <a:rect l="l" t="t" r="r" b="b"/>
              <a:pathLst>
                <a:path w="4855845" h="1816735">
                  <a:moveTo>
                    <a:pt x="4855464" y="0"/>
                  </a:moveTo>
                  <a:lnTo>
                    <a:pt x="0" y="0"/>
                  </a:lnTo>
                  <a:lnTo>
                    <a:pt x="0" y="1816608"/>
                  </a:lnTo>
                  <a:lnTo>
                    <a:pt x="4855464" y="1816608"/>
                  </a:lnTo>
                  <a:lnTo>
                    <a:pt x="4855464" y="0"/>
                  </a:lnTo>
                  <a:close/>
                </a:path>
              </a:pathLst>
            </a:custGeom>
            <a:solidFill>
              <a:srgbClr val="A6377C"/>
            </a:solidFill>
          </p:spPr>
          <p:txBody>
            <a:bodyPr wrap="square" lIns="0" tIns="0" rIns="0" bIns="0" rtlCol="0"/>
            <a:lstStyle/>
            <a:p>
              <a:endParaRPr/>
            </a:p>
          </p:txBody>
        </p:sp>
        <p:sp>
          <p:nvSpPr>
            <p:cNvPr id="5" name="object 5"/>
            <p:cNvSpPr/>
            <p:nvPr/>
          </p:nvSpPr>
          <p:spPr>
            <a:xfrm>
              <a:off x="0" y="1485900"/>
              <a:ext cx="4855845" cy="1816735"/>
            </a:xfrm>
            <a:custGeom>
              <a:avLst/>
              <a:gdLst/>
              <a:ahLst/>
              <a:cxnLst/>
              <a:rect l="l" t="t" r="r" b="b"/>
              <a:pathLst>
                <a:path w="4855845" h="1816735">
                  <a:moveTo>
                    <a:pt x="0" y="1816608"/>
                  </a:moveTo>
                  <a:lnTo>
                    <a:pt x="4855464" y="1816608"/>
                  </a:lnTo>
                  <a:lnTo>
                    <a:pt x="4855464" y="0"/>
                  </a:lnTo>
                  <a:lnTo>
                    <a:pt x="0" y="0"/>
                  </a:lnTo>
                  <a:lnTo>
                    <a:pt x="0" y="1816608"/>
                  </a:lnTo>
                  <a:close/>
                </a:path>
              </a:pathLst>
            </a:custGeom>
            <a:ln w="9525">
              <a:solidFill>
                <a:srgbClr val="A6377C"/>
              </a:solidFill>
            </a:ln>
          </p:spPr>
          <p:txBody>
            <a:bodyPr wrap="square" lIns="0" tIns="0" rIns="0" bIns="0" rtlCol="0"/>
            <a:lstStyle/>
            <a:p>
              <a:endParaRPr/>
            </a:p>
          </p:txBody>
        </p:sp>
      </p:grpSp>
      <p:sp>
        <p:nvSpPr>
          <p:cNvPr id="6" name="object 6"/>
          <p:cNvSpPr/>
          <p:nvPr/>
        </p:nvSpPr>
        <p:spPr>
          <a:xfrm>
            <a:off x="7884293" y="4709543"/>
            <a:ext cx="702310" cy="733425"/>
          </a:xfrm>
          <a:custGeom>
            <a:avLst/>
            <a:gdLst/>
            <a:ahLst/>
            <a:cxnLst/>
            <a:rect l="l" t="t" r="r" b="b"/>
            <a:pathLst>
              <a:path w="702309" h="733425">
                <a:moveTo>
                  <a:pt x="351033" y="0"/>
                </a:moveTo>
                <a:lnTo>
                  <a:pt x="303401" y="3207"/>
                </a:lnTo>
                <a:lnTo>
                  <a:pt x="257717" y="12549"/>
                </a:lnTo>
                <a:lnTo>
                  <a:pt x="214398" y="27608"/>
                </a:lnTo>
                <a:lnTo>
                  <a:pt x="173863" y="47966"/>
                </a:lnTo>
                <a:lnTo>
                  <a:pt x="136530" y="73203"/>
                </a:lnTo>
                <a:lnTo>
                  <a:pt x="102817" y="102901"/>
                </a:lnTo>
                <a:lnTo>
                  <a:pt x="73144" y="136642"/>
                </a:lnTo>
                <a:lnTo>
                  <a:pt x="47927" y="174007"/>
                </a:lnTo>
                <a:lnTo>
                  <a:pt x="27586" y="214577"/>
                </a:lnTo>
                <a:lnTo>
                  <a:pt x="12539" y="257934"/>
                </a:lnTo>
                <a:lnTo>
                  <a:pt x="3222" y="303573"/>
                </a:lnTo>
                <a:lnTo>
                  <a:pt x="0" y="351334"/>
                </a:lnTo>
                <a:lnTo>
                  <a:pt x="0" y="363420"/>
                </a:lnTo>
                <a:lnTo>
                  <a:pt x="7112" y="425270"/>
                </a:lnTo>
                <a:lnTo>
                  <a:pt x="24447" y="485064"/>
                </a:lnTo>
                <a:lnTo>
                  <a:pt x="50479" y="537760"/>
                </a:lnTo>
                <a:lnTo>
                  <a:pt x="85407" y="585019"/>
                </a:lnTo>
                <a:lnTo>
                  <a:pt x="109737" y="616430"/>
                </a:lnTo>
                <a:lnTo>
                  <a:pt x="132961" y="653556"/>
                </a:lnTo>
                <a:lnTo>
                  <a:pt x="152944" y="689790"/>
                </a:lnTo>
                <a:lnTo>
                  <a:pt x="167545" y="718526"/>
                </a:lnTo>
                <a:lnTo>
                  <a:pt x="171786" y="724686"/>
                </a:lnTo>
                <a:lnTo>
                  <a:pt x="177443" y="729364"/>
                </a:lnTo>
                <a:lnTo>
                  <a:pt x="184159" y="732336"/>
                </a:lnTo>
                <a:lnTo>
                  <a:pt x="191547" y="733376"/>
                </a:lnTo>
                <a:lnTo>
                  <a:pt x="510543" y="733376"/>
                </a:lnTo>
                <a:lnTo>
                  <a:pt x="541285" y="705316"/>
                </a:lnTo>
                <a:lnTo>
                  <a:pt x="192366" y="705316"/>
                </a:lnTo>
                <a:lnTo>
                  <a:pt x="175928" y="673080"/>
                </a:lnTo>
                <a:lnTo>
                  <a:pt x="154953" y="635428"/>
                </a:lnTo>
                <a:lnTo>
                  <a:pt x="131199" y="597967"/>
                </a:lnTo>
                <a:lnTo>
                  <a:pt x="106421" y="566305"/>
                </a:lnTo>
                <a:lnTo>
                  <a:pt x="89469" y="545410"/>
                </a:lnTo>
                <a:lnTo>
                  <a:pt x="74474" y="523130"/>
                </a:lnTo>
                <a:lnTo>
                  <a:pt x="50657" y="474864"/>
                </a:lnTo>
                <a:lnTo>
                  <a:pt x="34685" y="419865"/>
                </a:lnTo>
                <a:lnTo>
                  <a:pt x="28114" y="363420"/>
                </a:lnTo>
                <a:lnTo>
                  <a:pt x="28120" y="351334"/>
                </a:lnTo>
                <a:lnTo>
                  <a:pt x="31546" y="304083"/>
                </a:lnTo>
                <a:lnTo>
                  <a:pt x="41682" y="258486"/>
                </a:lnTo>
                <a:lnTo>
                  <a:pt x="57990" y="215561"/>
                </a:lnTo>
                <a:lnTo>
                  <a:pt x="79972" y="175807"/>
                </a:lnTo>
                <a:lnTo>
                  <a:pt x="107129" y="139725"/>
                </a:lnTo>
                <a:lnTo>
                  <a:pt x="138960" y="107815"/>
                </a:lnTo>
                <a:lnTo>
                  <a:pt x="174968" y="80578"/>
                </a:lnTo>
                <a:lnTo>
                  <a:pt x="214652" y="58514"/>
                </a:lnTo>
                <a:lnTo>
                  <a:pt x="257515" y="42123"/>
                </a:lnTo>
                <a:lnTo>
                  <a:pt x="303055" y="31906"/>
                </a:lnTo>
                <a:lnTo>
                  <a:pt x="350776" y="28364"/>
                </a:lnTo>
                <a:lnTo>
                  <a:pt x="489178" y="28364"/>
                </a:lnTo>
                <a:lnTo>
                  <a:pt x="487674" y="27608"/>
                </a:lnTo>
                <a:lnTo>
                  <a:pt x="444354" y="12549"/>
                </a:lnTo>
                <a:lnTo>
                  <a:pt x="398668" y="3207"/>
                </a:lnTo>
                <a:lnTo>
                  <a:pt x="351033" y="0"/>
                </a:lnTo>
                <a:close/>
              </a:path>
              <a:path w="702309" h="733425">
                <a:moveTo>
                  <a:pt x="489178" y="28364"/>
                </a:moveTo>
                <a:lnTo>
                  <a:pt x="350776" y="28364"/>
                </a:lnTo>
                <a:lnTo>
                  <a:pt x="398502" y="31831"/>
                </a:lnTo>
                <a:lnTo>
                  <a:pt x="444059" y="41975"/>
                </a:lnTo>
                <a:lnTo>
                  <a:pt x="486948" y="58298"/>
                </a:lnTo>
                <a:lnTo>
                  <a:pt x="526668" y="80299"/>
                </a:lnTo>
                <a:lnTo>
                  <a:pt x="562719" y="107478"/>
                </a:lnTo>
                <a:lnTo>
                  <a:pt x="594601" y="139337"/>
                </a:lnTo>
                <a:lnTo>
                  <a:pt x="621815" y="175376"/>
                </a:lnTo>
                <a:lnTo>
                  <a:pt x="643861" y="215094"/>
                </a:lnTo>
                <a:lnTo>
                  <a:pt x="660237" y="257993"/>
                </a:lnTo>
                <a:lnTo>
                  <a:pt x="670445" y="303573"/>
                </a:lnTo>
                <a:lnTo>
                  <a:pt x="673984" y="351334"/>
                </a:lnTo>
                <a:lnTo>
                  <a:pt x="673953" y="363420"/>
                </a:lnTo>
                <a:lnTo>
                  <a:pt x="667427" y="419925"/>
                </a:lnTo>
                <a:lnTo>
                  <a:pt x="651477" y="474958"/>
                </a:lnTo>
                <a:lnTo>
                  <a:pt x="627854" y="522903"/>
                </a:lnTo>
                <a:lnTo>
                  <a:pt x="596055" y="565988"/>
                </a:lnTo>
                <a:lnTo>
                  <a:pt x="570978" y="598051"/>
                </a:lnTo>
                <a:lnTo>
                  <a:pt x="547086" y="635652"/>
                </a:lnTo>
                <a:lnTo>
                  <a:pt x="526089" y="673253"/>
                </a:lnTo>
                <a:lnTo>
                  <a:pt x="509701" y="705316"/>
                </a:lnTo>
                <a:lnTo>
                  <a:pt x="541285" y="705316"/>
                </a:lnTo>
                <a:lnTo>
                  <a:pt x="549194" y="689745"/>
                </a:lnTo>
                <a:lnTo>
                  <a:pt x="569220" y="653478"/>
                </a:lnTo>
                <a:lnTo>
                  <a:pt x="592485" y="616335"/>
                </a:lnTo>
                <a:lnTo>
                  <a:pt x="616757" y="584972"/>
                </a:lnTo>
                <a:lnTo>
                  <a:pt x="635273" y="562102"/>
                </a:lnTo>
                <a:lnTo>
                  <a:pt x="651661" y="537719"/>
                </a:lnTo>
                <a:lnTo>
                  <a:pt x="677670" y="485029"/>
                </a:lnTo>
                <a:lnTo>
                  <a:pt x="694977" y="425252"/>
                </a:lnTo>
                <a:lnTo>
                  <a:pt x="702067" y="363420"/>
                </a:lnTo>
                <a:lnTo>
                  <a:pt x="702067" y="351334"/>
                </a:lnTo>
                <a:lnTo>
                  <a:pt x="698845" y="303573"/>
                </a:lnTo>
                <a:lnTo>
                  <a:pt x="689528" y="257934"/>
                </a:lnTo>
                <a:lnTo>
                  <a:pt x="674482" y="214577"/>
                </a:lnTo>
                <a:lnTo>
                  <a:pt x="654142" y="174007"/>
                </a:lnTo>
                <a:lnTo>
                  <a:pt x="628926" y="136642"/>
                </a:lnTo>
                <a:lnTo>
                  <a:pt x="599254" y="102901"/>
                </a:lnTo>
                <a:lnTo>
                  <a:pt x="565542" y="73203"/>
                </a:lnTo>
                <a:lnTo>
                  <a:pt x="528209" y="47966"/>
                </a:lnTo>
                <a:lnTo>
                  <a:pt x="489178" y="28364"/>
                </a:lnTo>
                <a:close/>
              </a:path>
            </a:pathLst>
          </a:custGeom>
          <a:solidFill>
            <a:srgbClr val="FFC000"/>
          </a:solidFill>
        </p:spPr>
        <p:txBody>
          <a:bodyPr wrap="square" lIns="0" tIns="0" rIns="0" bIns="0" rtlCol="0"/>
          <a:lstStyle/>
          <a:p>
            <a:endParaRPr/>
          </a:p>
        </p:txBody>
      </p:sp>
      <p:sp>
        <p:nvSpPr>
          <p:cNvPr id="7" name="object 7"/>
          <p:cNvSpPr/>
          <p:nvPr/>
        </p:nvSpPr>
        <p:spPr>
          <a:xfrm>
            <a:off x="8066830" y="5528084"/>
            <a:ext cx="337185" cy="28575"/>
          </a:xfrm>
          <a:custGeom>
            <a:avLst/>
            <a:gdLst/>
            <a:ahLst/>
            <a:cxnLst/>
            <a:rect l="l" t="t" r="r" b="b"/>
            <a:pathLst>
              <a:path w="337184" h="28575">
                <a:moveTo>
                  <a:pt x="330708" y="0"/>
                </a:moveTo>
                <a:lnTo>
                  <a:pt x="6295" y="0"/>
                </a:lnTo>
                <a:lnTo>
                  <a:pt x="0" y="6288"/>
                </a:lnTo>
                <a:lnTo>
                  <a:pt x="0" y="21817"/>
                </a:lnTo>
                <a:lnTo>
                  <a:pt x="6295" y="28106"/>
                </a:lnTo>
                <a:lnTo>
                  <a:pt x="330708" y="28106"/>
                </a:lnTo>
                <a:lnTo>
                  <a:pt x="336992" y="21817"/>
                </a:lnTo>
                <a:lnTo>
                  <a:pt x="336992" y="14053"/>
                </a:lnTo>
                <a:lnTo>
                  <a:pt x="336992" y="6288"/>
                </a:lnTo>
                <a:lnTo>
                  <a:pt x="330708" y="0"/>
                </a:lnTo>
                <a:close/>
              </a:path>
            </a:pathLst>
          </a:custGeom>
          <a:solidFill>
            <a:srgbClr val="FFC000"/>
          </a:solidFill>
        </p:spPr>
        <p:txBody>
          <a:bodyPr wrap="square" lIns="0" tIns="0" rIns="0" bIns="0" rtlCol="0"/>
          <a:lstStyle/>
          <a:p>
            <a:endParaRPr/>
          </a:p>
        </p:txBody>
      </p:sp>
      <p:pic>
        <p:nvPicPr>
          <p:cNvPr id="8" name="object 8"/>
          <p:cNvPicPr/>
          <p:nvPr/>
        </p:nvPicPr>
        <p:blipFill>
          <a:blip r:embed="rId2" cstate="print"/>
          <a:stretch>
            <a:fillRect/>
          </a:stretch>
        </p:blipFill>
        <p:spPr>
          <a:xfrm>
            <a:off x="8154168" y="5636494"/>
            <a:ext cx="162844" cy="89989"/>
          </a:xfrm>
          <a:prstGeom prst="rect">
            <a:avLst/>
          </a:prstGeom>
        </p:spPr>
      </p:pic>
      <p:sp>
        <p:nvSpPr>
          <p:cNvPr id="9" name="object 9"/>
          <p:cNvSpPr/>
          <p:nvPr/>
        </p:nvSpPr>
        <p:spPr>
          <a:xfrm>
            <a:off x="8221285" y="4504036"/>
            <a:ext cx="28575" cy="154940"/>
          </a:xfrm>
          <a:custGeom>
            <a:avLst/>
            <a:gdLst/>
            <a:ahLst/>
            <a:cxnLst/>
            <a:rect l="l" t="t" r="r" b="b"/>
            <a:pathLst>
              <a:path w="28575" h="154939">
                <a:moveTo>
                  <a:pt x="21799" y="0"/>
                </a:moveTo>
                <a:lnTo>
                  <a:pt x="6295" y="0"/>
                </a:lnTo>
                <a:lnTo>
                  <a:pt x="0" y="6324"/>
                </a:lnTo>
                <a:lnTo>
                  <a:pt x="0" y="14053"/>
                </a:lnTo>
                <a:lnTo>
                  <a:pt x="0" y="148310"/>
                </a:lnTo>
                <a:lnTo>
                  <a:pt x="6295" y="154610"/>
                </a:lnTo>
                <a:lnTo>
                  <a:pt x="21799" y="154610"/>
                </a:lnTo>
                <a:lnTo>
                  <a:pt x="28082" y="148310"/>
                </a:lnTo>
                <a:lnTo>
                  <a:pt x="28082" y="6324"/>
                </a:lnTo>
                <a:lnTo>
                  <a:pt x="21799" y="0"/>
                </a:lnTo>
                <a:close/>
              </a:path>
            </a:pathLst>
          </a:custGeom>
          <a:solidFill>
            <a:srgbClr val="FFC000"/>
          </a:solidFill>
        </p:spPr>
        <p:txBody>
          <a:bodyPr wrap="square" lIns="0" tIns="0" rIns="0" bIns="0" rtlCol="0"/>
          <a:lstStyle/>
          <a:p>
            <a:endParaRPr/>
          </a:p>
        </p:txBody>
      </p:sp>
      <p:sp>
        <p:nvSpPr>
          <p:cNvPr id="10" name="object 10"/>
          <p:cNvSpPr/>
          <p:nvPr/>
        </p:nvSpPr>
        <p:spPr>
          <a:xfrm>
            <a:off x="7673673" y="5052142"/>
            <a:ext cx="154940" cy="28575"/>
          </a:xfrm>
          <a:custGeom>
            <a:avLst/>
            <a:gdLst/>
            <a:ahLst/>
            <a:cxnLst/>
            <a:rect l="l" t="t" r="r" b="b"/>
            <a:pathLst>
              <a:path w="154940" h="28575">
                <a:moveTo>
                  <a:pt x="148171" y="0"/>
                </a:moveTo>
                <a:lnTo>
                  <a:pt x="6295" y="0"/>
                </a:lnTo>
                <a:lnTo>
                  <a:pt x="0" y="6288"/>
                </a:lnTo>
                <a:lnTo>
                  <a:pt x="0" y="21806"/>
                </a:lnTo>
                <a:lnTo>
                  <a:pt x="6295" y="28106"/>
                </a:lnTo>
                <a:lnTo>
                  <a:pt x="148171" y="28106"/>
                </a:lnTo>
                <a:lnTo>
                  <a:pt x="154454" y="21806"/>
                </a:lnTo>
                <a:lnTo>
                  <a:pt x="154454" y="14053"/>
                </a:lnTo>
                <a:lnTo>
                  <a:pt x="154454" y="6288"/>
                </a:lnTo>
                <a:lnTo>
                  <a:pt x="148171" y="0"/>
                </a:lnTo>
                <a:close/>
              </a:path>
            </a:pathLst>
          </a:custGeom>
          <a:solidFill>
            <a:srgbClr val="FFC000"/>
          </a:solidFill>
        </p:spPr>
        <p:txBody>
          <a:bodyPr wrap="square" lIns="0" tIns="0" rIns="0" bIns="0" rtlCol="0"/>
          <a:lstStyle/>
          <a:p>
            <a:endParaRPr/>
          </a:p>
        </p:txBody>
      </p:sp>
      <p:sp>
        <p:nvSpPr>
          <p:cNvPr id="11" name="object 11"/>
          <p:cNvSpPr/>
          <p:nvPr/>
        </p:nvSpPr>
        <p:spPr>
          <a:xfrm>
            <a:off x="8642526" y="5052142"/>
            <a:ext cx="154940" cy="28575"/>
          </a:xfrm>
          <a:custGeom>
            <a:avLst/>
            <a:gdLst/>
            <a:ahLst/>
            <a:cxnLst/>
            <a:rect l="l" t="t" r="r" b="b"/>
            <a:pathLst>
              <a:path w="154940" h="28575">
                <a:moveTo>
                  <a:pt x="148159" y="0"/>
                </a:moveTo>
                <a:lnTo>
                  <a:pt x="6295" y="0"/>
                </a:lnTo>
                <a:lnTo>
                  <a:pt x="0" y="6288"/>
                </a:lnTo>
                <a:lnTo>
                  <a:pt x="0" y="14053"/>
                </a:lnTo>
                <a:lnTo>
                  <a:pt x="0" y="21806"/>
                </a:lnTo>
                <a:lnTo>
                  <a:pt x="6295" y="28106"/>
                </a:lnTo>
                <a:lnTo>
                  <a:pt x="148159" y="28106"/>
                </a:lnTo>
                <a:lnTo>
                  <a:pt x="154478" y="21806"/>
                </a:lnTo>
                <a:lnTo>
                  <a:pt x="154478" y="6288"/>
                </a:lnTo>
                <a:lnTo>
                  <a:pt x="148159" y="0"/>
                </a:lnTo>
                <a:close/>
              </a:path>
            </a:pathLst>
          </a:custGeom>
          <a:solidFill>
            <a:srgbClr val="FFC000"/>
          </a:solidFill>
        </p:spPr>
        <p:txBody>
          <a:bodyPr wrap="square" lIns="0" tIns="0" rIns="0" bIns="0" rtlCol="0"/>
          <a:lstStyle/>
          <a:p>
            <a:endParaRPr/>
          </a:p>
        </p:txBody>
      </p:sp>
      <p:pic>
        <p:nvPicPr>
          <p:cNvPr id="12" name="object 12"/>
          <p:cNvPicPr/>
          <p:nvPr/>
        </p:nvPicPr>
        <p:blipFill>
          <a:blip r:embed="rId3" cstate="print"/>
          <a:stretch>
            <a:fillRect/>
          </a:stretch>
        </p:blipFill>
        <p:spPr>
          <a:xfrm>
            <a:off x="7832703" y="4663214"/>
            <a:ext cx="119948" cy="120191"/>
          </a:xfrm>
          <a:prstGeom prst="rect">
            <a:avLst/>
          </a:prstGeom>
        </p:spPr>
      </p:pic>
      <p:pic>
        <p:nvPicPr>
          <p:cNvPr id="13" name="object 13"/>
          <p:cNvPicPr/>
          <p:nvPr/>
        </p:nvPicPr>
        <p:blipFill>
          <a:blip r:embed="rId4" cstate="print"/>
          <a:stretch>
            <a:fillRect/>
          </a:stretch>
        </p:blipFill>
        <p:spPr>
          <a:xfrm>
            <a:off x="8517535" y="5348633"/>
            <a:ext cx="120193" cy="120437"/>
          </a:xfrm>
          <a:prstGeom prst="rect">
            <a:avLst/>
          </a:prstGeom>
        </p:spPr>
      </p:pic>
      <p:pic>
        <p:nvPicPr>
          <p:cNvPr id="14" name="object 14"/>
          <p:cNvPicPr/>
          <p:nvPr/>
        </p:nvPicPr>
        <p:blipFill>
          <a:blip r:embed="rId5" cstate="print"/>
          <a:stretch>
            <a:fillRect/>
          </a:stretch>
        </p:blipFill>
        <p:spPr>
          <a:xfrm>
            <a:off x="8517535" y="4663214"/>
            <a:ext cx="120427" cy="120531"/>
          </a:xfrm>
          <a:prstGeom prst="rect">
            <a:avLst/>
          </a:prstGeom>
        </p:spPr>
      </p:pic>
      <p:pic>
        <p:nvPicPr>
          <p:cNvPr id="15" name="object 15"/>
          <p:cNvPicPr/>
          <p:nvPr/>
        </p:nvPicPr>
        <p:blipFill>
          <a:blip r:embed="rId6" cstate="print"/>
          <a:stretch>
            <a:fillRect/>
          </a:stretch>
        </p:blipFill>
        <p:spPr>
          <a:xfrm>
            <a:off x="7832703" y="5348633"/>
            <a:ext cx="120427" cy="119161"/>
          </a:xfrm>
          <a:prstGeom prst="rect">
            <a:avLst/>
          </a:prstGeom>
        </p:spPr>
      </p:pic>
      <p:sp>
        <p:nvSpPr>
          <p:cNvPr id="16" name="object 16"/>
          <p:cNvSpPr txBox="1">
            <a:spLocks noGrp="1"/>
          </p:cNvSpPr>
          <p:nvPr>
            <p:ph type="title"/>
          </p:nvPr>
        </p:nvSpPr>
        <p:spPr>
          <a:xfrm>
            <a:off x="520090" y="317246"/>
            <a:ext cx="7284720" cy="406400"/>
          </a:xfrm>
          <a:prstGeom prst="rect">
            <a:avLst/>
          </a:prstGeom>
        </p:spPr>
        <p:txBody>
          <a:bodyPr vert="horz" wrap="square" lIns="0" tIns="12700" rIns="0" bIns="0" rtlCol="0">
            <a:spAutoFit/>
          </a:bodyPr>
          <a:lstStyle/>
          <a:p>
            <a:pPr marL="12700">
              <a:lnSpc>
                <a:spcPct val="100000"/>
              </a:lnSpc>
              <a:spcBef>
                <a:spcPts val="100"/>
              </a:spcBef>
            </a:pPr>
            <a:r>
              <a:rPr sz="2500" b="0" spc="-40" dirty="0">
                <a:solidFill>
                  <a:srgbClr val="000000"/>
                </a:solidFill>
                <a:latin typeface="Lucida Sans Unicode"/>
                <a:cs typeface="Lucida Sans Unicode"/>
              </a:rPr>
              <a:t>Crowdfunding:</a:t>
            </a:r>
            <a:r>
              <a:rPr sz="2500" b="0" spc="-145" dirty="0">
                <a:solidFill>
                  <a:srgbClr val="000000"/>
                </a:solidFill>
                <a:latin typeface="Lucida Sans Unicode"/>
                <a:cs typeface="Lucida Sans Unicode"/>
              </a:rPr>
              <a:t> </a:t>
            </a:r>
            <a:r>
              <a:rPr sz="2500" b="0" spc="-50" dirty="0">
                <a:solidFill>
                  <a:srgbClr val="000000"/>
                </a:solidFill>
                <a:latin typeface="Lucida Sans Unicode"/>
                <a:cs typeface="Lucida Sans Unicode"/>
              </a:rPr>
              <a:t>Kraftfull,</a:t>
            </a:r>
            <a:r>
              <a:rPr sz="2500" b="0" spc="-140" dirty="0">
                <a:solidFill>
                  <a:srgbClr val="000000"/>
                </a:solidFill>
                <a:latin typeface="Lucida Sans Unicode"/>
                <a:cs typeface="Lucida Sans Unicode"/>
              </a:rPr>
              <a:t> </a:t>
            </a:r>
            <a:r>
              <a:rPr sz="2500" b="0" spc="-30" dirty="0">
                <a:solidFill>
                  <a:srgbClr val="000000"/>
                </a:solidFill>
                <a:latin typeface="Lucida Sans Unicode"/>
                <a:cs typeface="Lucida Sans Unicode"/>
              </a:rPr>
              <a:t>skrämmande,</a:t>
            </a:r>
            <a:r>
              <a:rPr sz="2500" b="0" spc="-145" dirty="0">
                <a:solidFill>
                  <a:srgbClr val="000000"/>
                </a:solidFill>
                <a:latin typeface="Lucida Sans Unicode"/>
                <a:cs typeface="Lucida Sans Unicode"/>
              </a:rPr>
              <a:t> </a:t>
            </a:r>
            <a:r>
              <a:rPr sz="2500" b="0" spc="-20" dirty="0">
                <a:solidFill>
                  <a:srgbClr val="000000"/>
                </a:solidFill>
                <a:latin typeface="Lucida Sans Unicode"/>
                <a:cs typeface="Lucida Sans Unicode"/>
              </a:rPr>
              <a:t>befriande</a:t>
            </a:r>
            <a:endParaRPr sz="2500">
              <a:latin typeface="Lucida Sans Unicode"/>
              <a:cs typeface="Lucida Sans Unicode"/>
            </a:endParaRPr>
          </a:p>
        </p:txBody>
      </p:sp>
      <p:sp>
        <p:nvSpPr>
          <p:cNvPr id="17" name="object 17"/>
          <p:cNvSpPr txBox="1"/>
          <p:nvPr/>
        </p:nvSpPr>
        <p:spPr>
          <a:xfrm>
            <a:off x="78739" y="1354200"/>
            <a:ext cx="4174490" cy="1895391"/>
          </a:xfrm>
          <a:prstGeom prst="rect">
            <a:avLst/>
          </a:prstGeom>
        </p:spPr>
        <p:txBody>
          <a:bodyPr vert="horz" wrap="square" lIns="0" tIns="154940" rIns="0" bIns="0" rtlCol="0">
            <a:spAutoFit/>
          </a:bodyPr>
          <a:lstStyle/>
          <a:p>
            <a:pPr marL="12700">
              <a:lnSpc>
                <a:spcPct val="100000"/>
              </a:lnSpc>
              <a:spcBef>
                <a:spcPts val="1220"/>
              </a:spcBef>
            </a:pPr>
            <a:r>
              <a:rPr sz="2800" b="1" spc="-160" dirty="0" smtClean="0">
                <a:solidFill>
                  <a:srgbClr val="FFFFFF"/>
                </a:solidFill>
                <a:latin typeface="Arial"/>
                <a:cs typeface="Arial"/>
              </a:rPr>
              <a:t>LÄS</a:t>
            </a:r>
            <a:endParaRPr sz="2800" dirty="0">
              <a:latin typeface="Arial"/>
              <a:cs typeface="Arial"/>
            </a:endParaRPr>
          </a:p>
          <a:p>
            <a:pPr marL="12700" marR="5080">
              <a:lnSpc>
                <a:spcPts val="3360"/>
              </a:lnSpc>
            </a:pPr>
            <a:r>
              <a:rPr sz="2000" u="sng" spc="-30" dirty="0">
                <a:solidFill>
                  <a:srgbClr val="FFFFFF"/>
                </a:solidFill>
                <a:uFill>
                  <a:solidFill>
                    <a:srgbClr val="FFFFFF"/>
                  </a:solidFill>
                </a:uFill>
                <a:latin typeface="Lucida Sans Unicode"/>
                <a:cs typeface="Lucida Sans Unicode"/>
                <a:hlinkClick r:id="rId7"/>
              </a:rPr>
              <a:t>Crowdfundin</a:t>
            </a:r>
            <a:r>
              <a:rPr sz="2000" u="sng" spc="-20" dirty="0">
                <a:solidFill>
                  <a:srgbClr val="FFFFFF"/>
                </a:solidFill>
                <a:uFill>
                  <a:solidFill>
                    <a:srgbClr val="FFFFFF"/>
                  </a:solidFill>
                </a:uFill>
                <a:latin typeface="Lucida Sans Unicode"/>
                <a:cs typeface="Lucida Sans Unicode"/>
                <a:hlinkClick r:id="rId7"/>
              </a:rPr>
              <a:t>g</a:t>
            </a:r>
            <a:r>
              <a:rPr sz="2000" u="sng" spc="-114" dirty="0">
                <a:solidFill>
                  <a:srgbClr val="FFFFFF"/>
                </a:solidFill>
                <a:uFill>
                  <a:solidFill>
                    <a:srgbClr val="FFFFFF"/>
                  </a:solidFill>
                </a:uFill>
                <a:latin typeface="Lucida Sans Unicode"/>
                <a:cs typeface="Lucida Sans Unicode"/>
                <a:hlinkClick r:id="rId7"/>
              </a:rPr>
              <a:t> </a:t>
            </a:r>
            <a:r>
              <a:rPr sz="2000" u="sng" spc="-35" dirty="0">
                <a:solidFill>
                  <a:srgbClr val="FFFFFF"/>
                </a:solidFill>
                <a:uFill>
                  <a:solidFill>
                    <a:srgbClr val="FFFFFF"/>
                  </a:solidFill>
                </a:uFill>
                <a:latin typeface="Lucida Sans Unicode"/>
                <a:cs typeface="Lucida Sans Unicode"/>
                <a:hlinkClick r:id="rId7"/>
              </a:rPr>
              <a:t>fö</a:t>
            </a:r>
            <a:r>
              <a:rPr sz="2000" u="sng" spc="5" dirty="0">
                <a:solidFill>
                  <a:srgbClr val="FFFFFF"/>
                </a:solidFill>
                <a:uFill>
                  <a:solidFill>
                    <a:srgbClr val="FFFFFF"/>
                  </a:solidFill>
                </a:uFill>
                <a:latin typeface="Lucida Sans Unicode"/>
                <a:cs typeface="Lucida Sans Unicode"/>
                <a:hlinkClick r:id="rId7"/>
              </a:rPr>
              <a:t>r</a:t>
            </a:r>
            <a:r>
              <a:rPr sz="2000" u="sng" spc="-114" dirty="0">
                <a:solidFill>
                  <a:srgbClr val="FFFFFF"/>
                </a:solidFill>
                <a:uFill>
                  <a:solidFill>
                    <a:srgbClr val="FFFFFF"/>
                  </a:solidFill>
                </a:uFill>
                <a:latin typeface="Lucida Sans Unicode"/>
                <a:cs typeface="Lucida Sans Unicode"/>
                <a:hlinkClick r:id="rId7"/>
              </a:rPr>
              <a:t> </a:t>
            </a:r>
            <a:r>
              <a:rPr sz="2000" u="sng" spc="-35" dirty="0">
                <a:solidFill>
                  <a:srgbClr val="FFFFFF"/>
                </a:solidFill>
                <a:uFill>
                  <a:solidFill>
                    <a:srgbClr val="FFFFFF"/>
                  </a:solidFill>
                </a:uFill>
                <a:latin typeface="Lucida Sans Unicode"/>
                <a:cs typeface="Lucida Sans Unicode"/>
                <a:hlinkClick r:id="rId7"/>
              </a:rPr>
              <a:t>ideell</a:t>
            </a:r>
            <a:r>
              <a:rPr sz="2000" u="sng" spc="15" dirty="0">
                <a:solidFill>
                  <a:srgbClr val="FFFFFF"/>
                </a:solidFill>
                <a:uFill>
                  <a:solidFill>
                    <a:srgbClr val="FFFFFF"/>
                  </a:solidFill>
                </a:uFill>
                <a:latin typeface="Lucida Sans Unicode"/>
                <a:cs typeface="Lucida Sans Unicode"/>
                <a:hlinkClick r:id="rId7"/>
              </a:rPr>
              <a:t>a</a:t>
            </a:r>
            <a:r>
              <a:rPr sz="2000" u="sng" spc="-114" dirty="0">
                <a:solidFill>
                  <a:srgbClr val="FFFFFF"/>
                </a:solidFill>
                <a:uFill>
                  <a:solidFill>
                    <a:srgbClr val="FFFFFF"/>
                  </a:solidFill>
                </a:uFill>
                <a:latin typeface="Lucida Sans Unicode"/>
                <a:cs typeface="Lucida Sans Unicode"/>
                <a:hlinkClick r:id="rId7"/>
              </a:rPr>
              <a:t> </a:t>
            </a:r>
            <a:r>
              <a:rPr sz="2000" u="sng" spc="-20" dirty="0">
                <a:solidFill>
                  <a:srgbClr val="FFFFFF"/>
                </a:solidFill>
                <a:uFill>
                  <a:solidFill>
                    <a:srgbClr val="FFFFFF"/>
                  </a:solidFill>
                </a:uFill>
                <a:latin typeface="Lucida Sans Unicode"/>
                <a:cs typeface="Lucida Sans Unicode"/>
                <a:hlinkClick r:id="rId7"/>
              </a:rPr>
              <a:t>ändamål, </a:t>
            </a:r>
            <a:r>
              <a:rPr sz="2000" spc="-10" dirty="0">
                <a:solidFill>
                  <a:srgbClr val="FFFFFF"/>
                </a:solidFill>
                <a:latin typeface="Lucida Sans Unicode"/>
                <a:cs typeface="Lucida Sans Unicode"/>
                <a:hlinkClick r:id="rId7"/>
              </a:rPr>
              <a:t> </a:t>
            </a:r>
            <a:r>
              <a:rPr sz="2000" u="sng" spc="-10" dirty="0">
                <a:solidFill>
                  <a:srgbClr val="FFFFFF"/>
                </a:solidFill>
                <a:uFill>
                  <a:solidFill>
                    <a:srgbClr val="FFFFFF"/>
                  </a:solidFill>
                </a:uFill>
                <a:latin typeface="Lucida Sans Unicode"/>
                <a:cs typeface="Lucida Sans Unicode"/>
                <a:hlinkClick r:id="rId7"/>
              </a:rPr>
              <a:t>välgörande ändamål </a:t>
            </a:r>
            <a:r>
              <a:rPr sz="2000" u="sng" spc="-30" dirty="0">
                <a:solidFill>
                  <a:srgbClr val="FFFFFF"/>
                </a:solidFill>
                <a:uFill>
                  <a:solidFill>
                    <a:srgbClr val="FFFFFF"/>
                  </a:solidFill>
                </a:uFill>
                <a:latin typeface="Lucida Sans Unicode"/>
                <a:cs typeface="Lucida Sans Unicode"/>
                <a:hlinkClick r:id="rId7"/>
              </a:rPr>
              <a:t>och </a:t>
            </a:r>
            <a:r>
              <a:rPr sz="2000" u="sng" spc="-35" dirty="0">
                <a:solidFill>
                  <a:srgbClr val="FFFFFF"/>
                </a:solidFill>
                <a:uFill>
                  <a:solidFill>
                    <a:srgbClr val="FFFFFF"/>
                  </a:solidFill>
                </a:uFill>
                <a:latin typeface="Lucida Sans Unicode"/>
                <a:cs typeface="Lucida Sans Unicode"/>
                <a:hlinkClick r:id="rId7"/>
              </a:rPr>
              <a:t>sociala </a:t>
            </a:r>
            <a:r>
              <a:rPr sz="2000" spc="-30" dirty="0">
                <a:solidFill>
                  <a:srgbClr val="FFFFFF"/>
                </a:solidFill>
                <a:latin typeface="Lucida Sans Unicode"/>
                <a:cs typeface="Lucida Sans Unicode"/>
                <a:hlinkClick r:id="rId7"/>
              </a:rPr>
              <a:t> </a:t>
            </a:r>
            <a:r>
              <a:rPr sz="2000" u="sng" spc="-35" dirty="0">
                <a:solidFill>
                  <a:srgbClr val="FFFFFF"/>
                </a:solidFill>
                <a:uFill>
                  <a:solidFill>
                    <a:srgbClr val="FFFFFF"/>
                  </a:solidFill>
                </a:uFill>
                <a:latin typeface="Lucida Sans Unicode"/>
                <a:cs typeface="Lucida Sans Unicode"/>
                <a:hlinkClick r:id="rId7"/>
              </a:rPr>
              <a:t>aktivister</a:t>
            </a:r>
            <a:endParaRPr sz="2000" dirty="0">
              <a:latin typeface="Lucida Sans Unicode"/>
              <a:cs typeface="Lucida Sans Unicode"/>
            </a:endParaRPr>
          </a:p>
        </p:txBody>
      </p:sp>
      <p:sp>
        <p:nvSpPr>
          <p:cNvPr id="18" name="object 18"/>
          <p:cNvSpPr txBox="1"/>
          <p:nvPr/>
        </p:nvSpPr>
        <p:spPr>
          <a:xfrm>
            <a:off x="5625210" y="1493138"/>
            <a:ext cx="5717540" cy="878840"/>
          </a:xfrm>
          <a:prstGeom prst="rect">
            <a:avLst/>
          </a:prstGeom>
        </p:spPr>
        <p:txBody>
          <a:bodyPr vert="horz" wrap="square" lIns="0" tIns="12700" rIns="0" bIns="0" rtlCol="0">
            <a:spAutoFit/>
          </a:bodyPr>
          <a:lstStyle/>
          <a:p>
            <a:pPr marL="12700" marR="5080" indent="675005">
              <a:lnSpc>
                <a:spcPct val="127299"/>
              </a:lnSpc>
              <a:spcBef>
                <a:spcPts val="100"/>
              </a:spcBef>
            </a:pPr>
            <a:r>
              <a:rPr sz="2200" spc="-30" dirty="0">
                <a:latin typeface="Lucida Sans Unicode"/>
                <a:cs typeface="Lucida Sans Unicode"/>
              </a:rPr>
              <a:t>Crowdfunding</a:t>
            </a:r>
            <a:r>
              <a:rPr sz="2200" spc="-135" dirty="0">
                <a:latin typeface="Lucida Sans Unicode"/>
                <a:cs typeface="Lucida Sans Unicode"/>
              </a:rPr>
              <a:t> </a:t>
            </a:r>
            <a:r>
              <a:rPr sz="2200" spc="-35" dirty="0">
                <a:latin typeface="Lucida Sans Unicode"/>
                <a:cs typeface="Lucida Sans Unicode"/>
              </a:rPr>
              <a:t>kan</a:t>
            </a:r>
            <a:r>
              <a:rPr sz="2200" spc="-135" dirty="0">
                <a:latin typeface="Lucida Sans Unicode"/>
                <a:cs typeface="Lucida Sans Unicode"/>
              </a:rPr>
              <a:t> </a:t>
            </a:r>
            <a:r>
              <a:rPr sz="2200" spc="5" dirty="0">
                <a:latin typeface="Lucida Sans Unicode"/>
                <a:cs typeface="Lucida Sans Unicode"/>
              </a:rPr>
              <a:t>vara</a:t>
            </a:r>
            <a:r>
              <a:rPr sz="2200" spc="-135" dirty="0">
                <a:latin typeface="Lucida Sans Unicode"/>
                <a:cs typeface="Lucida Sans Unicode"/>
              </a:rPr>
              <a:t> </a:t>
            </a:r>
            <a:r>
              <a:rPr sz="2200" spc="-5" dirty="0">
                <a:latin typeface="Lucida Sans Unicode"/>
                <a:cs typeface="Lucida Sans Unicode"/>
              </a:rPr>
              <a:t>avgörande</a:t>
            </a:r>
            <a:r>
              <a:rPr sz="2200" spc="-135" dirty="0">
                <a:latin typeface="Lucida Sans Unicode"/>
                <a:cs typeface="Lucida Sans Unicode"/>
              </a:rPr>
              <a:t> </a:t>
            </a:r>
            <a:r>
              <a:rPr sz="2200" spc="-25" dirty="0">
                <a:latin typeface="Lucida Sans Unicode"/>
                <a:cs typeface="Lucida Sans Unicode"/>
              </a:rPr>
              <a:t>för </a:t>
            </a:r>
            <a:r>
              <a:rPr sz="2200" spc="-680" dirty="0">
                <a:latin typeface="Lucida Sans Unicode"/>
                <a:cs typeface="Lucida Sans Unicode"/>
              </a:rPr>
              <a:t> </a:t>
            </a:r>
            <a:r>
              <a:rPr sz="2200" spc="-15" dirty="0">
                <a:latin typeface="Lucida Sans Unicode"/>
                <a:cs typeface="Lucida Sans Unicode"/>
              </a:rPr>
              <a:t>att</a:t>
            </a:r>
            <a:r>
              <a:rPr sz="2200" spc="-130" dirty="0">
                <a:latin typeface="Lucida Sans Unicode"/>
                <a:cs typeface="Lucida Sans Unicode"/>
              </a:rPr>
              <a:t> </a:t>
            </a:r>
            <a:r>
              <a:rPr sz="2200" spc="-40" dirty="0">
                <a:latin typeface="Lucida Sans Unicode"/>
                <a:cs typeface="Lucida Sans Unicode"/>
              </a:rPr>
              <a:t>öka</a:t>
            </a:r>
            <a:r>
              <a:rPr sz="2200" spc="-130" dirty="0">
                <a:latin typeface="Lucida Sans Unicode"/>
                <a:cs typeface="Lucida Sans Unicode"/>
              </a:rPr>
              <a:t> </a:t>
            </a:r>
            <a:r>
              <a:rPr sz="2200" spc="-5" dirty="0">
                <a:latin typeface="Lucida Sans Unicode"/>
                <a:cs typeface="Lucida Sans Unicode"/>
              </a:rPr>
              <a:t>medvetenheten</a:t>
            </a:r>
            <a:r>
              <a:rPr sz="2200" spc="-125" dirty="0">
                <a:latin typeface="Lucida Sans Unicode"/>
                <a:cs typeface="Lucida Sans Unicode"/>
              </a:rPr>
              <a:t> </a:t>
            </a:r>
            <a:r>
              <a:rPr sz="2200" spc="-35" dirty="0">
                <a:latin typeface="Lucida Sans Unicode"/>
                <a:cs typeface="Lucida Sans Unicode"/>
              </a:rPr>
              <a:t>och</a:t>
            </a:r>
            <a:r>
              <a:rPr sz="2200" spc="-130" dirty="0">
                <a:latin typeface="Lucida Sans Unicode"/>
                <a:cs typeface="Lucida Sans Unicode"/>
              </a:rPr>
              <a:t> </a:t>
            </a:r>
            <a:r>
              <a:rPr sz="2200" spc="-20" dirty="0">
                <a:latin typeface="Lucida Sans Unicode"/>
                <a:cs typeface="Lucida Sans Unicode"/>
              </a:rPr>
              <a:t>främja</a:t>
            </a:r>
            <a:r>
              <a:rPr sz="2200" spc="-125" dirty="0">
                <a:latin typeface="Lucida Sans Unicode"/>
                <a:cs typeface="Lucida Sans Unicode"/>
              </a:rPr>
              <a:t> </a:t>
            </a:r>
            <a:r>
              <a:rPr sz="2200" dirty="0">
                <a:latin typeface="Lucida Sans Unicode"/>
                <a:cs typeface="Lucida Sans Unicode"/>
              </a:rPr>
              <a:t>en</a:t>
            </a:r>
            <a:r>
              <a:rPr sz="2200" spc="-130" dirty="0">
                <a:latin typeface="Lucida Sans Unicode"/>
                <a:cs typeface="Lucida Sans Unicode"/>
              </a:rPr>
              <a:t> </a:t>
            </a:r>
            <a:r>
              <a:rPr sz="2200" spc="-70" dirty="0">
                <a:latin typeface="Lucida Sans Unicode"/>
                <a:cs typeface="Lucida Sans Unicode"/>
              </a:rPr>
              <a:t>sak.</a:t>
            </a:r>
            <a:endParaRPr sz="2200">
              <a:latin typeface="Lucida Sans Unicode"/>
              <a:cs typeface="Lucida Sans Unicode"/>
            </a:endParaRPr>
          </a:p>
        </p:txBody>
      </p:sp>
      <p:sp>
        <p:nvSpPr>
          <p:cNvPr id="19" name="object 19"/>
          <p:cNvSpPr txBox="1"/>
          <p:nvPr/>
        </p:nvSpPr>
        <p:spPr>
          <a:xfrm>
            <a:off x="5581015" y="2763392"/>
            <a:ext cx="6122035" cy="838306"/>
          </a:xfrm>
          <a:prstGeom prst="rect">
            <a:avLst/>
          </a:prstGeom>
        </p:spPr>
        <p:txBody>
          <a:bodyPr vert="horz" wrap="square" lIns="0" tIns="12700" rIns="0" bIns="0" rtlCol="0">
            <a:spAutoFit/>
          </a:bodyPr>
          <a:lstStyle/>
          <a:p>
            <a:pPr marL="12700" marR="5080" indent="332105">
              <a:lnSpc>
                <a:spcPct val="155600"/>
              </a:lnSpc>
              <a:spcBef>
                <a:spcPts val="100"/>
              </a:spcBef>
            </a:pPr>
            <a:r>
              <a:rPr sz="1800" spc="-110" dirty="0">
                <a:latin typeface="Lucida Sans Unicode"/>
                <a:cs typeface="Lucida Sans Unicode"/>
              </a:rPr>
              <a:t>90</a:t>
            </a:r>
            <a:r>
              <a:rPr sz="1800" spc="-105" dirty="0">
                <a:latin typeface="Lucida Sans Unicode"/>
                <a:cs typeface="Lucida Sans Unicode"/>
              </a:rPr>
              <a:t> </a:t>
            </a:r>
            <a:r>
              <a:rPr sz="1800" spc="290" dirty="0">
                <a:latin typeface="Lucida Sans Unicode"/>
                <a:cs typeface="Lucida Sans Unicode"/>
              </a:rPr>
              <a:t>%</a:t>
            </a:r>
            <a:r>
              <a:rPr sz="1800" spc="-105" dirty="0">
                <a:latin typeface="Lucida Sans Unicode"/>
                <a:cs typeface="Lucida Sans Unicode"/>
              </a:rPr>
              <a:t> </a:t>
            </a:r>
            <a:r>
              <a:rPr sz="1800" spc="-5" dirty="0">
                <a:latin typeface="Lucida Sans Unicode"/>
                <a:cs typeface="Lucida Sans Unicode"/>
              </a:rPr>
              <a:t>av</a:t>
            </a:r>
            <a:r>
              <a:rPr sz="1800" spc="-100" dirty="0">
                <a:latin typeface="Lucida Sans Unicode"/>
                <a:cs typeface="Lucida Sans Unicode"/>
              </a:rPr>
              <a:t> </a:t>
            </a:r>
            <a:r>
              <a:rPr sz="1800" spc="-15" dirty="0">
                <a:latin typeface="Lucida Sans Unicode"/>
                <a:cs typeface="Lucida Sans Unicode"/>
              </a:rPr>
              <a:t>finansiärerna</a:t>
            </a:r>
            <a:r>
              <a:rPr sz="1800" spc="-105" dirty="0">
                <a:latin typeface="Lucida Sans Unicode"/>
                <a:cs typeface="Lucida Sans Unicode"/>
              </a:rPr>
              <a:t> </a:t>
            </a:r>
            <a:r>
              <a:rPr sz="1800" spc="-20" dirty="0">
                <a:latin typeface="Lucida Sans Unicode"/>
                <a:cs typeface="Lucida Sans Unicode"/>
              </a:rPr>
              <a:t>fortsatte</a:t>
            </a:r>
            <a:r>
              <a:rPr sz="1800" spc="-105" dirty="0">
                <a:latin typeface="Lucida Sans Unicode"/>
                <a:cs typeface="Lucida Sans Unicode"/>
              </a:rPr>
              <a:t> </a:t>
            </a:r>
            <a:r>
              <a:rPr sz="1800" spc="-5" dirty="0">
                <a:latin typeface="Lucida Sans Unicode"/>
                <a:cs typeface="Lucida Sans Unicode"/>
              </a:rPr>
              <a:t>med</a:t>
            </a:r>
            <a:r>
              <a:rPr sz="1800" spc="-100" dirty="0">
                <a:latin typeface="Lucida Sans Unicode"/>
                <a:cs typeface="Lucida Sans Unicode"/>
              </a:rPr>
              <a:t> </a:t>
            </a:r>
            <a:r>
              <a:rPr sz="1800" spc="-15" dirty="0">
                <a:latin typeface="Lucida Sans Unicode"/>
                <a:cs typeface="Lucida Sans Unicode"/>
              </a:rPr>
              <a:t>att</a:t>
            </a:r>
            <a:r>
              <a:rPr sz="1800" spc="-105" dirty="0">
                <a:latin typeface="Lucida Sans Unicode"/>
                <a:cs typeface="Lucida Sans Unicode"/>
              </a:rPr>
              <a:t> </a:t>
            </a:r>
            <a:r>
              <a:rPr sz="1800" spc="-15" dirty="0">
                <a:latin typeface="Lucida Sans Unicode"/>
                <a:cs typeface="Lucida Sans Unicode"/>
              </a:rPr>
              <a:t>marknadsföra </a:t>
            </a:r>
            <a:r>
              <a:rPr sz="1800" spc="-555" dirty="0">
                <a:latin typeface="Lucida Sans Unicode"/>
                <a:cs typeface="Lucida Sans Unicode"/>
              </a:rPr>
              <a:t> </a:t>
            </a:r>
            <a:r>
              <a:rPr sz="1800" spc="-30" dirty="0">
                <a:latin typeface="Lucida Sans Unicode"/>
                <a:cs typeface="Lucida Sans Unicode"/>
              </a:rPr>
              <a:t>projektet</a:t>
            </a:r>
            <a:r>
              <a:rPr sz="1800" spc="-110" dirty="0">
                <a:latin typeface="Lucida Sans Unicode"/>
                <a:cs typeface="Lucida Sans Unicode"/>
              </a:rPr>
              <a:t> </a:t>
            </a:r>
            <a:r>
              <a:rPr sz="1800" spc="-10" dirty="0">
                <a:latin typeface="Lucida Sans Unicode"/>
                <a:cs typeface="Lucida Sans Unicode"/>
              </a:rPr>
              <a:t>de</a:t>
            </a:r>
            <a:r>
              <a:rPr sz="1800" spc="-105" dirty="0">
                <a:latin typeface="Lucida Sans Unicode"/>
                <a:cs typeface="Lucida Sans Unicode"/>
              </a:rPr>
              <a:t> </a:t>
            </a:r>
            <a:r>
              <a:rPr sz="1800" spc="-35" dirty="0">
                <a:latin typeface="Lucida Sans Unicode"/>
                <a:cs typeface="Lucida Sans Unicode"/>
              </a:rPr>
              <a:t>stödde,</a:t>
            </a:r>
            <a:r>
              <a:rPr sz="1800" spc="-105" dirty="0">
                <a:latin typeface="Lucida Sans Unicode"/>
                <a:cs typeface="Lucida Sans Unicode"/>
              </a:rPr>
              <a:t> </a:t>
            </a:r>
            <a:r>
              <a:rPr sz="1800" spc="-30" dirty="0">
                <a:latin typeface="Lucida Sans Unicode"/>
                <a:cs typeface="Lucida Sans Unicode"/>
              </a:rPr>
              <a:t>vanligtvis</a:t>
            </a:r>
            <a:r>
              <a:rPr sz="1800" spc="-105" dirty="0">
                <a:latin typeface="Lucida Sans Unicode"/>
                <a:cs typeface="Lucida Sans Unicode"/>
              </a:rPr>
              <a:t> </a:t>
            </a:r>
            <a:r>
              <a:rPr sz="1800" spc="-20" dirty="0">
                <a:latin typeface="Lucida Sans Unicode"/>
                <a:cs typeface="Lucida Sans Unicode"/>
              </a:rPr>
              <a:t>via</a:t>
            </a:r>
            <a:r>
              <a:rPr sz="1800" spc="-105" dirty="0">
                <a:latin typeface="Lucida Sans Unicode"/>
                <a:cs typeface="Lucida Sans Unicode"/>
              </a:rPr>
              <a:t> </a:t>
            </a:r>
            <a:r>
              <a:rPr sz="1800" spc="-30" dirty="0">
                <a:latin typeface="Lucida Sans Unicode"/>
                <a:cs typeface="Lucida Sans Unicode"/>
              </a:rPr>
              <a:t>sociala</a:t>
            </a:r>
            <a:r>
              <a:rPr sz="1800" spc="-105" dirty="0">
                <a:latin typeface="Lucida Sans Unicode"/>
                <a:cs typeface="Lucida Sans Unicode"/>
              </a:rPr>
              <a:t> </a:t>
            </a:r>
            <a:r>
              <a:rPr sz="1800" spc="-10" dirty="0" smtClean="0">
                <a:latin typeface="Lucida Sans Unicode"/>
                <a:cs typeface="Lucida Sans Unicode"/>
              </a:rPr>
              <a:t>medier</a:t>
            </a:r>
            <a:endParaRPr sz="1800" dirty="0">
              <a:latin typeface="Lucida Sans Unicode"/>
              <a:cs typeface="Lucida Sans Unicode"/>
            </a:endParaRPr>
          </a:p>
        </p:txBody>
      </p:sp>
      <p:sp>
        <p:nvSpPr>
          <p:cNvPr id="20" name="object 20"/>
          <p:cNvSpPr txBox="1"/>
          <p:nvPr/>
        </p:nvSpPr>
        <p:spPr>
          <a:xfrm>
            <a:off x="527100" y="4171378"/>
            <a:ext cx="6381115" cy="2159635"/>
          </a:xfrm>
          <a:prstGeom prst="rect">
            <a:avLst/>
          </a:prstGeom>
        </p:spPr>
        <p:txBody>
          <a:bodyPr vert="horz" wrap="square" lIns="0" tIns="12700" rIns="0" bIns="0" rtlCol="0">
            <a:spAutoFit/>
          </a:bodyPr>
          <a:lstStyle/>
          <a:p>
            <a:pPr marL="12700" marR="5080">
              <a:lnSpc>
                <a:spcPct val="127299"/>
              </a:lnSpc>
              <a:spcBef>
                <a:spcPts val="100"/>
              </a:spcBef>
            </a:pPr>
            <a:r>
              <a:rPr sz="2200" spc="-15" dirty="0">
                <a:solidFill>
                  <a:srgbClr val="A5377D"/>
                </a:solidFill>
                <a:latin typeface="Lucida Sans Unicode"/>
                <a:cs typeface="Lucida Sans Unicode"/>
              </a:rPr>
              <a:t>Eftersom </a:t>
            </a:r>
            <a:r>
              <a:rPr sz="2200" spc="-25" dirty="0">
                <a:solidFill>
                  <a:srgbClr val="A5377D"/>
                </a:solidFill>
                <a:latin typeface="Lucida Sans Unicode"/>
                <a:cs typeface="Lucida Sans Unicode"/>
              </a:rPr>
              <a:t>crowdfunding </a:t>
            </a:r>
            <a:r>
              <a:rPr sz="2200" spc="-15" dirty="0">
                <a:solidFill>
                  <a:srgbClr val="A5377D"/>
                </a:solidFill>
                <a:latin typeface="Lucida Sans Unicode"/>
                <a:cs typeface="Lucida Sans Unicode"/>
              </a:rPr>
              <a:t>samlar </a:t>
            </a:r>
            <a:r>
              <a:rPr sz="2200" spc="-40" dirty="0">
                <a:solidFill>
                  <a:srgbClr val="A5377D"/>
                </a:solidFill>
                <a:latin typeface="Lucida Sans Unicode"/>
                <a:cs typeface="Lucida Sans Unicode"/>
              </a:rPr>
              <a:t>in </a:t>
            </a:r>
            <a:r>
              <a:rPr sz="2200" spc="-5" dirty="0">
                <a:solidFill>
                  <a:srgbClr val="A5377D"/>
                </a:solidFill>
                <a:latin typeface="Lucida Sans Unicode"/>
                <a:cs typeface="Lucida Sans Unicode"/>
              </a:rPr>
              <a:t>pengar </a:t>
            </a:r>
            <a:r>
              <a:rPr sz="2200" spc="-60" dirty="0">
                <a:solidFill>
                  <a:srgbClr val="A5377D"/>
                </a:solidFill>
                <a:latin typeface="Lucida Sans Unicode"/>
                <a:cs typeface="Lucida Sans Unicode"/>
              </a:rPr>
              <a:t>till </a:t>
            </a:r>
            <a:r>
              <a:rPr sz="2200" spc="-55" dirty="0">
                <a:solidFill>
                  <a:srgbClr val="A5377D"/>
                </a:solidFill>
                <a:latin typeface="Lucida Sans Unicode"/>
                <a:cs typeface="Lucida Sans Unicode"/>
              </a:rPr>
              <a:t> </a:t>
            </a:r>
            <a:r>
              <a:rPr sz="2200" spc="-50" dirty="0">
                <a:solidFill>
                  <a:srgbClr val="A5377D"/>
                </a:solidFill>
                <a:latin typeface="Lucida Sans Unicode"/>
                <a:cs typeface="Lucida Sans Unicode"/>
              </a:rPr>
              <a:t>specifika</a:t>
            </a:r>
            <a:r>
              <a:rPr sz="2200" spc="-120" dirty="0">
                <a:solidFill>
                  <a:srgbClr val="A5377D"/>
                </a:solidFill>
                <a:latin typeface="Lucida Sans Unicode"/>
                <a:cs typeface="Lucida Sans Unicode"/>
              </a:rPr>
              <a:t> </a:t>
            </a:r>
            <a:r>
              <a:rPr sz="2200" spc="-50" dirty="0">
                <a:solidFill>
                  <a:srgbClr val="A5377D"/>
                </a:solidFill>
                <a:latin typeface="Lucida Sans Unicode"/>
                <a:cs typeface="Lucida Sans Unicode"/>
              </a:rPr>
              <a:t>projekt,</a:t>
            </a:r>
            <a:r>
              <a:rPr sz="2200" spc="-120" dirty="0">
                <a:solidFill>
                  <a:srgbClr val="A5377D"/>
                </a:solidFill>
                <a:latin typeface="Lucida Sans Unicode"/>
                <a:cs typeface="Lucida Sans Unicode"/>
              </a:rPr>
              <a:t> </a:t>
            </a:r>
            <a:r>
              <a:rPr sz="2200" spc="-5" dirty="0">
                <a:solidFill>
                  <a:srgbClr val="A5377D"/>
                </a:solidFill>
                <a:latin typeface="Lucida Sans Unicode"/>
                <a:cs typeface="Lucida Sans Unicode"/>
              </a:rPr>
              <a:t>snarare</a:t>
            </a:r>
            <a:r>
              <a:rPr sz="2200" spc="-125" dirty="0">
                <a:solidFill>
                  <a:srgbClr val="A5377D"/>
                </a:solidFill>
                <a:latin typeface="Lucida Sans Unicode"/>
                <a:cs typeface="Lucida Sans Unicode"/>
              </a:rPr>
              <a:t> </a:t>
            </a:r>
            <a:r>
              <a:rPr sz="2200" spc="5" dirty="0">
                <a:solidFill>
                  <a:srgbClr val="A5377D"/>
                </a:solidFill>
                <a:latin typeface="Lucida Sans Unicode"/>
                <a:cs typeface="Lucida Sans Unicode"/>
              </a:rPr>
              <a:t>än</a:t>
            </a:r>
            <a:r>
              <a:rPr sz="2200" spc="-120" dirty="0">
                <a:solidFill>
                  <a:srgbClr val="A5377D"/>
                </a:solidFill>
                <a:latin typeface="Lucida Sans Unicode"/>
                <a:cs typeface="Lucida Sans Unicode"/>
              </a:rPr>
              <a:t> </a:t>
            </a:r>
            <a:r>
              <a:rPr sz="2200" spc="-20" dirty="0">
                <a:solidFill>
                  <a:srgbClr val="A5377D"/>
                </a:solidFill>
                <a:latin typeface="Lucida Sans Unicode"/>
                <a:cs typeface="Lucida Sans Unicode"/>
              </a:rPr>
              <a:t>organisationer</a:t>
            </a:r>
            <a:r>
              <a:rPr sz="2200" spc="-120" dirty="0">
                <a:solidFill>
                  <a:srgbClr val="A5377D"/>
                </a:solidFill>
                <a:latin typeface="Lucida Sans Unicode"/>
                <a:cs typeface="Lucida Sans Unicode"/>
              </a:rPr>
              <a:t> </a:t>
            </a:r>
            <a:r>
              <a:rPr sz="2200" spc="-30" dirty="0">
                <a:solidFill>
                  <a:srgbClr val="A5377D"/>
                </a:solidFill>
                <a:latin typeface="Lucida Sans Unicode"/>
                <a:cs typeface="Lucida Sans Unicode"/>
              </a:rPr>
              <a:t>som </a:t>
            </a:r>
            <a:r>
              <a:rPr sz="2200" spc="-680" dirty="0">
                <a:solidFill>
                  <a:srgbClr val="A5377D"/>
                </a:solidFill>
                <a:latin typeface="Lucida Sans Unicode"/>
                <a:cs typeface="Lucida Sans Unicode"/>
              </a:rPr>
              <a:t> </a:t>
            </a:r>
            <a:r>
              <a:rPr sz="2200" spc="-30" dirty="0">
                <a:solidFill>
                  <a:srgbClr val="A5377D"/>
                </a:solidFill>
                <a:latin typeface="Lucida Sans Unicode"/>
                <a:cs typeface="Lucida Sans Unicode"/>
              </a:rPr>
              <a:t>helhet, </a:t>
            </a:r>
            <a:r>
              <a:rPr sz="2200" dirty="0">
                <a:solidFill>
                  <a:srgbClr val="A5377D"/>
                </a:solidFill>
                <a:latin typeface="Lucida Sans Unicode"/>
                <a:cs typeface="Lucida Sans Unicode"/>
              </a:rPr>
              <a:t>ger </a:t>
            </a:r>
            <a:r>
              <a:rPr sz="2200" spc="-20" dirty="0">
                <a:solidFill>
                  <a:srgbClr val="A5377D"/>
                </a:solidFill>
                <a:latin typeface="Lucida Sans Unicode"/>
                <a:cs typeface="Lucida Sans Unicode"/>
              </a:rPr>
              <a:t>det </a:t>
            </a:r>
            <a:r>
              <a:rPr sz="2200" spc="5" dirty="0">
                <a:solidFill>
                  <a:srgbClr val="A5377D"/>
                </a:solidFill>
                <a:latin typeface="Lucida Sans Unicode"/>
                <a:cs typeface="Lucida Sans Unicode"/>
              </a:rPr>
              <a:t>mer </a:t>
            </a:r>
            <a:r>
              <a:rPr sz="2200" spc="-15" dirty="0">
                <a:solidFill>
                  <a:srgbClr val="A5377D"/>
                </a:solidFill>
                <a:latin typeface="Lucida Sans Unicode"/>
                <a:cs typeface="Lucida Sans Unicode"/>
              </a:rPr>
              <a:t>transparens </a:t>
            </a:r>
            <a:r>
              <a:rPr sz="2200" spc="-40" dirty="0">
                <a:solidFill>
                  <a:srgbClr val="A5377D"/>
                </a:solidFill>
                <a:latin typeface="Lucida Sans Unicode"/>
                <a:cs typeface="Lucida Sans Unicode"/>
              </a:rPr>
              <a:t>kring </a:t>
            </a:r>
            <a:r>
              <a:rPr sz="2200" spc="-15" dirty="0">
                <a:solidFill>
                  <a:srgbClr val="A5377D"/>
                </a:solidFill>
                <a:latin typeface="Lucida Sans Unicode"/>
                <a:cs typeface="Lucida Sans Unicode"/>
              </a:rPr>
              <a:t>vad </a:t>
            </a:r>
            <a:r>
              <a:rPr sz="2200" spc="-10" dirty="0">
                <a:solidFill>
                  <a:srgbClr val="A5377D"/>
                </a:solidFill>
                <a:latin typeface="Lucida Sans Unicode"/>
                <a:cs typeface="Lucida Sans Unicode"/>
              </a:rPr>
              <a:t> </a:t>
            </a:r>
            <a:r>
              <a:rPr sz="2200" spc="-15" dirty="0">
                <a:solidFill>
                  <a:srgbClr val="A5377D"/>
                </a:solidFill>
                <a:latin typeface="Lucida Sans Unicode"/>
                <a:cs typeface="Lucida Sans Unicode"/>
              </a:rPr>
              <a:t>medlen</a:t>
            </a:r>
            <a:r>
              <a:rPr sz="2200" spc="-125" dirty="0">
                <a:solidFill>
                  <a:srgbClr val="A5377D"/>
                </a:solidFill>
                <a:latin typeface="Lucida Sans Unicode"/>
                <a:cs typeface="Lucida Sans Unicode"/>
              </a:rPr>
              <a:t> </a:t>
            </a:r>
            <a:r>
              <a:rPr sz="2200" spc="-55" dirty="0">
                <a:solidFill>
                  <a:srgbClr val="A5377D"/>
                </a:solidFill>
                <a:latin typeface="Lucida Sans Unicode"/>
                <a:cs typeface="Lucida Sans Unicode"/>
              </a:rPr>
              <a:t>ska</a:t>
            </a:r>
            <a:r>
              <a:rPr sz="2200" spc="-125" dirty="0">
                <a:solidFill>
                  <a:srgbClr val="A5377D"/>
                </a:solidFill>
                <a:latin typeface="Lucida Sans Unicode"/>
                <a:cs typeface="Lucida Sans Unicode"/>
              </a:rPr>
              <a:t> </a:t>
            </a:r>
            <a:r>
              <a:rPr sz="2200" spc="-10" dirty="0">
                <a:solidFill>
                  <a:srgbClr val="A5377D"/>
                </a:solidFill>
                <a:latin typeface="Lucida Sans Unicode"/>
                <a:cs typeface="Lucida Sans Unicode"/>
              </a:rPr>
              <a:t>användas</a:t>
            </a:r>
            <a:r>
              <a:rPr sz="2200" spc="-125" dirty="0">
                <a:solidFill>
                  <a:srgbClr val="A5377D"/>
                </a:solidFill>
                <a:latin typeface="Lucida Sans Unicode"/>
                <a:cs typeface="Lucida Sans Unicode"/>
              </a:rPr>
              <a:t> </a:t>
            </a:r>
            <a:r>
              <a:rPr sz="2200" spc="-60" dirty="0">
                <a:solidFill>
                  <a:srgbClr val="A5377D"/>
                </a:solidFill>
                <a:latin typeface="Lucida Sans Unicode"/>
                <a:cs typeface="Lucida Sans Unicode"/>
              </a:rPr>
              <a:t>till</a:t>
            </a:r>
            <a:r>
              <a:rPr sz="2200" spc="-125" dirty="0">
                <a:solidFill>
                  <a:srgbClr val="A5377D"/>
                </a:solidFill>
                <a:latin typeface="Lucida Sans Unicode"/>
                <a:cs typeface="Lucida Sans Unicode"/>
              </a:rPr>
              <a:t> </a:t>
            </a:r>
            <a:r>
              <a:rPr sz="2200" spc="-35" dirty="0">
                <a:solidFill>
                  <a:srgbClr val="A5377D"/>
                </a:solidFill>
                <a:latin typeface="Lucida Sans Unicode"/>
                <a:cs typeface="Lucida Sans Unicode"/>
              </a:rPr>
              <a:t>och</a:t>
            </a:r>
            <a:r>
              <a:rPr sz="2200" spc="-125" dirty="0">
                <a:solidFill>
                  <a:srgbClr val="A5377D"/>
                </a:solidFill>
                <a:latin typeface="Lucida Sans Unicode"/>
                <a:cs typeface="Lucida Sans Unicode"/>
              </a:rPr>
              <a:t> </a:t>
            </a:r>
            <a:r>
              <a:rPr sz="2200" spc="-5" dirty="0">
                <a:solidFill>
                  <a:srgbClr val="A5377D"/>
                </a:solidFill>
                <a:latin typeface="Lucida Sans Unicode"/>
                <a:cs typeface="Lucida Sans Unicode"/>
              </a:rPr>
              <a:t>hur</a:t>
            </a:r>
            <a:r>
              <a:rPr sz="2200" spc="-125" dirty="0">
                <a:solidFill>
                  <a:srgbClr val="A5377D"/>
                </a:solidFill>
                <a:latin typeface="Lucida Sans Unicode"/>
                <a:cs typeface="Lucida Sans Unicode"/>
              </a:rPr>
              <a:t> </a:t>
            </a:r>
            <a:r>
              <a:rPr sz="2200" spc="-10" dirty="0">
                <a:solidFill>
                  <a:srgbClr val="A5377D"/>
                </a:solidFill>
                <a:latin typeface="Lucida Sans Unicode"/>
                <a:cs typeface="Lucida Sans Unicode"/>
              </a:rPr>
              <a:t>de</a:t>
            </a:r>
            <a:r>
              <a:rPr sz="2200" spc="-125" dirty="0">
                <a:solidFill>
                  <a:srgbClr val="A5377D"/>
                </a:solidFill>
                <a:latin typeface="Lucida Sans Unicode"/>
                <a:cs typeface="Lucida Sans Unicode"/>
              </a:rPr>
              <a:t> </a:t>
            </a:r>
            <a:r>
              <a:rPr sz="2200" spc="-20" dirty="0">
                <a:solidFill>
                  <a:srgbClr val="A5377D"/>
                </a:solidFill>
                <a:latin typeface="Lucida Sans Unicode"/>
                <a:cs typeface="Lucida Sans Unicode"/>
              </a:rPr>
              <a:t>kommer</a:t>
            </a:r>
            <a:r>
              <a:rPr sz="2200" spc="-125" dirty="0">
                <a:solidFill>
                  <a:srgbClr val="A5377D"/>
                </a:solidFill>
                <a:latin typeface="Lucida Sans Unicode"/>
                <a:cs typeface="Lucida Sans Unicode"/>
              </a:rPr>
              <a:t> </a:t>
            </a:r>
            <a:r>
              <a:rPr sz="2200" spc="-15" dirty="0">
                <a:solidFill>
                  <a:srgbClr val="A5377D"/>
                </a:solidFill>
                <a:latin typeface="Lucida Sans Unicode"/>
                <a:cs typeface="Lucida Sans Unicode"/>
              </a:rPr>
              <a:t>att  </a:t>
            </a:r>
            <a:r>
              <a:rPr sz="2200" spc="-10" dirty="0">
                <a:solidFill>
                  <a:srgbClr val="A5377D"/>
                </a:solidFill>
                <a:latin typeface="Lucida Sans Unicode"/>
                <a:cs typeface="Lucida Sans Unicode"/>
              </a:rPr>
              <a:t>gynna</a:t>
            </a:r>
            <a:r>
              <a:rPr sz="2200" spc="-130" dirty="0">
                <a:solidFill>
                  <a:srgbClr val="A5377D"/>
                </a:solidFill>
                <a:latin typeface="Lucida Sans Unicode"/>
                <a:cs typeface="Lucida Sans Unicode"/>
              </a:rPr>
              <a:t> </a:t>
            </a:r>
            <a:r>
              <a:rPr sz="2200" spc="-20" dirty="0">
                <a:solidFill>
                  <a:srgbClr val="A5377D"/>
                </a:solidFill>
                <a:latin typeface="Lucida Sans Unicode"/>
                <a:cs typeface="Lucida Sans Unicode"/>
              </a:rPr>
              <a:t>andra.</a:t>
            </a:r>
            <a:endParaRPr sz="2200" dirty="0">
              <a:latin typeface="Lucida Sans Unicode"/>
              <a:cs typeface="Lucida Sans Unicod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txBox="1">
            <a:spLocks noGrp="1"/>
          </p:cNvSpPr>
          <p:nvPr>
            <p:ph type="title"/>
          </p:nvPr>
        </p:nvSpPr>
        <p:spPr>
          <a:xfrm>
            <a:off x="650240" y="926846"/>
            <a:ext cx="8289925" cy="452120"/>
          </a:xfrm>
          <a:prstGeom prst="rect">
            <a:avLst/>
          </a:prstGeom>
        </p:spPr>
        <p:txBody>
          <a:bodyPr vert="horz" wrap="square" lIns="0" tIns="12700" rIns="0" bIns="0" rtlCol="0">
            <a:spAutoFit/>
          </a:bodyPr>
          <a:lstStyle/>
          <a:p>
            <a:pPr marL="12700">
              <a:lnSpc>
                <a:spcPct val="100000"/>
              </a:lnSpc>
              <a:spcBef>
                <a:spcPts val="100"/>
              </a:spcBef>
            </a:pPr>
            <a:r>
              <a:rPr sz="2800" spc="110" dirty="0">
                <a:solidFill>
                  <a:srgbClr val="A5377D"/>
                </a:solidFill>
              </a:rPr>
              <a:t>Crowdfunding-plattformar</a:t>
            </a:r>
            <a:r>
              <a:rPr sz="2800" spc="-45" dirty="0">
                <a:solidFill>
                  <a:srgbClr val="A5377D"/>
                </a:solidFill>
              </a:rPr>
              <a:t> </a:t>
            </a:r>
            <a:r>
              <a:rPr sz="2800" spc="-160" dirty="0">
                <a:solidFill>
                  <a:srgbClr val="A5377D"/>
                </a:solidFill>
              </a:rPr>
              <a:t>–</a:t>
            </a:r>
            <a:r>
              <a:rPr sz="2800" spc="-45" dirty="0">
                <a:solidFill>
                  <a:srgbClr val="A5377D"/>
                </a:solidFill>
              </a:rPr>
              <a:t> </a:t>
            </a:r>
            <a:r>
              <a:rPr sz="2800" spc="145" dirty="0">
                <a:solidFill>
                  <a:srgbClr val="A5377D"/>
                </a:solidFill>
              </a:rPr>
              <a:t>hur</a:t>
            </a:r>
            <a:r>
              <a:rPr sz="2800" spc="-45" dirty="0">
                <a:solidFill>
                  <a:srgbClr val="A5377D"/>
                </a:solidFill>
              </a:rPr>
              <a:t> </a:t>
            </a:r>
            <a:r>
              <a:rPr sz="2800" spc="130" dirty="0">
                <a:solidFill>
                  <a:srgbClr val="A5377D"/>
                </a:solidFill>
              </a:rPr>
              <a:t>fungerar</a:t>
            </a:r>
            <a:r>
              <a:rPr sz="2800" spc="-45" dirty="0">
                <a:solidFill>
                  <a:srgbClr val="A5377D"/>
                </a:solidFill>
              </a:rPr>
              <a:t> </a:t>
            </a:r>
            <a:r>
              <a:rPr sz="2800" spc="15" dirty="0">
                <a:solidFill>
                  <a:srgbClr val="A5377D"/>
                </a:solidFill>
              </a:rPr>
              <a:t>det?</a:t>
            </a:r>
            <a:endParaRPr sz="2800"/>
          </a:p>
        </p:txBody>
      </p:sp>
      <p:sp>
        <p:nvSpPr>
          <p:cNvPr id="7" name="object 7"/>
          <p:cNvSpPr txBox="1"/>
          <p:nvPr/>
        </p:nvSpPr>
        <p:spPr>
          <a:xfrm>
            <a:off x="650240" y="1907032"/>
            <a:ext cx="10796270" cy="2178930"/>
          </a:xfrm>
          <a:prstGeom prst="rect">
            <a:avLst/>
          </a:prstGeom>
        </p:spPr>
        <p:txBody>
          <a:bodyPr vert="horz" wrap="square" lIns="0" tIns="12700" rIns="0" bIns="0" rtlCol="0">
            <a:spAutoFit/>
          </a:bodyPr>
          <a:lstStyle/>
          <a:p>
            <a:pPr marL="12700">
              <a:lnSpc>
                <a:spcPct val="100000"/>
              </a:lnSpc>
              <a:spcBef>
                <a:spcPts val="100"/>
              </a:spcBef>
            </a:pPr>
            <a:r>
              <a:rPr sz="1900" spc="-40" dirty="0">
                <a:solidFill>
                  <a:srgbClr val="1E484E"/>
                </a:solidFill>
                <a:latin typeface="Lucida Sans Unicode"/>
                <a:cs typeface="Lucida Sans Unicode"/>
              </a:rPr>
              <a:t>Olika</a:t>
            </a:r>
            <a:r>
              <a:rPr sz="1900" spc="-110" dirty="0">
                <a:solidFill>
                  <a:srgbClr val="1E484E"/>
                </a:solidFill>
                <a:latin typeface="Lucida Sans Unicode"/>
                <a:cs typeface="Lucida Sans Unicode"/>
              </a:rPr>
              <a:t> </a:t>
            </a:r>
            <a:r>
              <a:rPr sz="1900" spc="-15" dirty="0">
                <a:solidFill>
                  <a:srgbClr val="1E484E"/>
                </a:solidFill>
                <a:latin typeface="Lucida Sans Unicode"/>
                <a:cs typeface="Lucida Sans Unicode"/>
              </a:rPr>
              <a:t>plattformar</a:t>
            </a:r>
            <a:r>
              <a:rPr sz="1900" spc="-105" dirty="0">
                <a:solidFill>
                  <a:srgbClr val="1E484E"/>
                </a:solidFill>
                <a:latin typeface="Lucida Sans Unicode"/>
                <a:cs typeface="Lucida Sans Unicode"/>
              </a:rPr>
              <a:t> </a:t>
            </a:r>
            <a:r>
              <a:rPr sz="1900" spc="-5" dirty="0">
                <a:solidFill>
                  <a:srgbClr val="1E484E"/>
                </a:solidFill>
                <a:latin typeface="Lucida Sans Unicode"/>
                <a:cs typeface="Lucida Sans Unicode"/>
              </a:rPr>
              <a:t>tar</a:t>
            </a:r>
            <a:r>
              <a:rPr sz="1900" spc="-105" dirty="0">
                <a:solidFill>
                  <a:srgbClr val="1E484E"/>
                </a:solidFill>
                <a:latin typeface="Lucida Sans Unicode"/>
                <a:cs typeface="Lucida Sans Unicode"/>
              </a:rPr>
              <a:t> </a:t>
            </a:r>
            <a:r>
              <a:rPr sz="1900" spc="-15" dirty="0">
                <a:solidFill>
                  <a:srgbClr val="1E484E"/>
                </a:solidFill>
                <a:latin typeface="Lucida Sans Unicode"/>
                <a:cs typeface="Lucida Sans Unicode"/>
              </a:rPr>
              <a:t>ut</a:t>
            </a:r>
            <a:r>
              <a:rPr sz="1900" spc="-105" dirty="0">
                <a:solidFill>
                  <a:srgbClr val="1E484E"/>
                </a:solidFill>
                <a:latin typeface="Lucida Sans Unicode"/>
                <a:cs typeface="Lucida Sans Unicode"/>
              </a:rPr>
              <a:t> </a:t>
            </a:r>
            <a:r>
              <a:rPr sz="1900" spc="-45" dirty="0">
                <a:solidFill>
                  <a:srgbClr val="1E484E"/>
                </a:solidFill>
                <a:latin typeface="Lucida Sans Unicode"/>
                <a:cs typeface="Lucida Sans Unicode"/>
              </a:rPr>
              <a:t>olika</a:t>
            </a:r>
            <a:r>
              <a:rPr sz="1900" spc="-105" dirty="0">
                <a:solidFill>
                  <a:srgbClr val="1E484E"/>
                </a:solidFill>
                <a:latin typeface="Lucida Sans Unicode"/>
                <a:cs typeface="Lucida Sans Unicode"/>
              </a:rPr>
              <a:t> </a:t>
            </a:r>
            <a:r>
              <a:rPr sz="1900" spc="-20" dirty="0">
                <a:solidFill>
                  <a:srgbClr val="1E484E"/>
                </a:solidFill>
                <a:latin typeface="Lucida Sans Unicode"/>
                <a:cs typeface="Lucida Sans Unicode"/>
              </a:rPr>
              <a:t>avgifter</a:t>
            </a:r>
            <a:r>
              <a:rPr sz="1900" spc="-105" dirty="0">
                <a:solidFill>
                  <a:srgbClr val="1E484E"/>
                </a:solidFill>
                <a:latin typeface="Lucida Sans Unicode"/>
                <a:cs typeface="Lucida Sans Unicode"/>
              </a:rPr>
              <a:t> </a:t>
            </a:r>
            <a:r>
              <a:rPr sz="1900" spc="-5" dirty="0">
                <a:solidFill>
                  <a:srgbClr val="1E484E"/>
                </a:solidFill>
                <a:latin typeface="Lucida Sans Unicode"/>
                <a:cs typeface="Lucida Sans Unicode"/>
              </a:rPr>
              <a:t>beroende</a:t>
            </a:r>
            <a:r>
              <a:rPr sz="1900" spc="-105" dirty="0">
                <a:solidFill>
                  <a:srgbClr val="1E484E"/>
                </a:solidFill>
                <a:latin typeface="Lucida Sans Unicode"/>
                <a:cs typeface="Lucida Sans Unicode"/>
              </a:rPr>
              <a:t> </a:t>
            </a:r>
            <a:r>
              <a:rPr sz="1900" spc="-10" dirty="0">
                <a:solidFill>
                  <a:srgbClr val="1E484E"/>
                </a:solidFill>
                <a:latin typeface="Lucida Sans Unicode"/>
                <a:cs typeface="Lucida Sans Unicode"/>
              </a:rPr>
              <a:t>på</a:t>
            </a:r>
            <a:r>
              <a:rPr sz="1900" spc="-105" dirty="0">
                <a:solidFill>
                  <a:srgbClr val="1E484E"/>
                </a:solidFill>
                <a:latin typeface="Lucida Sans Unicode"/>
                <a:cs typeface="Lucida Sans Unicode"/>
              </a:rPr>
              <a:t> </a:t>
            </a:r>
            <a:r>
              <a:rPr sz="1900" spc="-40" dirty="0">
                <a:solidFill>
                  <a:srgbClr val="1E484E"/>
                </a:solidFill>
                <a:latin typeface="Lucida Sans Unicode"/>
                <a:cs typeface="Lucida Sans Unicode"/>
              </a:rPr>
              <a:t>vilken</a:t>
            </a:r>
            <a:r>
              <a:rPr sz="1900" spc="-105" dirty="0">
                <a:solidFill>
                  <a:srgbClr val="1E484E"/>
                </a:solidFill>
                <a:latin typeface="Lucida Sans Unicode"/>
                <a:cs typeface="Lucida Sans Unicode"/>
              </a:rPr>
              <a:t> </a:t>
            </a:r>
            <a:r>
              <a:rPr sz="1900" spc="-25" dirty="0">
                <a:solidFill>
                  <a:srgbClr val="1E484E"/>
                </a:solidFill>
                <a:latin typeface="Lucida Sans Unicode"/>
                <a:cs typeface="Lucida Sans Unicode"/>
              </a:rPr>
              <a:t>modell</a:t>
            </a:r>
            <a:r>
              <a:rPr sz="1900" spc="-105" dirty="0">
                <a:solidFill>
                  <a:srgbClr val="1E484E"/>
                </a:solidFill>
                <a:latin typeface="Lucida Sans Unicode"/>
                <a:cs typeface="Lucida Sans Unicode"/>
              </a:rPr>
              <a:t> </a:t>
            </a:r>
            <a:r>
              <a:rPr sz="1900" spc="-20" dirty="0">
                <a:solidFill>
                  <a:srgbClr val="1E484E"/>
                </a:solidFill>
                <a:latin typeface="Lucida Sans Unicode"/>
                <a:cs typeface="Lucida Sans Unicode"/>
              </a:rPr>
              <a:t>du</a:t>
            </a:r>
            <a:r>
              <a:rPr sz="1900" spc="-110" dirty="0">
                <a:solidFill>
                  <a:srgbClr val="1E484E"/>
                </a:solidFill>
                <a:latin typeface="Lucida Sans Unicode"/>
                <a:cs typeface="Lucida Sans Unicode"/>
              </a:rPr>
              <a:t> </a:t>
            </a:r>
            <a:r>
              <a:rPr sz="1900" spc="-35" dirty="0">
                <a:solidFill>
                  <a:srgbClr val="1E484E"/>
                </a:solidFill>
                <a:latin typeface="Lucida Sans Unicode"/>
                <a:cs typeface="Lucida Sans Unicode"/>
              </a:rPr>
              <a:t>väljer.</a:t>
            </a:r>
            <a:endParaRPr sz="1900" dirty="0">
              <a:latin typeface="Lucida Sans Unicode"/>
              <a:cs typeface="Lucida Sans Unicode"/>
            </a:endParaRPr>
          </a:p>
          <a:p>
            <a:pPr>
              <a:lnSpc>
                <a:spcPct val="100000"/>
              </a:lnSpc>
              <a:spcBef>
                <a:spcPts val="45"/>
              </a:spcBef>
            </a:pPr>
            <a:endParaRPr sz="1650" dirty="0">
              <a:latin typeface="Lucida Sans Unicode"/>
              <a:cs typeface="Lucida Sans Unicode"/>
            </a:endParaRPr>
          </a:p>
          <a:p>
            <a:pPr marL="12700" marR="422909">
              <a:lnSpc>
                <a:spcPct val="137500"/>
              </a:lnSpc>
            </a:pPr>
            <a:r>
              <a:rPr sz="1600" b="1" spc="55" dirty="0" smtClean="0">
                <a:solidFill>
                  <a:srgbClr val="A5377D"/>
                </a:solidFill>
                <a:latin typeface="Arial"/>
                <a:cs typeface="Arial"/>
              </a:rPr>
              <a:t>Plattforms</a:t>
            </a:r>
            <a:r>
              <a:rPr lang="sv-SE" sz="1600" b="1" spc="55" dirty="0" smtClean="0">
                <a:solidFill>
                  <a:srgbClr val="A5377D"/>
                </a:solidFill>
                <a:latin typeface="Arial"/>
                <a:cs typeface="Arial"/>
              </a:rPr>
              <a:t>a</a:t>
            </a:r>
            <a:r>
              <a:rPr sz="1600" b="1" spc="55" dirty="0" smtClean="0">
                <a:solidFill>
                  <a:srgbClr val="A5377D"/>
                </a:solidFill>
                <a:latin typeface="Arial"/>
                <a:cs typeface="Arial"/>
              </a:rPr>
              <a:t>vgift</a:t>
            </a:r>
            <a:r>
              <a:rPr sz="1600" b="1" spc="55" dirty="0">
                <a:solidFill>
                  <a:srgbClr val="A5377D"/>
                </a:solidFill>
                <a:latin typeface="Arial"/>
                <a:cs typeface="Arial"/>
              </a:rPr>
              <a:t>:</a:t>
            </a:r>
            <a:r>
              <a:rPr sz="1600" b="1" spc="-25" dirty="0">
                <a:solidFill>
                  <a:srgbClr val="A5377D"/>
                </a:solidFill>
                <a:latin typeface="Arial"/>
                <a:cs typeface="Arial"/>
              </a:rPr>
              <a:t> </a:t>
            </a:r>
            <a:r>
              <a:rPr sz="1600" spc="-45" dirty="0">
                <a:solidFill>
                  <a:srgbClr val="1E484E"/>
                </a:solidFill>
                <a:latin typeface="Lucida Sans Unicode"/>
                <a:cs typeface="Lucida Sans Unicode"/>
              </a:rPr>
              <a:t>Vissa</a:t>
            </a:r>
            <a:r>
              <a:rPr sz="1600" spc="-85" dirty="0">
                <a:solidFill>
                  <a:srgbClr val="1E484E"/>
                </a:solidFill>
                <a:latin typeface="Lucida Sans Unicode"/>
                <a:cs typeface="Lucida Sans Unicode"/>
              </a:rPr>
              <a:t> </a:t>
            </a:r>
            <a:r>
              <a:rPr sz="1600" spc="-20" dirty="0" smtClean="0">
                <a:solidFill>
                  <a:srgbClr val="1E484E"/>
                </a:solidFill>
                <a:latin typeface="Lucida Sans Unicode"/>
                <a:cs typeface="Lucida Sans Unicode"/>
              </a:rPr>
              <a:t>plattformar,</a:t>
            </a:r>
            <a:r>
              <a:rPr sz="1600" spc="-85" dirty="0" smtClean="0">
                <a:solidFill>
                  <a:srgbClr val="1E484E"/>
                </a:solidFill>
                <a:latin typeface="Lucida Sans Unicode"/>
                <a:cs typeface="Lucida Sans Unicode"/>
              </a:rPr>
              <a:t> </a:t>
            </a:r>
            <a:r>
              <a:rPr lang="sv-SE" sz="1600" spc="-85" dirty="0" smtClean="0">
                <a:solidFill>
                  <a:srgbClr val="1E484E"/>
                </a:solidFill>
                <a:latin typeface="Lucida Sans Unicode"/>
                <a:cs typeface="Lucida Sans Unicode"/>
              </a:rPr>
              <a:t>dock inte </a:t>
            </a:r>
            <a:r>
              <a:rPr sz="1600" spc="-30" dirty="0" smtClean="0">
                <a:solidFill>
                  <a:srgbClr val="1E484E"/>
                </a:solidFill>
                <a:latin typeface="Lucida Sans Unicode"/>
                <a:cs typeface="Lucida Sans Unicode"/>
              </a:rPr>
              <a:t>alla</a:t>
            </a:r>
            <a:r>
              <a:rPr sz="1600" spc="-30" dirty="0">
                <a:solidFill>
                  <a:srgbClr val="1E484E"/>
                </a:solidFill>
                <a:latin typeface="Lucida Sans Unicode"/>
                <a:cs typeface="Lucida Sans Unicode"/>
              </a:rPr>
              <a:t>,</a:t>
            </a:r>
            <a:r>
              <a:rPr sz="1600" spc="-90" dirty="0">
                <a:solidFill>
                  <a:srgbClr val="1E484E"/>
                </a:solidFill>
                <a:latin typeface="Lucida Sans Unicode"/>
                <a:cs typeface="Lucida Sans Unicode"/>
              </a:rPr>
              <a:t> </a:t>
            </a:r>
            <a:r>
              <a:rPr sz="1600" spc="-5" dirty="0">
                <a:solidFill>
                  <a:srgbClr val="1E484E"/>
                </a:solidFill>
                <a:latin typeface="Lucida Sans Unicode"/>
                <a:cs typeface="Lucida Sans Unicode"/>
              </a:rPr>
              <a:t>tar</a:t>
            </a:r>
            <a:r>
              <a:rPr sz="1600" spc="-85" dirty="0">
                <a:solidFill>
                  <a:srgbClr val="1E484E"/>
                </a:solidFill>
                <a:latin typeface="Lucida Sans Unicode"/>
                <a:cs typeface="Lucida Sans Unicode"/>
              </a:rPr>
              <a:t> </a:t>
            </a:r>
            <a:r>
              <a:rPr sz="1600" spc="-15" dirty="0">
                <a:solidFill>
                  <a:srgbClr val="1E484E"/>
                </a:solidFill>
                <a:latin typeface="Lucida Sans Unicode"/>
                <a:cs typeface="Lucida Sans Unicode"/>
              </a:rPr>
              <a:t>ut</a:t>
            </a:r>
            <a:r>
              <a:rPr sz="1600" spc="-85" dirty="0">
                <a:solidFill>
                  <a:srgbClr val="1E484E"/>
                </a:solidFill>
                <a:latin typeface="Lucida Sans Unicode"/>
                <a:cs typeface="Lucida Sans Unicode"/>
              </a:rPr>
              <a:t> </a:t>
            </a:r>
            <a:r>
              <a:rPr sz="1600" dirty="0" smtClean="0">
                <a:solidFill>
                  <a:srgbClr val="1E484E"/>
                </a:solidFill>
                <a:latin typeface="Lucida Sans Unicode"/>
                <a:cs typeface="Lucida Sans Unicode"/>
              </a:rPr>
              <a:t>en</a:t>
            </a:r>
            <a:r>
              <a:rPr sz="1600" spc="-85" dirty="0" smtClean="0">
                <a:solidFill>
                  <a:srgbClr val="1E484E"/>
                </a:solidFill>
                <a:latin typeface="Lucida Sans Unicode"/>
                <a:cs typeface="Lucida Sans Unicode"/>
              </a:rPr>
              <a:t> </a:t>
            </a:r>
            <a:r>
              <a:rPr sz="1600" spc="-30" dirty="0">
                <a:solidFill>
                  <a:srgbClr val="1E484E"/>
                </a:solidFill>
                <a:latin typeface="Lucida Sans Unicode"/>
                <a:cs typeface="Lucida Sans Unicode"/>
              </a:rPr>
              <a:t>initial</a:t>
            </a:r>
            <a:r>
              <a:rPr sz="1600" spc="-85" dirty="0">
                <a:solidFill>
                  <a:srgbClr val="1E484E"/>
                </a:solidFill>
                <a:latin typeface="Lucida Sans Unicode"/>
                <a:cs typeface="Lucida Sans Unicode"/>
              </a:rPr>
              <a:t> </a:t>
            </a:r>
            <a:r>
              <a:rPr sz="1600" spc="-30" dirty="0">
                <a:solidFill>
                  <a:srgbClr val="1E484E"/>
                </a:solidFill>
                <a:latin typeface="Lucida Sans Unicode"/>
                <a:cs typeface="Lucida Sans Unicode"/>
              </a:rPr>
              <a:t>kostnad</a:t>
            </a:r>
            <a:r>
              <a:rPr sz="1600" spc="-85" dirty="0">
                <a:solidFill>
                  <a:srgbClr val="1E484E"/>
                </a:solidFill>
                <a:latin typeface="Lucida Sans Unicode"/>
                <a:cs typeface="Lucida Sans Unicode"/>
              </a:rPr>
              <a:t> </a:t>
            </a:r>
            <a:r>
              <a:rPr sz="1600" spc="-20" dirty="0" smtClean="0">
                <a:solidFill>
                  <a:srgbClr val="1E484E"/>
                </a:solidFill>
                <a:latin typeface="Lucida Sans Unicode"/>
                <a:cs typeface="Lucida Sans Unicode"/>
              </a:rPr>
              <a:t>för</a:t>
            </a:r>
            <a:r>
              <a:rPr sz="1600" spc="-85" dirty="0" smtClean="0">
                <a:solidFill>
                  <a:srgbClr val="1E484E"/>
                </a:solidFill>
                <a:latin typeface="Lucida Sans Unicode"/>
                <a:cs typeface="Lucida Sans Unicode"/>
              </a:rPr>
              <a:t> </a:t>
            </a:r>
            <a:r>
              <a:rPr sz="1600" spc="-10" dirty="0">
                <a:solidFill>
                  <a:srgbClr val="1E484E"/>
                </a:solidFill>
                <a:latin typeface="Lucida Sans Unicode"/>
                <a:cs typeface="Lucida Sans Unicode"/>
              </a:rPr>
              <a:t>att</a:t>
            </a:r>
            <a:r>
              <a:rPr sz="1600" spc="-85" dirty="0">
                <a:solidFill>
                  <a:srgbClr val="1E484E"/>
                </a:solidFill>
                <a:latin typeface="Lucida Sans Unicode"/>
                <a:cs typeface="Lucida Sans Unicode"/>
              </a:rPr>
              <a:t> </a:t>
            </a:r>
            <a:r>
              <a:rPr sz="1600" dirty="0">
                <a:solidFill>
                  <a:srgbClr val="1E484E"/>
                </a:solidFill>
                <a:latin typeface="Lucida Sans Unicode"/>
                <a:cs typeface="Lucida Sans Unicode"/>
              </a:rPr>
              <a:t>vara</a:t>
            </a:r>
            <a:r>
              <a:rPr sz="1600" spc="-85" dirty="0">
                <a:solidFill>
                  <a:srgbClr val="1E484E"/>
                </a:solidFill>
                <a:latin typeface="Lucida Sans Unicode"/>
                <a:cs typeface="Lucida Sans Unicode"/>
              </a:rPr>
              <a:t> </a:t>
            </a:r>
            <a:r>
              <a:rPr sz="1600" spc="-5" dirty="0">
                <a:solidFill>
                  <a:srgbClr val="1E484E"/>
                </a:solidFill>
                <a:latin typeface="Lucida Sans Unicode"/>
                <a:cs typeface="Lucida Sans Unicode"/>
              </a:rPr>
              <a:t>värd</a:t>
            </a:r>
            <a:r>
              <a:rPr sz="1600" spc="-85" dirty="0">
                <a:solidFill>
                  <a:srgbClr val="1E484E"/>
                </a:solidFill>
                <a:latin typeface="Lucida Sans Unicode"/>
                <a:cs typeface="Lucida Sans Unicode"/>
              </a:rPr>
              <a:t> </a:t>
            </a:r>
            <a:r>
              <a:rPr sz="1600" spc="-20" dirty="0">
                <a:solidFill>
                  <a:srgbClr val="1E484E"/>
                </a:solidFill>
                <a:latin typeface="Lucida Sans Unicode"/>
                <a:cs typeface="Lucida Sans Unicode"/>
              </a:rPr>
              <a:t>för </a:t>
            </a:r>
            <a:r>
              <a:rPr sz="1600" spc="-495" dirty="0">
                <a:solidFill>
                  <a:srgbClr val="1E484E"/>
                </a:solidFill>
                <a:latin typeface="Lucida Sans Unicode"/>
                <a:cs typeface="Lucida Sans Unicode"/>
              </a:rPr>
              <a:t> </a:t>
            </a:r>
            <a:r>
              <a:rPr sz="1600" spc="-30" dirty="0">
                <a:solidFill>
                  <a:srgbClr val="1E484E"/>
                </a:solidFill>
                <a:latin typeface="Lucida Sans Unicode"/>
                <a:cs typeface="Lucida Sans Unicode"/>
              </a:rPr>
              <a:t>din kampanj. </a:t>
            </a:r>
            <a:r>
              <a:rPr sz="1600" spc="-45" dirty="0" smtClean="0">
                <a:solidFill>
                  <a:srgbClr val="1E484E"/>
                </a:solidFill>
                <a:latin typeface="Lucida Sans Unicode"/>
                <a:cs typeface="Lucida Sans Unicode"/>
              </a:rPr>
              <a:t>T</a:t>
            </a:r>
            <a:r>
              <a:rPr lang="sv-SE" sz="1600" spc="-45" dirty="0" err="1" smtClean="0">
                <a:solidFill>
                  <a:srgbClr val="1E484E"/>
                </a:solidFill>
                <a:latin typeface="Lucida Sans Unicode"/>
                <a:cs typeface="Lucida Sans Unicode"/>
              </a:rPr>
              <a:t>ips</a:t>
            </a:r>
            <a:r>
              <a:rPr sz="1600" spc="-45" dirty="0" smtClean="0">
                <a:solidFill>
                  <a:srgbClr val="1E484E"/>
                </a:solidFill>
                <a:latin typeface="Lucida Sans Unicode"/>
                <a:cs typeface="Lucida Sans Unicode"/>
              </a:rPr>
              <a:t> </a:t>
            </a:r>
            <a:r>
              <a:rPr sz="1600" dirty="0">
                <a:solidFill>
                  <a:srgbClr val="1E484E"/>
                </a:solidFill>
                <a:latin typeface="Lucida Sans Unicode"/>
                <a:cs typeface="Lucida Sans Unicode"/>
              </a:rPr>
              <a:t>– </a:t>
            </a:r>
            <a:r>
              <a:rPr lang="sv-SE" sz="1600" spc="10" dirty="0" smtClean="0">
                <a:solidFill>
                  <a:srgbClr val="1E484E"/>
                </a:solidFill>
                <a:latin typeface="Lucida Sans Unicode"/>
                <a:cs typeface="Lucida Sans Unicode"/>
              </a:rPr>
              <a:t>Ta reda på v</a:t>
            </a:r>
            <a:r>
              <a:rPr sz="1600" spc="-35" dirty="0" smtClean="0">
                <a:solidFill>
                  <a:srgbClr val="1E484E"/>
                </a:solidFill>
                <a:latin typeface="Lucida Sans Unicode"/>
                <a:cs typeface="Lucida Sans Unicode"/>
              </a:rPr>
              <a:t>ilken </a:t>
            </a:r>
            <a:r>
              <a:rPr sz="1600" spc="-25" dirty="0">
                <a:solidFill>
                  <a:srgbClr val="1E484E"/>
                </a:solidFill>
                <a:latin typeface="Lucida Sans Unicode"/>
                <a:cs typeface="Lucida Sans Unicode"/>
              </a:rPr>
              <a:t>avgift som </a:t>
            </a:r>
            <a:r>
              <a:rPr sz="1600" spc="-15" dirty="0" smtClean="0">
                <a:solidFill>
                  <a:srgbClr val="1E484E"/>
                </a:solidFill>
                <a:latin typeface="Lucida Sans Unicode"/>
                <a:cs typeface="Lucida Sans Unicode"/>
              </a:rPr>
              <a:t>gäller</a:t>
            </a:r>
            <a:r>
              <a:rPr lang="sv-SE" sz="1600" spc="-15" dirty="0" smtClean="0">
                <a:solidFill>
                  <a:srgbClr val="1E484E"/>
                </a:solidFill>
                <a:latin typeface="Lucida Sans Unicode"/>
                <a:cs typeface="Lucida Sans Unicode"/>
              </a:rPr>
              <a:t>, </a:t>
            </a:r>
            <a:r>
              <a:rPr sz="1600" spc="-10" dirty="0" smtClean="0">
                <a:solidFill>
                  <a:srgbClr val="1E484E"/>
                </a:solidFill>
                <a:latin typeface="Lucida Sans Unicode"/>
                <a:cs typeface="Lucida Sans Unicode"/>
              </a:rPr>
              <a:t>innan </a:t>
            </a:r>
            <a:r>
              <a:rPr sz="1600" spc="-15" dirty="0">
                <a:solidFill>
                  <a:srgbClr val="1E484E"/>
                </a:solidFill>
                <a:latin typeface="Lucida Sans Unicode"/>
                <a:cs typeface="Lucida Sans Unicode"/>
              </a:rPr>
              <a:t>du </a:t>
            </a:r>
            <a:r>
              <a:rPr sz="1600" spc="-10" dirty="0">
                <a:solidFill>
                  <a:srgbClr val="1E484E"/>
                </a:solidFill>
                <a:latin typeface="Lucida Sans Unicode"/>
                <a:cs typeface="Lucida Sans Unicode"/>
              </a:rPr>
              <a:t>startar </a:t>
            </a:r>
            <a:r>
              <a:rPr sz="1600" spc="-25" dirty="0" smtClean="0">
                <a:solidFill>
                  <a:srgbClr val="1E484E"/>
                </a:solidFill>
                <a:latin typeface="Lucida Sans Unicode"/>
                <a:cs typeface="Lucida Sans Unicode"/>
              </a:rPr>
              <a:t>kampanjen</a:t>
            </a:r>
            <a:r>
              <a:rPr sz="1600" spc="-25" dirty="0">
                <a:solidFill>
                  <a:srgbClr val="1E484E"/>
                </a:solidFill>
                <a:latin typeface="Lucida Sans Unicode"/>
                <a:cs typeface="Lucida Sans Unicode"/>
              </a:rPr>
              <a:t>.</a:t>
            </a:r>
            <a:endParaRPr sz="1600" dirty="0">
              <a:latin typeface="Lucida Sans Unicode"/>
              <a:cs typeface="Lucida Sans Unicode"/>
            </a:endParaRPr>
          </a:p>
          <a:p>
            <a:pPr>
              <a:lnSpc>
                <a:spcPct val="100000"/>
              </a:lnSpc>
              <a:spcBef>
                <a:spcPts val="10"/>
              </a:spcBef>
            </a:pPr>
            <a:endParaRPr sz="1700" dirty="0">
              <a:latin typeface="Lucida Sans Unicode"/>
              <a:cs typeface="Lucida Sans Unicode"/>
            </a:endParaRPr>
          </a:p>
          <a:p>
            <a:pPr marL="12700" marR="5080">
              <a:lnSpc>
                <a:spcPct val="146700"/>
              </a:lnSpc>
            </a:pPr>
            <a:r>
              <a:rPr sz="1500" b="1" spc="40" dirty="0" smtClean="0">
                <a:solidFill>
                  <a:srgbClr val="A5377D"/>
                </a:solidFill>
                <a:latin typeface="Arial"/>
                <a:cs typeface="Arial"/>
              </a:rPr>
              <a:t>Framgån</a:t>
            </a:r>
            <a:r>
              <a:rPr lang="sv-SE" sz="1500" b="1" spc="40" dirty="0" err="1" smtClean="0">
                <a:solidFill>
                  <a:srgbClr val="A5377D"/>
                </a:solidFill>
                <a:latin typeface="Arial"/>
                <a:cs typeface="Arial"/>
              </a:rPr>
              <a:t>gs</a:t>
            </a:r>
            <a:r>
              <a:rPr sz="1500" b="1" dirty="0" smtClean="0">
                <a:solidFill>
                  <a:srgbClr val="A5377D"/>
                </a:solidFill>
                <a:latin typeface="Arial"/>
                <a:cs typeface="Arial"/>
              </a:rPr>
              <a:t>pris</a:t>
            </a:r>
            <a:r>
              <a:rPr sz="1500" b="1" dirty="0">
                <a:solidFill>
                  <a:srgbClr val="A5377D"/>
                </a:solidFill>
                <a:latin typeface="Arial"/>
                <a:cs typeface="Arial"/>
              </a:rPr>
              <a:t>:</a:t>
            </a:r>
            <a:r>
              <a:rPr sz="1500" b="1" spc="-15" dirty="0">
                <a:solidFill>
                  <a:srgbClr val="A5377D"/>
                </a:solidFill>
                <a:latin typeface="Arial"/>
                <a:cs typeface="Arial"/>
              </a:rPr>
              <a:t> </a:t>
            </a:r>
            <a:r>
              <a:rPr sz="1500" spc="-10" dirty="0">
                <a:solidFill>
                  <a:srgbClr val="1E484E"/>
                </a:solidFill>
                <a:latin typeface="Lucida Sans Unicode"/>
                <a:cs typeface="Lucida Sans Unicode"/>
              </a:rPr>
              <a:t>Majoriteten</a:t>
            </a:r>
            <a:r>
              <a:rPr sz="1500" spc="-70" dirty="0">
                <a:solidFill>
                  <a:srgbClr val="1E484E"/>
                </a:solidFill>
                <a:latin typeface="Lucida Sans Unicode"/>
                <a:cs typeface="Lucida Sans Unicode"/>
              </a:rPr>
              <a:t> </a:t>
            </a:r>
            <a:r>
              <a:rPr sz="1500" spc="-5" dirty="0">
                <a:solidFill>
                  <a:srgbClr val="1E484E"/>
                </a:solidFill>
                <a:latin typeface="Lucida Sans Unicode"/>
                <a:cs typeface="Lucida Sans Unicode"/>
              </a:rPr>
              <a:t>av</a:t>
            </a:r>
            <a:r>
              <a:rPr sz="1500" spc="-70" dirty="0">
                <a:solidFill>
                  <a:srgbClr val="1E484E"/>
                </a:solidFill>
                <a:latin typeface="Lucida Sans Unicode"/>
                <a:cs typeface="Lucida Sans Unicode"/>
              </a:rPr>
              <a:t> </a:t>
            </a:r>
            <a:r>
              <a:rPr sz="1500" spc="-30" dirty="0">
                <a:solidFill>
                  <a:srgbClr val="1E484E"/>
                </a:solidFill>
                <a:latin typeface="Lucida Sans Unicode"/>
                <a:cs typeface="Lucida Sans Unicode"/>
              </a:rPr>
              <a:t>crowdfunding-plattformarna</a:t>
            </a:r>
            <a:r>
              <a:rPr sz="1500" spc="-70" dirty="0">
                <a:solidFill>
                  <a:srgbClr val="1E484E"/>
                </a:solidFill>
                <a:latin typeface="Lucida Sans Unicode"/>
                <a:cs typeface="Lucida Sans Unicode"/>
              </a:rPr>
              <a:t> </a:t>
            </a:r>
            <a:r>
              <a:rPr sz="1500" spc="-5" dirty="0" smtClean="0">
                <a:solidFill>
                  <a:srgbClr val="1E484E"/>
                </a:solidFill>
                <a:latin typeface="Lucida Sans Unicode"/>
                <a:cs typeface="Lucida Sans Unicode"/>
              </a:rPr>
              <a:t>ta</a:t>
            </a:r>
            <a:r>
              <a:rPr lang="sv-SE" sz="1500" spc="-5" dirty="0" smtClean="0">
                <a:solidFill>
                  <a:srgbClr val="1E484E"/>
                </a:solidFill>
                <a:latin typeface="Lucida Sans Unicode"/>
                <a:cs typeface="Lucida Sans Unicode"/>
              </a:rPr>
              <a:t>r</a:t>
            </a:r>
            <a:r>
              <a:rPr sz="1500" spc="-70" dirty="0" smtClean="0">
                <a:solidFill>
                  <a:srgbClr val="1E484E"/>
                </a:solidFill>
                <a:latin typeface="Lucida Sans Unicode"/>
                <a:cs typeface="Lucida Sans Unicode"/>
              </a:rPr>
              <a:t> </a:t>
            </a:r>
            <a:r>
              <a:rPr sz="1500" dirty="0">
                <a:solidFill>
                  <a:srgbClr val="1E484E"/>
                </a:solidFill>
                <a:latin typeface="Lucida Sans Unicode"/>
                <a:cs typeface="Lucida Sans Unicode"/>
              </a:rPr>
              <a:t>en</a:t>
            </a:r>
            <a:r>
              <a:rPr sz="1500" spc="-70" dirty="0">
                <a:solidFill>
                  <a:srgbClr val="1E484E"/>
                </a:solidFill>
                <a:latin typeface="Lucida Sans Unicode"/>
                <a:cs typeface="Lucida Sans Unicode"/>
              </a:rPr>
              <a:t> </a:t>
            </a:r>
            <a:r>
              <a:rPr sz="1500" spc="-15" dirty="0">
                <a:solidFill>
                  <a:srgbClr val="1E484E"/>
                </a:solidFill>
                <a:latin typeface="Lucida Sans Unicode"/>
                <a:cs typeface="Lucida Sans Unicode"/>
              </a:rPr>
              <a:t>procentandel</a:t>
            </a:r>
            <a:r>
              <a:rPr sz="1500" spc="-70" dirty="0">
                <a:solidFill>
                  <a:srgbClr val="1E484E"/>
                </a:solidFill>
                <a:latin typeface="Lucida Sans Unicode"/>
                <a:cs typeface="Lucida Sans Unicode"/>
              </a:rPr>
              <a:t> </a:t>
            </a:r>
            <a:r>
              <a:rPr sz="1500" spc="-5" dirty="0">
                <a:solidFill>
                  <a:srgbClr val="1E484E"/>
                </a:solidFill>
                <a:latin typeface="Lucida Sans Unicode"/>
                <a:cs typeface="Lucida Sans Unicode"/>
              </a:rPr>
              <a:t>av</a:t>
            </a:r>
            <a:r>
              <a:rPr sz="1500" spc="-70" dirty="0">
                <a:solidFill>
                  <a:srgbClr val="1E484E"/>
                </a:solidFill>
                <a:latin typeface="Lucida Sans Unicode"/>
                <a:cs typeface="Lucida Sans Unicode"/>
              </a:rPr>
              <a:t> </a:t>
            </a:r>
            <a:r>
              <a:rPr sz="1500" spc="-15" dirty="0">
                <a:solidFill>
                  <a:srgbClr val="1E484E"/>
                </a:solidFill>
                <a:latin typeface="Lucida Sans Unicode"/>
                <a:cs typeface="Lucida Sans Unicode"/>
              </a:rPr>
              <a:t>det</a:t>
            </a:r>
            <a:r>
              <a:rPr sz="1500" spc="-70" dirty="0">
                <a:solidFill>
                  <a:srgbClr val="1E484E"/>
                </a:solidFill>
                <a:latin typeface="Lucida Sans Unicode"/>
                <a:cs typeface="Lucida Sans Unicode"/>
              </a:rPr>
              <a:t> </a:t>
            </a:r>
            <a:r>
              <a:rPr sz="1500" spc="-15" dirty="0">
                <a:solidFill>
                  <a:srgbClr val="1E484E"/>
                </a:solidFill>
                <a:latin typeface="Lucida Sans Unicode"/>
                <a:cs typeface="Lucida Sans Unicode"/>
              </a:rPr>
              <a:t>totala</a:t>
            </a:r>
            <a:r>
              <a:rPr sz="1500" spc="-70" dirty="0">
                <a:solidFill>
                  <a:srgbClr val="1E484E"/>
                </a:solidFill>
                <a:latin typeface="Lucida Sans Unicode"/>
                <a:cs typeface="Lucida Sans Unicode"/>
              </a:rPr>
              <a:t> </a:t>
            </a:r>
            <a:r>
              <a:rPr sz="1500" spc="-15" dirty="0">
                <a:solidFill>
                  <a:srgbClr val="1E484E"/>
                </a:solidFill>
                <a:latin typeface="Lucida Sans Unicode"/>
                <a:cs typeface="Lucida Sans Unicode"/>
              </a:rPr>
              <a:t>insamlade </a:t>
            </a:r>
            <a:r>
              <a:rPr sz="1500" spc="-459" dirty="0">
                <a:solidFill>
                  <a:srgbClr val="1E484E"/>
                </a:solidFill>
                <a:latin typeface="Lucida Sans Unicode"/>
                <a:cs typeface="Lucida Sans Unicode"/>
              </a:rPr>
              <a:t> </a:t>
            </a:r>
            <a:r>
              <a:rPr sz="1500" spc="-25" dirty="0">
                <a:solidFill>
                  <a:srgbClr val="1E484E"/>
                </a:solidFill>
                <a:latin typeface="Lucida Sans Unicode"/>
                <a:cs typeface="Lucida Sans Unicode"/>
              </a:rPr>
              <a:t>beloppet.</a:t>
            </a:r>
            <a:r>
              <a:rPr sz="1500" spc="-75" dirty="0">
                <a:solidFill>
                  <a:srgbClr val="1E484E"/>
                </a:solidFill>
                <a:latin typeface="Lucida Sans Unicode"/>
                <a:cs typeface="Lucida Sans Unicode"/>
              </a:rPr>
              <a:t> </a:t>
            </a:r>
            <a:r>
              <a:rPr sz="1500" spc="-5" dirty="0">
                <a:solidFill>
                  <a:srgbClr val="1E484E"/>
                </a:solidFill>
                <a:latin typeface="Lucida Sans Unicode"/>
                <a:cs typeface="Lucida Sans Unicode"/>
              </a:rPr>
              <a:t>Procentandelen</a:t>
            </a:r>
            <a:r>
              <a:rPr sz="1500" spc="-70" dirty="0">
                <a:solidFill>
                  <a:srgbClr val="1E484E"/>
                </a:solidFill>
                <a:latin typeface="Lucida Sans Unicode"/>
                <a:cs typeface="Lucida Sans Unicode"/>
              </a:rPr>
              <a:t> </a:t>
            </a:r>
            <a:r>
              <a:rPr sz="1500" spc="-5" dirty="0">
                <a:solidFill>
                  <a:srgbClr val="1E484E"/>
                </a:solidFill>
                <a:latin typeface="Lucida Sans Unicode"/>
                <a:cs typeface="Lucida Sans Unicode"/>
              </a:rPr>
              <a:t>varierar</a:t>
            </a:r>
            <a:r>
              <a:rPr sz="1500" spc="-70" dirty="0">
                <a:solidFill>
                  <a:srgbClr val="1E484E"/>
                </a:solidFill>
                <a:latin typeface="Lucida Sans Unicode"/>
                <a:cs typeface="Lucida Sans Unicode"/>
              </a:rPr>
              <a:t> </a:t>
            </a:r>
            <a:r>
              <a:rPr sz="1500" spc="-10" dirty="0">
                <a:solidFill>
                  <a:srgbClr val="1E484E"/>
                </a:solidFill>
                <a:latin typeface="Lucida Sans Unicode"/>
                <a:cs typeface="Lucida Sans Unicode"/>
              </a:rPr>
              <a:t>från</a:t>
            </a:r>
            <a:r>
              <a:rPr sz="1500" spc="-70" dirty="0">
                <a:solidFill>
                  <a:srgbClr val="1E484E"/>
                </a:solidFill>
                <a:latin typeface="Lucida Sans Unicode"/>
                <a:cs typeface="Lucida Sans Unicode"/>
              </a:rPr>
              <a:t> </a:t>
            </a:r>
            <a:r>
              <a:rPr sz="1500" spc="-20" dirty="0">
                <a:solidFill>
                  <a:srgbClr val="1E484E"/>
                </a:solidFill>
                <a:latin typeface="Lucida Sans Unicode"/>
                <a:cs typeface="Lucida Sans Unicode"/>
              </a:rPr>
              <a:t>plattform</a:t>
            </a:r>
            <a:r>
              <a:rPr sz="1500" spc="-70" dirty="0">
                <a:solidFill>
                  <a:srgbClr val="1E484E"/>
                </a:solidFill>
                <a:latin typeface="Lucida Sans Unicode"/>
                <a:cs typeface="Lucida Sans Unicode"/>
              </a:rPr>
              <a:t> </a:t>
            </a:r>
            <a:r>
              <a:rPr sz="1500" spc="-40" dirty="0">
                <a:solidFill>
                  <a:srgbClr val="1E484E"/>
                </a:solidFill>
                <a:latin typeface="Lucida Sans Unicode"/>
                <a:cs typeface="Lucida Sans Unicode"/>
              </a:rPr>
              <a:t>till</a:t>
            </a:r>
            <a:r>
              <a:rPr sz="1500" spc="-70" dirty="0">
                <a:solidFill>
                  <a:srgbClr val="1E484E"/>
                </a:solidFill>
                <a:latin typeface="Lucida Sans Unicode"/>
                <a:cs typeface="Lucida Sans Unicode"/>
              </a:rPr>
              <a:t> </a:t>
            </a:r>
            <a:r>
              <a:rPr sz="1500" spc="-20" dirty="0">
                <a:solidFill>
                  <a:srgbClr val="1E484E"/>
                </a:solidFill>
                <a:latin typeface="Lucida Sans Unicode"/>
                <a:cs typeface="Lucida Sans Unicode"/>
              </a:rPr>
              <a:t>plattform</a:t>
            </a:r>
            <a:r>
              <a:rPr sz="1500" spc="-70" dirty="0">
                <a:solidFill>
                  <a:srgbClr val="1E484E"/>
                </a:solidFill>
                <a:latin typeface="Lucida Sans Unicode"/>
                <a:cs typeface="Lucida Sans Unicode"/>
              </a:rPr>
              <a:t> </a:t>
            </a:r>
            <a:r>
              <a:rPr sz="1500" spc="-25" dirty="0">
                <a:solidFill>
                  <a:srgbClr val="1E484E"/>
                </a:solidFill>
                <a:latin typeface="Lucida Sans Unicode"/>
                <a:cs typeface="Lucida Sans Unicode"/>
              </a:rPr>
              <a:t>och</a:t>
            </a:r>
            <a:r>
              <a:rPr sz="1500" spc="-70" dirty="0">
                <a:solidFill>
                  <a:srgbClr val="1E484E"/>
                </a:solidFill>
                <a:latin typeface="Lucida Sans Unicode"/>
                <a:cs typeface="Lucida Sans Unicode"/>
              </a:rPr>
              <a:t> </a:t>
            </a:r>
            <a:r>
              <a:rPr sz="1500" spc="-5" dirty="0">
                <a:solidFill>
                  <a:srgbClr val="1E484E"/>
                </a:solidFill>
                <a:latin typeface="Lucida Sans Unicode"/>
                <a:cs typeface="Lucida Sans Unicode"/>
              </a:rPr>
              <a:t>varierar</a:t>
            </a:r>
            <a:r>
              <a:rPr sz="1500" spc="-70" dirty="0">
                <a:solidFill>
                  <a:srgbClr val="1E484E"/>
                </a:solidFill>
                <a:latin typeface="Lucida Sans Unicode"/>
                <a:cs typeface="Lucida Sans Unicode"/>
              </a:rPr>
              <a:t> </a:t>
            </a:r>
            <a:r>
              <a:rPr sz="1500" spc="-15" dirty="0">
                <a:solidFill>
                  <a:srgbClr val="1E484E"/>
                </a:solidFill>
                <a:latin typeface="Lucida Sans Unicode"/>
                <a:cs typeface="Lucida Sans Unicode"/>
              </a:rPr>
              <a:t>mellan</a:t>
            </a:r>
            <a:r>
              <a:rPr sz="1500" spc="-70" dirty="0">
                <a:solidFill>
                  <a:srgbClr val="1E484E"/>
                </a:solidFill>
                <a:latin typeface="Lucida Sans Unicode"/>
                <a:cs typeface="Lucida Sans Unicode"/>
              </a:rPr>
              <a:t> </a:t>
            </a:r>
            <a:r>
              <a:rPr sz="1500" spc="-95" dirty="0">
                <a:solidFill>
                  <a:srgbClr val="1E484E"/>
                </a:solidFill>
                <a:latin typeface="Lucida Sans Unicode"/>
                <a:cs typeface="Lucida Sans Unicode"/>
              </a:rPr>
              <a:t>3</a:t>
            </a:r>
            <a:r>
              <a:rPr sz="1500" spc="-70" dirty="0">
                <a:solidFill>
                  <a:srgbClr val="1E484E"/>
                </a:solidFill>
                <a:latin typeface="Lucida Sans Unicode"/>
                <a:cs typeface="Lucida Sans Unicode"/>
              </a:rPr>
              <a:t> </a:t>
            </a:r>
            <a:r>
              <a:rPr sz="1500" spc="240" dirty="0">
                <a:solidFill>
                  <a:srgbClr val="1E484E"/>
                </a:solidFill>
                <a:latin typeface="Lucida Sans Unicode"/>
                <a:cs typeface="Lucida Sans Unicode"/>
              </a:rPr>
              <a:t>%</a:t>
            </a:r>
            <a:r>
              <a:rPr sz="1500" spc="-70" dirty="0">
                <a:solidFill>
                  <a:srgbClr val="1E484E"/>
                </a:solidFill>
                <a:latin typeface="Lucida Sans Unicode"/>
                <a:cs typeface="Lucida Sans Unicode"/>
              </a:rPr>
              <a:t> </a:t>
            </a:r>
            <a:r>
              <a:rPr sz="1500" spc="-25" dirty="0">
                <a:solidFill>
                  <a:srgbClr val="1E484E"/>
                </a:solidFill>
                <a:latin typeface="Lucida Sans Unicode"/>
                <a:cs typeface="Lucida Sans Unicode"/>
              </a:rPr>
              <a:t>och</a:t>
            </a:r>
            <a:r>
              <a:rPr sz="1500" spc="-70" dirty="0">
                <a:solidFill>
                  <a:srgbClr val="1E484E"/>
                </a:solidFill>
                <a:latin typeface="Lucida Sans Unicode"/>
                <a:cs typeface="Lucida Sans Unicode"/>
              </a:rPr>
              <a:t> </a:t>
            </a:r>
            <a:r>
              <a:rPr sz="1500" spc="-95" dirty="0">
                <a:solidFill>
                  <a:srgbClr val="1E484E"/>
                </a:solidFill>
                <a:latin typeface="Lucida Sans Unicode"/>
                <a:cs typeface="Lucida Sans Unicode"/>
              </a:rPr>
              <a:t>12</a:t>
            </a:r>
            <a:r>
              <a:rPr sz="1500" spc="-70" dirty="0">
                <a:solidFill>
                  <a:srgbClr val="1E484E"/>
                </a:solidFill>
                <a:latin typeface="Lucida Sans Unicode"/>
                <a:cs typeface="Lucida Sans Unicode"/>
              </a:rPr>
              <a:t> </a:t>
            </a:r>
            <a:r>
              <a:rPr sz="1500" spc="240" dirty="0">
                <a:solidFill>
                  <a:srgbClr val="1E484E"/>
                </a:solidFill>
                <a:latin typeface="Lucida Sans Unicode"/>
                <a:cs typeface="Lucida Sans Unicode"/>
              </a:rPr>
              <a:t>%</a:t>
            </a:r>
            <a:r>
              <a:rPr sz="1500" spc="-70" dirty="0">
                <a:solidFill>
                  <a:srgbClr val="1E484E"/>
                </a:solidFill>
                <a:latin typeface="Lucida Sans Unicode"/>
                <a:cs typeface="Lucida Sans Unicode"/>
              </a:rPr>
              <a:t> </a:t>
            </a:r>
            <a:r>
              <a:rPr sz="1500" spc="-5" dirty="0">
                <a:solidFill>
                  <a:srgbClr val="1E484E"/>
                </a:solidFill>
                <a:latin typeface="Lucida Sans Unicode"/>
                <a:cs typeface="Lucida Sans Unicode"/>
              </a:rPr>
              <a:t>av</a:t>
            </a:r>
            <a:r>
              <a:rPr sz="1500" spc="-70" dirty="0">
                <a:solidFill>
                  <a:srgbClr val="1E484E"/>
                </a:solidFill>
                <a:latin typeface="Lucida Sans Unicode"/>
                <a:cs typeface="Lucida Sans Unicode"/>
              </a:rPr>
              <a:t> </a:t>
            </a:r>
            <a:r>
              <a:rPr sz="1500" spc="-10" dirty="0">
                <a:solidFill>
                  <a:srgbClr val="1E484E"/>
                </a:solidFill>
                <a:latin typeface="Lucida Sans Unicode"/>
                <a:cs typeface="Lucida Sans Unicode"/>
              </a:rPr>
              <a:t>den</a:t>
            </a:r>
            <a:r>
              <a:rPr sz="1500" spc="-70" dirty="0">
                <a:solidFill>
                  <a:srgbClr val="1E484E"/>
                </a:solidFill>
                <a:latin typeface="Lucida Sans Unicode"/>
                <a:cs typeface="Lucida Sans Unicode"/>
              </a:rPr>
              <a:t> </a:t>
            </a:r>
            <a:r>
              <a:rPr sz="1500" spc="-15" dirty="0" smtClean="0">
                <a:solidFill>
                  <a:srgbClr val="1E484E"/>
                </a:solidFill>
                <a:latin typeface="Lucida Sans Unicode"/>
                <a:cs typeface="Lucida Sans Unicode"/>
              </a:rPr>
              <a:t>total</a:t>
            </a:r>
            <a:r>
              <a:rPr lang="sv-SE" sz="1500" spc="-15" dirty="0" smtClean="0">
                <a:solidFill>
                  <a:srgbClr val="1E484E"/>
                </a:solidFill>
                <a:latin typeface="Lucida Sans Unicode"/>
                <a:cs typeface="Lucida Sans Unicode"/>
              </a:rPr>
              <a:t>t insamlat.</a:t>
            </a:r>
            <a:endParaRPr sz="1500" dirty="0">
              <a:latin typeface="Lucida Sans Unicode"/>
              <a:cs typeface="Lucida Sans Unicode"/>
            </a:endParaRPr>
          </a:p>
        </p:txBody>
      </p:sp>
      <p:sp>
        <p:nvSpPr>
          <p:cNvPr id="8" name="object 8"/>
          <p:cNvSpPr txBox="1"/>
          <p:nvPr/>
        </p:nvSpPr>
        <p:spPr>
          <a:xfrm>
            <a:off x="650240" y="5207215"/>
            <a:ext cx="10618470" cy="692369"/>
          </a:xfrm>
          <a:prstGeom prst="rect">
            <a:avLst/>
          </a:prstGeom>
        </p:spPr>
        <p:txBody>
          <a:bodyPr vert="horz" wrap="square" lIns="0" tIns="12700" rIns="0" bIns="0" rtlCol="0">
            <a:spAutoFit/>
          </a:bodyPr>
          <a:lstStyle/>
          <a:p>
            <a:pPr marL="12700" marR="5080">
              <a:lnSpc>
                <a:spcPct val="137600"/>
              </a:lnSpc>
              <a:spcBef>
                <a:spcPts val="100"/>
              </a:spcBef>
            </a:pPr>
            <a:r>
              <a:rPr lang="sv-SE" sz="1600" b="1" spc="50" dirty="0" smtClean="0">
                <a:solidFill>
                  <a:srgbClr val="A5377D"/>
                </a:solidFill>
                <a:latin typeface="Arial"/>
                <a:cs typeface="Arial"/>
              </a:rPr>
              <a:t>Andra avgifter: </a:t>
            </a:r>
            <a:r>
              <a:rPr lang="sv-SE" sz="1600" spc="-25" dirty="0">
                <a:solidFill>
                  <a:srgbClr val="1E484E"/>
                </a:solidFill>
                <a:latin typeface="Lucida Sans Unicode"/>
                <a:cs typeface="Lucida Sans Unicode"/>
              </a:rPr>
              <a:t>Kan tex vara </a:t>
            </a:r>
            <a:r>
              <a:rPr sz="1600" spc="-25" dirty="0">
                <a:solidFill>
                  <a:srgbClr val="1E484E"/>
                </a:solidFill>
                <a:latin typeface="Lucida Sans Unicode"/>
                <a:cs typeface="Lucida Sans Unicode"/>
              </a:rPr>
              <a:t>en serviceavgift för varje gjord transaktion. Vanligtvis är denna avgift i genomsnitt 3%. Till exempel, för varje donation/investering på 100 € når bara 97 € till kampanjen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6" name="object 6"/>
          <p:cNvSpPr txBox="1">
            <a:spLocks noGrp="1"/>
          </p:cNvSpPr>
          <p:nvPr>
            <p:ph type="title"/>
          </p:nvPr>
        </p:nvSpPr>
        <p:spPr>
          <a:xfrm>
            <a:off x="584708" y="422909"/>
            <a:ext cx="8202295" cy="406400"/>
          </a:xfrm>
          <a:prstGeom prst="rect">
            <a:avLst/>
          </a:prstGeom>
        </p:spPr>
        <p:txBody>
          <a:bodyPr vert="horz" wrap="square" lIns="0" tIns="12700" rIns="0" bIns="0" rtlCol="0">
            <a:spAutoFit/>
          </a:bodyPr>
          <a:lstStyle/>
          <a:p>
            <a:pPr marL="12700">
              <a:lnSpc>
                <a:spcPct val="100000"/>
              </a:lnSpc>
              <a:spcBef>
                <a:spcPts val="100"/>
              </a:spcBef>
            </a:pPr>
            <a:r>
              <a:rPr sz="2500" spc="35" dirty="0">
                <a:solidFill>
                  <a:srgbClr val="A5377D"/>
                </a:solidFill>
              </a:rPr>
              <a:t>5</a:t>
            </a:r>
            <a:r>
              <a:rPr sz="2500" spc="-55" dirty="0">
                <a:solidFill>
                  <a:srgbClr val="A5377D"/>
                </a:solidFill>
              </a:rPr>
              <a:t> </a:t>
            </a:r>
            <a:r>
              <a:rPr sz="2500" spc="75" dirty="0">
                <a:solidFill>
                  <a:srgbClr val="A5377D"/>
                </a:solidFill>
              </a:rPr>
              <a:t>Crowdfunding-webbplatser</a:t>
            </a:r>
            <a:r>
              <a:rPr sz="2500" spc="-50" dirty="0">
                <a:solidFill>
                  <a:srgbClr val="A5377D"/>
                </a:solidFill>
              </a:rPr>
              <a:t> </a:t>
            </a:r>
            <a:r>
              <a:rPr sz="2500" spc="105" dirty="0">
                <a:solidFill>
                  <a:srgbClr val="A5377D"/>
                </a:solidFill>
              </a:rPr>
              <a:t>för</a:t>
            </a:r>
            <a:r>
              <a:rPr sz="2500" spc="-55" dirty="0">
                <a:solidFill>
                  <a:srgbClr val="A5377D"/>
                </a:solidFill>
              </a:rPr>
              <a:t> </a:t>
            </a:r>
            <a:r>
              <a:rPr sz="2500" spc="65" dirty="0">
                <a:solidFill>
                  <a:srgbClr val="A5377D"/>
                </a:solidFill>
              </a:rPr>
              <a:t>icke-vinstdrivande</a:t>
            </a:r>
            <a:endParaRPr sz="2500"/>
          </a:p>
        </p:txBody>
      </p:sp>
      <p:sp>
        <p:nvSpPr>
          <p:cNvPr id="7" name="object 7"/>
          <p:cNvSpPr txBox="1"/>
          <p:nvPr/>
        </p:nvSpPr>
        <p:spPr>
          <a:xfrm>
            <a:off x="427126" y="924687"/>
            <a:ext cx="10922000" cy="5385320"/>
          </a:xfrm>
          <a:prstGeom prst="rect">
            <a:avLst/>
          </a:prstGeom>
        </p:spPr>
        <p:txBody>
          <a:bodyPr vert="horz" wrap="square" lIns="0" tIns="36195" rIns="0" bIns="0" rtlCol="0">
            <a:spAutoFit/>
          </a:bodyPr>
          <a:lstStyle/>
          <a:p>
            <a:pPr marL="306070" marR="343535" indent="-306070">
              <a:lnSpc>
                <a:spcPct val="115599"/>
              </a:lnSpc>
              <a:spcBef>
                <a:spcPts val="285"/>
              </a:spcBef>
              <a:buAutoNum type="arabicPeriod"/>
              <a:tabLst>
                <a:tab pos="306070" algn="l"/>
              </a:tabLst>
            </a:pPr>
            <a:r>
              <a:rPr lang="en-US" sz="2400" dirty="0" smtClean="0">
                <a:solidFill>
                  <a:srgbClr val="0070C0"/>
                </a:solidFill>
                <a:hlinkClick r:id="rId3">
                  <a:extLst>
                    <a:ext uri="{A12FA001-AC4F-418D-AE19-62706E023703}">
                      <ahyp:hlinkClr xmlns:lc="http://schemas.openxmlformats.org/drawingml/2006/lockedCanvas" xmlns="" xmlns:ahyp="http://schemas.microsoft.com/office/drawing/2018/hyperlinkcolor" val="tx"/>
                    </a:ext>
                  </a:extLst>
                </a:hlinkClick>
              </a:rPr>
              <a:t>Crowd</a:t>
            </a:r>
            <a:r>
              <a:rPr lang="en-US" sz="2400" dirty="0" smtClean="0">
                <a:hlinkClick r:id="rId3"/>
              </a:rPr>
              <a:t>funder</a:t>
            </a:r>
            <a:r>
              <a:rPr lang="en-US" sz="2400" dirty="0" smtClean="0"/>
              <a:t> </a:t>
            </a:r>
            <a:r>
              <a:rPr sz="1400" spc="-10" dirty="0" smtClean="0">
                <a:latin typeface="Lucida Sans Unicode"/>
                <a:cs typeface="Lucida Sans Unicode"/>
              </a:rPr>
              <a:t>erbjuder</a:t>
            </a:r>
            <a:r>
              <a:rPr sz="1400" spc="-70" dirty="0" smtClean="0">
                <a:latin typeface="Lucida Sans Unicode"/>
                <a:cs typeface="Lucida Sans Unicode"/>
              </a:rPr>
              <a:t> </a:t>
            </a:r>
            <a:r>
              <a:rPr sz="1400" spc="-10" dirty="0">
                <a:latin typeface="Lucida Sans Unicode"/>
                <a:cs typeface="Lucida Sans Unicode"/>
              </a:rPr>
              <a:t>två</a:t>
            </a:r>
            <a:r>
              <a:rPr sz="1400" spc="-75" dirty="0">
                <a:latin typeface="Lucida Sans Unicode"/>
                <a:cs typeface="Lucida Sans Unicode"/>
              </a:rPr>
              <a:t> </a:t>
            </a:r>
            <a:r>
              <a:rPr sz="1400" spc="-35" dirty="0">
                <a:latin typeface="Lucida Sans Unicode"/>
                <a:cs typeface="Lucida Sans Unicode"/>
              </a:rPr>
              <a:t>olika</a:t>
            </a:r>
            <a:r>
              <a:rPr sz="1400" spc="-70" dirty="0">
                <a:latin typeface="Lucida Sans Unicode"/>
                <a:cs typeface="Lucida Sans Unicode"/>
              </a:rPr>
              <a:t> </a:t>
            </a:r>
            <a:r>
              <a:rPr sz="1400" spc="-20" dirty="0">
                <a:latin typeface="Lucida Sans Unicode"/>
                <a:cs typeface="Lucida Sans Unicode"/>
              </a:rPr>
              <a:t>finansieringsmetoder:</a:t>
            </a:r>
            <a:r>
              <a:rPr sz="1400" spc="-70" dirty="0">
                <a:latin typeface="Lucida Sans Unicode"/>
                <a:cs typeface="Lucida Sans Unicode"/>
              </a:rPr>
              <a:t> </a:t>
            </a:r>
            <a:r>
              <a:rPr sz="1400" spc="-45" dirty="0">
                <a:latin typeface="Lucida Sans Unicode"/>
                <a:cs typeface="Lucida Sans Unicode"/>
              </a:rPr>
              <a:t>Allt</a:t>
            </a:r>
            <a:r>
              <a:rPr sz="1400" spc="-75" dirty="0">
                <a:latin typeface="Lucida Sans Unicode"/>
                <a:cs typeface="Lucida Sans Unicode"/>
              </a:rPr>
              <a:t> </a:t>
            </a:r>
            <a:r>
              <a:rPr sz="1400" spc="-15" dirty="0">
                <a:latin typeface="Lucida Sans Unicode"/>
                <a:cs typeface="Lucida Sans Unicode"/>
              </a:rPr>
              <a:t>eller</a:t>
            </a:r>
            <a:r>
              <a:rPr sz="1400" spc="-70" dirty="0">
                <a:latin typeface="Lucida Sans Unicode"/>
                <a:cs typeface="Lucida Sans Unicode"/>
              </a:rPr>
              <a:t> </a:t>
            </a:r>
            <a:r>
              <a:rPr sz="1400" spc="-15" dirty="0">
                <a:latin typeface="Lucida Sans Unicode"/>
                <a:cs typeface="Lucida Sans Unicode"/>
              </a:rPr>
              <a:t>inget</a:t>
            </a:r>
            <a:r>
              <a:rPr sz="1400" spc="-70" dirty="0">
                <a:latin typeface="Lucida Sans Unicode"/>
                <a:cs typeface="Lucida Sans Unicode"/>
              </a:rPr>
              <a:t> </a:t>
            </a:r>
            <a:r>
              <a:rPr sz="1400" spc="-20" dirty="0">
                <a:latin typeface="Lucida Sans Unicode"/>
                <a:cs typeface="Lucida Sans Unicode"/>
              </a:rPr>
              <a:t>(du</a:t>
            </a:r>
            <a:r>
              <a:rPr sz="1400" spc="-70" dirty="0">
                <a:latin typeface="Lucida Sans Unicode"/>
                <a:cs typeface="Lucida Sans Unicode"/>
              </a:rPr>
              <a:t> </a:t>
            </a:r>
            <a:r>
              <a:rPr sz="1400" spc="-10" dirty="0">
                <a:latin typeface="Lucida Sans Unicode"/>
                <a:cs typeface="Lucida Sans Unicode"/>
              </a:rPr>
              <a:t>får</a:t>
            </a:r>
            <a:r>
              <a:rPr sz="1400" spc="-75" dirty="0">
                <a:latin typeface="Lucida Sans Unicode"/>
                <a:cs typeface="Lucida Sans Unicode"/>
              </a:rPr>
              <a:t> </a:t>
            </a:r>
            <a:r>
              <a:rPr sz="1400" dirty="0">
                <a:latin typeface="Lucida Sans Unicode"/>
                <a:cs typeface="Lucida Sans Unicode"/>
              </a:rPr>
              <a:t>bara</a:t>
            </a:r>
            <a:r>
              <a:rPr sz="1400" spc="-70" dirty="0">
                <a:latin typeface="Lucida Sans Unicode"/>
                <a:cs typeface="Lucida Sans Unicode"/>
              </a:rPr>
              <a:t> </a:t>
            </a:r>
            <a:r>
              <a:rPr lang="sv-SE" sz="1400" spc="-70" dirty="0" smtClean="0">
                <a:latin typeface="Lucida Sans Unicode"/>
                <a:cs typeface="Lucida Sans Unicode"/>
              </a:rPr>
              <a:t>din finansiering </a:t>
            </a:r>
            <a:r>
              <a:rPr sz="1400" spc="-10" dirty="0" smtClean="0">
                <a:latin typeface="Lucida Sans Unicode"/>
                <a:cs typeface="Lucida Sans Unicode"/>
              </a:rPr>
              <a:t>om</a:t>
            </a:r>
            <a:r>
              <a:rPr sz="1400" spc="-70" dirty="0" smtClean="0">
                <a:latin typeface="Lucida Sans Unicode"/>
                <a:cs typeface="Lucida Sans Unicode"/>
              </a:rPr>
              <a:t> </a:t>
            </a:r>
            <a:r>
              <a:rPr sz="1400" spc="-15" dirty="0">
                <a:latin typeface="Lucida Sans Unicode"/>
                <a:cs typeface="Lucida Sans Unicode"/>
              </a:rPr>
              <a:t>du</a:t>
            </a:r>
            <a:r>
              <a:rPr sz="1400" spc="-70" dirty="0">
                <a:latin typeface="Lucida Sans Unicode"/>
                <a:cs typeface="Lucida Sans Unicode"/>
              </a:rPr>
              <a:t> </a:t>
            </a:r>
            <a:r>
              <a:rPr lang="sv-SE" sz="1400" spc="-10" dirty="0" smtClean="0">
                <a:latin typeface="Lucida Sans Unicode"/>
                <a:cs typeface="Lucida Sans Unicode"/>
              </a:rPr>
              <a:t>når </a:t>
            </a:r>
            <a:r>
              <a:rPr sz="1400" spc="-430" dirty="0" smtClean="0">
                <a:latin typeface="Lucida Sans Unicode"/>
                <a:cs typeface="Lucida Sans Unicode"/>
              </a:rPr>
              <a:t> </a:t>
            </a:r>
            <a:r>
              <a:rPr sz="1400" spc="-25" dirty="0">
                <a:latin typeface="Lucida Sans Unicode"/>
                <a:cs typeface="Lucida Sans Unicode"/>
              </a:rPr>
              <a:t>ditt </a:t>
            </a:r>
            <a:r>
              <a:rPr sz="1400" spc="-20" dirty="0">
                <a:latin typeface="Lucida Sans Unicode"/>
                <a:cs typeface="Lucida Sans Unicode"/>
              </a:rPr>
              <a:t>mål) </a:t>
            </a:r>
            <a:r>
              <a:rPr sz="1400" spc="-25" dirty="0">
                <a:latin typeface="Lucida Sans Unicode"/>
                <a:cs typeface="Lucida Sans Unicode"/>
              </a:rPr>
              <a:t>och </a:t>
            </a:r>
            <a:r>
              <a:rPr sz="1400" spc="-15" dirty="0">
                <a:latin typeface="Lucida Sans Unicode"/>
                <a:cs typeface="Lucida Sans Unicode"/>
              </a:rPr>
              <a:t>Keep </a:t>
            </a:r>
            <a:r>
              <a:rPr sz="1400" spc="20" dirty="0">
                <a:latin typeface="Lucida Sans Unicode"/>
                <a:cs typeface="Lucida Sans Unicode"/>
              </a:rPr>
              <a:t>What </a:t>
            </a:r>
            <a:r>
              <a:rPr sz="1400" spc="-35" dirty="0">
                <a:latin typeface="Lucida Sans Unicode"/>
                <a:cs typeface="Lucida Sans Unicode"/>
              </a:rPr>
              <a:t>You </a:t>
            </a:r>
            <a:r>
              <a:rPr sz="1400" spc="-20" dirty="0">
                <a:latin typeface="Lucida Sans Unicode"/>
                <a:cs typeface="Lucida Sans Unicode"/>
              </a:rPr>
              <a:t>Raise (du </a:t>
            </a:r>
            <a:r>
              <a:rPr sz="1400" spc="-10" dirty="0">
                <a:latin typeface="Lucida Sans Unicode"/>
                <a:cs typeface="Lucida Sans Unicode"/>
              </a:rPr>
              <a:t>får </a:t>
            </a:r>
            <a:r>
              <a:rPr sz="1400" spc="-15" dirty="0">
                <a:latin typeface="Lucida Sans Unicode"/>
                <a:cs typeface="Lucida Sans Unicode"/>
              </a:rPr>
              <a:t>hålla </a:t>
            </a:r>
            <a:r>
              <a:rPr lang="sv-SE" sz="1400" spc="-20" dirty="0" smtClean="0">
                <a:latin typeface="Lucida Sans Unicode"/>
                <a:cs typeface="Lucida Sans Unicode"/>
              </a:rPr>
              <a:t>all finansiering</a:t>
            </a:r>
            <a:r>
              <a:rPr sz="1400" spc="-25" dirty="0" smtClean="0">
                <a:latin typeface="Lucida Sans Unicode"/>
                <a:cs typeface="Lucida Sans Unicode"/>
              </a:rPr>
              <a:t>, </a:t>
            </a:r>
            <a:r>
              <a:rPr sz="1400" spc="-15" dirty="0">
                <a:latin typeface="Lucida Sans Unicode"/>
                <a:cs typeface="Lucida Sans Unicode"/>
              </a:rPr>
              <a:t>oavsett </a:t>
            </a:r>
            <a:r>
              <a:rPr sz="1400" spc="-10" dirty="0">
                <a:latin typeface="Lucida Sans Unicode"/>
                <a:cs typeface="Lucida Sans Unicode"/>
              </a:rPr>
              <a:t>om </a:t>
            </a:r>
            <a:r>
              <a:rPr sz="1400" spc="-15" dirty="0" smtClean="0">
                <a:latin typeface="Lucida Sans Unicode"/>
                <a:cs typeface="Lucida Sans Unicode"/>
              </a:rPr>
              <a:t>di</a:t>
            </a:r>
            <a:r>
              <a:rPr lang="sv-SE" sz="1400" spc="-15" dirty="0" err="1" smtClean="0">
                <a:latin typeface="Lucida Sans Unicode"/>
                <a:cs typeface="Lucida Sans Unicode"/>
              </a:rPr>
              <a:t>tt</a:t>
            </a:r>
            <a:r>
              <a:rPr sz="1400" spc="-15" dirty="0" smtClean="0">
                <a:latin typeface="Lucida Sans Unicode"/>
                <a:cs typeface="Lucida Sans Unicode"/>
              </a:rPr>
              <a:t> </a:t>
            </a:r>
            <a:r>
              <a:rPr sz="1400" spc="-25" dirty="0">
                <a:latin typeface="Lucida Sans Unicode"/>
                <a:cs typeface="Lucida Sans Unicode"/>
              </a:rPr>
              <a:t>projekt </a:t>
            </a:r>
            <a:r>
              <a:rPr sz="1400" dirty="0">
                <a:latin typeface="Lucida Sans Unicode"/>
                <a:cs typeface="Lucida Sans Unicode"/>
              </a:rPr>
              <a:t>når </a:t>
            </a:r>
            <a:r>
              <a:rPr sz="1400" spc="-10" dirty="0">
                <a:latin typeface="Lucida Sans Unicode"/>
                <a:cs typeface="Lucida Sans Unicode"/>
              </a:rPr>
              <a:t>målet </a:t>
            </a:r>
            <a:r>
              <a:rPr sz="1400" spc="-15" dirty="0">
                <a:latin typeface="Lucida Sans Unicode"/>
                <a:cs typeface="Lucida Sans Unicode"/>
              </a:rPr>
              <a:t>eller </a:t>
            </a:r>
            <a:r>
              <a:rPr sz="1400" spc="-30" dirty="0">
                <a:latin typeface="Lucida Sans Unicode"/>
                <a:cs typeface="Lucida Sans Unicode"/>
              </a:rPr>
              <a:t>inte). </a:t>
            </a:r>
            <a:r>
              <a:rPr sz="1400" spc="-15" dirty="0">
                <a:latin typeface="Lucida Sans Unicode"/>
                <a:cs typeface="Lucida Sans Unicode"/>
              </a:rPr>
              <a:t>Det </a:t>
            </a:r>
            <a:r>
              <a:rPr sz="1400" spc="-5" dirty="0">
                <a:latin typeface="Lucida Sans Unicode"/>
                <a:cs typeface="Lucida Sans Unicode"/>
              </a:rPr>
              <a:t>senare </a:t>
            </a:r>
            <a:r>
              <a:rPr sz="1400" spc="-430" dirty="0">
                <a:latin typeface="Lucida Sans Unicode"/>
                <a:cs typeface="Lucida Sans Unicode"/>
              </a:rPr>
              <a:t> </a:t>
            </a:r>
            <a:r>
              <a:rPr sz="1400" spc="-10" dirty="0">
                <a:latin typeface="Lucida Sans Unicode"/>
                <a:cs typeface="Lucida Sans Unicode"/>
              </a:rPr>
              <a:t>lämpar</a:t>
            </a:r>
            <a:r>
              <a:rPr sz="1400" spc="-80" dirty="0">
                <a:latin typeface="Lucida Sans Unicode"/>
                <a:cs typeface="Lucida Sans Unicode"/>
              </a:rPr>
              <a:t> </a:t>
            </a:r>
            <a:r>
              <a:rPr sz="1400" spc="-35" dirty="0">
                <a:latin typeface="Lucida Sans Unicode"/>
                <a:cs typeface="Lucida Sans Unicode"/>
              </a:rPr>
              <a:t>sig</a:t>
            </a:r>
            <a:r>
              <a:rPr sz="1400" spc="-80" dirty="0">
                <a:latin typeface="Lucida Sans Unicode"/>
                <a:cs typeface="Lucida Sans Unicode"/>
              </a:rPr>
              <a:t> </a:t>
            </a:r>
            <a:r>
              <a:rPr sz="1400" spc="-20" dirty="0">
                <a:latin typeface="Lucida Sans Unicode"/>
                <a:cs typeface="Lucida Sans Unicode"/>
              </a:rPr>
              <a:t>bäst</a:t>
            </a:r>
            <a:r>
              <a:rPr sz="1400" spc="-80" dirty="0">
                <a:latin typeface="Lucida Sans Unicode"/>
                <a:cs typeface="Lucida Sans Unicode"/>
              </a:rPr>
              <a:t> </a:t>
            </a:r>
            <a:r>
              <a:rPr sz="1400" spc="-15" dirty="0">
                <a:latin typeface="Lucida Sans Unicode"/>
                <a:cs typeface="Lucida Sans Unicode"/>
              </a:rPr>
              <a:t>för</a:t>
            </a:r>
            <a:r>
              <a:rPr sz="1400" spc="-80" dirty="0">
                <a:latin typeface="Lucida Sans Unicode"/>
                <a:cs typeface="Lucida Sans Unicode"/>
              </a:rPr>
              <a:t> </a:t>
            </a:r>
            <a:r>
              <a:rPr sz="1400" spc="-20" dirty="0" smtClean="0">
                <a:latin typeface="Lucida Sans Unicode"/>
                <a:cs typeface="Lucida Sans Unicode"/>
              </a:rPr>
              <a:t>välgörenhetsprojekt</a:t>
            </a:r>
            <a:r>
              <a:rPr sz="1400" spc="-20" dirty="0">
                <a:latin typeface="Lucida Sans Unicode"/>
                <a:cs typeface="Lucida Sans Unicode"/>
              </a:rPr>
              <a:t>.</a:t>
            </a:r>
            <a:endParaRPr sz="1400" dirty="0">
              <a:latin typeface="Lucida Sans Unicode"/>
              <a:cs typeface="Lucida Sans Unicode"/>
            </a:endParaRPr>
          </a:p>
          <a:p>
            <a:pPr marL="361950" marR="302260" indent="-361950">
              <a:lnSpc>
                <a:spcPct val="119100"/>
              </a:lnSpc>
              <a:spcBef>
                <a:spcPts val="420"/>
              </a:spcBef>
              <a:buAutoNum type="arabicPeriod"/>
              <a:tabLst>
                <a:tab pos="361950" algn="l"/>
              </a:tabLst>
            </a:pPr>
            <a:r>
              <a:rPr lang="en-US" sz="2800" dirty="0" smtClean="0">
                <a:solidFill>
                  <a:srgbClr val="0070C0"/>
                </a:solidFill>
                <a:hlinkClick r:id="rId4">
                  <a:extLst>
                    <a:ext uri="{A12FA001-AC4F-418D-AE19-62706E023703}">
                      <ahyp:hlinkClr xmlns:lc="http://schemas.openxmlformats.org/drawingml/2006/lockedCanvas" xmlns="" xmlns:ahyp="http://schemas.microsoft.com/office/drawing/2018/hyperlinkcolor" val="tx"/>
                    </a:ext>
                  </a:extLst>
                </a:hlinkClick>
              </a:rPr>
              <a:t>Crow</a:t>
            </a:r>
            <a:r>
              <a:rPr lang="en-US" sz="2800" dirty="0" smtClean="0">
                <a:hlinkClick r:id="rId4"/>
              </a:rPr>
              <a:t>dFundMe</a:t>
            </a:r>
            <a:r>
              <a:rPr lang="en-US" sz="2800" dirty="0" smtClean="0"/>
              <a:t> </a:t>
            </a:r>
            <a:r>
              <a:rPr sz="1400" spc="-20" dirty="0">
                <a:latin typeface="Lucida Sans Unicode"/>
                <a:cs typeface="Lucida Sans Unicode"/>
              </a:rPr>
              <a:t>tillåter i stort sett alla projekt oavsett om det är en kommersiell eller social idé. De </a:t>
            </a:r>
            <a:r>
              <a:rPr lang="sv-SE" sz="1400" spc="-20" dirty="0" smtClean="0">
                <a:latin typeface="Lucida Sans Unicode"/>
                <a:cs typeface="Lucida Sans Unicode"/>
              </a:rPr>
              <a:t>tillåter</a:t>
            </a:r>
            <a:r>
              <a:rPr sz="1400" spc="-20" dirty="0" smtClean="0">
                <a:latin typeface="Lucida Sans Unicode"/>
                <a:cs typeface="Lucida Sans Unicode"/>
              </a:rPr>
              <a:t> </a:t>
            </a:r>
            <a:r>
              <a:rPr sz="1400" spc="-20" dirty="0">
                <a:latin typeface="Lucida Sans Unicode"/>
                <a:cs typeface="Lucida Sans Unicode"/>
              </a:rPr>
              <a:t>bara finansiering av typen "Allt eller ingenting", vilket innebär att om du inte samlar in alla pengar som satts som mål, går det  tillbaka till givarna.</a:t>
            </a:r>
          </a:p>
          <a:p>
            <a:pPr marL="334010" marR="517525" indent="-334010">
              <a:lnSpc>
                <a:spcPct val="108500"/>
              </a:lnSpc>
              <a:spcBef>
                <a:spcPts val="965"/>
              </a:spcBef>
              <a:buAutoNum type="arabicPeriod"/>
              <a:tabLst>
                <a:tab pos="334010" algn="l"/>
              </a:tabLst>
            </a:pPr>
            <a:r>
              <a:rPr lang="en-US" sz="2400" dirty="0" smtClean="0">
                <a:solidFill>
                  <a:srgbClr val="0070C0"/>
                </a:solidFill>
                <a:hlinkClick r:id="rId5">
                  <a:extLst>
                    <a:ext uri="{A12FA001-AC4F-418D-AE19-62706E023703}">
                      <ahyp:hlinkClr xmlns:lc="http://schemas.openxmlformats.org/drawingml/2006/lockedCanvas" xmlns="" xmlns:ahyp="http://schemas.microsoft.com/office/drawing/2018/hyperlinkcolor" val="tx"/>
                    </a:ext>
                  </a:extLst>
                </a:hlinkClick>
              </a:rPr>
              <a:t>Kickstarter</a:t>
            </a:r>
            <a:r>
              <a:rPr lang="en-US" sz="2400" dirty="0" smtClean="0">
                <a:solidFill>
                  <a:srgbClr val="0070C0"/>
                </a:solidFill>
              </a:rPr>
              <a:t> </a:t>
            </a:r>
            <a:r>
              <a:rPr lang="sv-SE" sz="1400" spc="-20" dirty="0">
                <a:latin typeface="Lucida Sans Unicode"/>
                <a:cs typeface="Lucida Sans Unicode"/>
              </a:rPr>
              <a:t>är en </a:t>
            </a:r>
            <a:r>
              <a:rPr sz="1400" spc="-20" dirty="0">
                <a:latin typeface="Lucida Sans Unicode"/>
                <a:cs typeface="Lucida Sans Unicode"/>
              </a:rPr>
              <a:t>allmänt känd crowdfunding-plattform riktad mot kreativa projekt. Projektskapare väljer en  deadline och minimifinansieringsmål och om målet inte uppnås inom deadline, samlas inga medel in. De som </a:t>
            </a:r>
            <a:r>
              <a:rPr sz="1400" spc="-20" dirty="0" smtClean="0">
                <a:latin typeface="Lucida Sans Unicode"/>
                <a:cs typeface="Lucida Sans Unicode"/>
              </a:rPr>
              <a:t>stödjer </a:t>
            </a:r>
            <a:r>
              <a:rPr sz="1400" spc="-20" dirty="0">
                <a:latin typeface="Lucida Sans Unicode"/>
                <a:cs typeface="Lucida Sans Unicode"/>
              </a:rPr>
              <a:t>Kickstarter-projekt erbjuds </a:t>
            </a:r>
            <a:r>
              <a:rPr sz="1400" spc="-20" dirty="0" smtClean="0">
                <a:latin typeface="Lucida Sans Unicode"/>
                <a:cs typeface="Lucida Sans Unicode"/>
              </a:rPr>
              <a:t>belöningar</a:t>
            </a:r>
            <a:r>
              <a:rPr lang="sv-SE" sz="1400" spc="-20" dirty="0" smtClean="0">
                <a:latin typeface="Lucida Sans Unicode"/>
                <a:cs typeface="Lucida Sans Unicode"/>
              </a:rPr>
              <a:t>.</a:t>
            </a:r>
            <a:endParaRPr sz="1400" spc="-20" dirty="0">
              <a:latin typeface="Lucida Sans Unicode"/>
              <a:cs typeface="Lucida Sans Unicode"/>
            </a:endParaRPr>
          </a:p>
          <a:p>
            <a:pPr marL="334010" marR="517525" indent="-334010">
              <a:lnSpc>
                <a:spcPct val="108500"/>
              </a:lnSpc>
              <a:spcBef>
                <a:spcPts val="965"/>
              </a:spcBef>
              <a:buAutoNum type="arabicPeriod"/>
              <a:tabLst>
                <a:tab pos="334010" algn="l"/>
              </a:tabLst>
            </a:pPr>
            <a:r>
              <a:rPr lang="en-US" sz="2400" dirty="0" smtClean="0">
                <a:solidFill>
                  <a:srgbClr val="0070C0"/>
                </a:solidFill>
                <a:hlinkClick r:id="rId6">
                  <a:extLst>
                    <a:ext uri="{A12FA001-AC4F-418D-AE19-62706E023703}">
                      <ahyp:hlinkClr xmlns:lc="http://schemas.openxmlformats.org/drawingml/2006/lockedCanvas" xmlns="" xmlns:ahyp="http://schemas.microsoft.com/office/drawing/2018/hyperlinkcolor" val="tx"/>
                    </a:ext>
                  </a:extLst>
                </a:hlinkClick>
              </a:rPr>
              <a:t>Generosity</a:t>
            </a:r>
            <a:r>
              <a:rPr lang="en-US" sz="2400" dirty="0" smtClean="0">
                <a:solidFill>
                  <a:srgbClr val="0070C0"/>
                </a:solidFill>
              </a:rPr>
              <a:t> </a:t>
            </a:r>
            <a:r>
              <a:rPr sz="1400" spc="-20" dirty="0">
                <a:latin typeface="Lucida Sans Unicode"/>
                <a:cs typeface="Lucida Sans Unicode"/>
              </a:rPr>
              <a:t>Indiegogos välgörenhetsplattform för crowdfunding, som utformades specifikt för behoven hos  socialt sinnade icke-vinstdrivande och individer som vill lösa både personliga och gemenskapsmässiga utmaningar.  Plattformen tar ingen avgift av de insamlade pengarna; dock kan betalningshanteringsavgifter tillkomma.</a:t>
            </a:r>
          </a:p>
          <a:p>
            <a:pPr marL="334010" marR="517525" indent="-334010">
              <a:lnSpc>
                <a:spcPct val="108500"/>
              </a:lnSpc>
              <a:spcBef>
                <a:spcPts val="965"/>
              </a:spcBef>
              <a:buAutoNum type="arabicPeriod"/>
              <a:tabLst>
                <a:tab pos="334010" algn="l"/>
              </a:tabLst>
            </a:pPr>
            <a:r>
              <a:rPr lang="en-US" sz="2400" dirty="0" smtClean="0">
                <a:solidFill>
                  <a:srgbClr val="0070C0"/>
                </a:solidFill>
                <a:hlinkClick r:id="rId7">
                  <a:extLst>
                    <a:ext uri="{A12FA001-AC4F-418D-AE19-62706E023703}">
                      <ahyp:hlinkClr xmlns:lc="http://schemas.openxmlformats.org/drawingml/2006/lockedCanvas" xmlns="" xmlns:ahyp="http://schemas.microsoft.com/office/drawing/2018/hyperlinkcolor" val="tx"/>
                    </a:ext>
                  </a:extLst>
                </a:hlinkClick>
              </a:rPr>
              <a:t>GoFundMe</a:t>
            </a:r>
            <a:r>
              <a:rPr lang="sv-SE" sz="1300" spc="-30" dirty="0" smtClean="0">
                <a:latin typeface="Lucida Sans Unicode"/>
                <a:cs typeface="Lucida Sans Unicode"/>
              </a:rPr>
              <a:t> </a:t>
            </a:r>
            <a:r>
              <a:rPr lang="sv-SE" sz="1400" spc="-20" dirty="0">
                <a:latin typeface="Lucida Sans Unicode"/>
                <a:cs typeface="Lucida Sans Unicode"/>
              </a:rPr>
              <a:t>är en c</a:t>
            </a:r>
            <a:r>
              <a:rPr sz="1400" spc="-20" dirty="0">
                <a:latin typeface="Lucida Sans Unicode"/>
                <a:cs typeface="Lucida Sans Unicode"/>
              </a:rPr>
              <a:t>rowdfunding-plattform som gör det möjligt för människor att samla in pengar till olika livshändelser. Stöds  länder och valutor inkluderar USA ($USD), Storbritannien (£GBP), Kanada ($CAD), Australien ($AUD) </a:t>
            </a:r>
            <a:r>
              <a:rPr sz="1400" spc="-20" dirty="0" smtClean="0">
                <a:latin typeface="Lucida Sans Unicode"/>
                <a:cs typeface="Lucida Sans Unicode"/>
              </a:rPr>
              <a:t>och </a:t>
            </a:r>
            <a:r>
              <a:rPr sz="1400" spc="-20" dirty="0">
                <a:latin typeface="Lucida Sans Unicode"/>
                <a:cs typeface="Lucida Sans Unicode"/>
              </a:rPr>
              <a:t>vissa EU-länder som använder euron som sin officiella valuta (€EUR). Med GoFundMe behåller du varje  donation du tar </a:t>
            </a:r>
            <a:r>
              <a:rPr sz="1400" spc="-20" dirty="0" smtClean="0">
                <a:latin typeface="Lucida Sans Unicode"/>
                <a:cs typeface="Lucida Sans Unicode"/>
              </a:rPr>
              <a:t>emot</a:t>
            </a:r>
            <a:r>
              <a:rPr lang="sv-SE" sz="1400" spc="-20" dirty="0" smtClean="0">
                <a:latin typeface="Lucida Sans Unicode"/>
                <a:cs typeface="Lucida Sans Unicode"/>
              </a:rPr>
              <a:t>.</a:t>
            </a:r>
            <a:endParaRPr sz="1400" spc="-20" dirty="0">
              <a:latin typeface="Lucida Sans Unicode"/>
              <a:cs typeface="Lucida Sans Unicod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7427976" y="3691089"/>
            <a:ext cx="4764405" cy="3167380"/>
            <a:chOff x="7427976" y="3691089"/>
            <a:chExt cx="4764405" cy="3167380"/>
          </a:xfrm>
        </p:grpSpPr>
        <p:sp>
          <p:nvSpPr>
            <p:cNvPr id="6" name="object 6"/>
            <p:cNvSpPr/>
            <p:nvPr/>
          </p:nvSpPr>
          <p:spPr>
            <a:xfrm>
              <a:off x="11622023" y="6457187"/>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427976" y="3691089"/>
              <a:ext cx="4684776" cy="3166907"/>
            </a:xfrm>
            <a:prstGeom prst="rect">
              <a:avLst/>
            </a:prstGeom>
          </p:spPr>
        </p:pic>
        <p:pic>
          <p:nvPicPr>
            <p:cNvPr id="8" name="object 8"/>
            <p:cNvPicPr/>
            <p:nvPr/>
          </p:nvPicPr>
          <p:blipFill>
            <a:blip r:embed="rId4" cstate="print"/>
            <a:stretch>
              <a:fillRect/>
            </a:stretch>
          </p:blipFill>
          <p:spPr>
            <a:xfrm>
              <a:off x="7623048" y="3886199"/>
              <a:ext cx="4114800" cy="2819400"/>
            </a:xfrm>
            <a:prstGeom prst="rect">
              <a:avLst/>
            </a:prstGeom>
          </p:spPr>
        </p:pic>
      </p:grpSp>
      <p:pic>
        <p:nvPicPr>
          <p:cNvPr id="9" name="object 9"/>
          <p:cNvPicPr/>
          <p:nvPr/>
        </p:nvPicPr>
        <p:blipFill>
          <a:blip r:embed="rId5" cstate="print"/>
          <a:stretch>
            <a:fillRect/>
          </a:stretch>
        </p:blipFill>
        <p:spPr>
          <a:xfrm>
            <a:off x="7511795" y="1080516"/>
            <a:ext cx="4337304" cy="2450591"/>
          </a:xfrm>
          <a:prstGeom prst="rect">
            <a:avLst/>
          </a:prstGeom>
        </p:spPr>
      </p:pic>
      <p:sp>
        <p:nvSpPr>
          <p:cNvPr id="10" name="object 10"/>
          <p:cNvSpPr txBox="1"/>
          <p:nvPr/>
        </p:nvSpPr>
        <p:spPr>
          <a:xfrm>
            <a:off x="6987285" y="187356"/>
            <a:ext cx="4533900" cy="607060"/>
          </a:xfrm>
          <a:prstGeom prst="rect">
            <a:avLst/>
          </a:prstGeom>
        </p:spPr>
        <p:txBody>
          <a:bodyPr vert="horz" wrap="square" lIns="0" tIns="70485" rIns="0" bIns="0" rtlCol="0">
            <a:spAutoFit/>
          </a:bodyPr>
          <a:lstStyle/>
          <a:p>
            <a:pPr algn="ctr">
              <a:lnSpc>
                <a:spcPct val="100000"/>
              </a:lnSpc>
              <a:spcBef>
                <a:spcPts val="555"/>
              </a:spcBef>
            </a:pPr>
            <a:r>
              <a:rPr sz="1400" b="1" spc="-60" dirty="0">
                <a:solidFill>
                  <a:srgbClr val="76C5D2"/>
                </a:solidFill>
                <a:latin typeface="Arial"/>
                <a:cs typeface="Arial"/>
              </a:rPr>
              <a:t>Se</a:t>
            </a:r>
            <a:r>
              <a:rPr sz="1400" b="1" spc="-30" dirty="0">
                <a:solidFill>
                  <a:srgbClr val="76C5D2"/>
                </a:solidFill>
                <a:latin typeface="Arial"/>
                <a:cs typeface="Arial"/>
              </a:rPr>
              <a:t> </a:t>
            </a:r>
            <a:r>
              <a:rPr sz="1400" b="1" spc="45" dirty="0">
                <a:solidFill>
                  <a:srgbClr val="76C5D2"/>
                </a:solidFill>
                <a:latin typeface="Arial"/>
                <a:cs typeface="Arial"/>
              </a:rPr>
              <a:t>den</a:t>
            </a:r>
            <a:r>
              <a:rPr sz="1400" b="1" spc="-25" dirty="0">
                <a:solidFill>
                  <a:srgbClr val="76C5D2"/>
                </a:solidFill>
                <a:latin typeface="Arial"/>
                <a:cs typeface="Arial"/>
              </a:rPr>
              <a:t> </a:t>
            </a:r>
            <a:r>
              <a:rPr sz="1400" b="1" spc="55" dirty="0">
                <a:solidFill>
                  <a:srgbClr val="76C5D2"/>
                </a:solidFill>
                <a:latin typeface="Arial"/>
                <a:cs typeface="Arial"/>
              </a:rPr>
              <a:t>framgångsrika</a:t>
            </a:r>
            <a:r>
              <a:rPr sz="1400" b="1" spc="-25" dirty="0">
                <a:solidFill>
                  <a:srgbClr val="76C5D2"/>
                </a:solidFill>
                <a:latin typeface="Arial"/>
                <a:cs typeface="Arial"/>
              </a:rPr>
              <a:t> </a:t>
            </a:r>
            <a:r>
              <a:rPr sz="1400" b="1" spc="35" dirty="0">
                <a:solidFill>
                  <a:srgbClr val="76C5D2"/>
                </a:solidFill>
                <a:latin typeface="Arial"/>
                <a:cs typeface="Arial"/>
              </a:rPr>
              <a:t>crowdfunding-videopitchen:</a:t>
            </a:r>
            <a:endParaRPr sz="1400">
              <a:latin typeface="Arial"/>
              <a:cs typeface="Arial"/>
            </a:endParaRPr>
          </a:p>
          <a:p>
            <a:pPr marL="273050" algn="ctr">
              <a:lnSpc>
                <a:spcPct val="100000"/>
              </a:lnSpc>
              <a:spcBef>
                <a:spcPts val="520"/>
              </a:spcBef>
            </a:pPr>
            <a:r>
              <a:rPr sz="1600" b="1" spc="60" dirty="0">
                <a:solidFill>
                  <a:srgbClr val="76C5D2"/>
                </a:solidFill>
                <a:latin typeface="Arial"/>
                <a:cs typeface="Arial"/>
              </a:rPr>
              <a:t>Community</a:t>
            </a:r>
            <a:r>
              <a:rPr sz="1600" b="1" spc="-50" dirty="0">
                <a:solidFill>
                  <a:srgbClr val="76C5D2"/>
                </a:solidFill>
                <a:latin typeface="Arial"/>
                <a:cs typeface="Arial"/>
              </a:rPr>
              <a:t> </a:t>
            </a:r>
            <a:r>
              <a:rPr sz="1600" b="1" spc="-10" dirty="0">
                <a:solidFill>
                  <a:srgbClr val="76C5D2"/>
                </a:solidFill>
                <a:latin typeface="Arial"/>
                <a:cs typeface="Arial"/>
              </a:rPr>
              <a:t>Food</a:t>
            </a:r>
            <a:r>
              <a:rPr sz="1600" b="1" spc="-50" dirty="0">
                <a:solidFill>
                  <a:srgbClr val="76C5D2"/>
                </a:solidFill>
                <a:latin typeface="Arial"/>
                <a:cs typeface="Arial"/>
              </a:rPr>
              <a:t> </a:t>
            </a:r>
            <a:r>
              <a:rPr sz="1600" b="1" spc="-10" dirty="0">
                <a:solidFill>
                  <a:srgbClr val="76C5D2"/>
                </a:solidFill>
                <a:latin typeface="Arial"/>
                <a:cs typeface="Arial"/>
              </a:rPr>
              <a:t>Response</a:t>
            </a:r>
            <a:endParaRPr sz="1600">
              <a:latin typeface="Arial"/>
              <a:cs typeface="Arial"/>
            </a:endParaRPr>
          </a:p>
        </p:txBody>
      </p:sp>
      <p:sp>
        <p:nvSpPr>
          <p:cNvPr id="11" name="object 11"/>
          <p:cNvSpPr txBox="1">
            <a:spLocks noGrp="1"/>
          </p:cNvSpPr>
          <p:nvPr>
            <p:ph type="title"/>
          </p:nvPr>
        </p:nvSpPr>
        <p:spPr>
          <a:xfrm>
            <a:off x="547522" y="352806"/>
            <a:ext cx="4050665" cy="1013460"/>
          </a:xfrm>
          <a:prstGeom prst="rect">
            <a:avLst/>
          </a:prstGeom>
        </p:spPr>
        <p:txBody>
          <a:bodyPr vert="horz" wrap="square" lIns="0" tIns="12065" rIns="0" bIns="0" rtlCol="0">
            <a:spAutoFit/>
          </a:bodyPr>
          <a:lstStyle/>
          <a:p>
            <a:pPr marL="12700" marR="5080">
              <a:lnSpc>
                <a:spcPct val="120100"/>
              </a:lnSpc>
              <a:spcBef>
                <a:spcPts val="95"/>
              </a:spcBef>
            </a:pPr>
            <a:r>
              <a:rPr sz="2700" spc="45" dirty="0"/>
              <a:t>Crowd</a:t>
            </a:r>
            <a:r>
              <a:rPr sz="2700" spc="-50" dirty="0"/>
              <a:t> </a:t>
            </a:r>
            <a:r>
              <a:rPr sz="2700" spc="55" dirty="0"/>
              <a:t>Funding</a:t>
            </a:r>
            <a:r>
              <a:rPr sz="2700" spc="-50" dirty="0"/>
              <a:t> </a:t>
            </a:r>
            <a:r>
              <a:rPr sz="2700" spc="-155" dirty="0"/>
              <a:t>–</a:t>
            </a:r>
            <a:r>
              <a:rPr sz="2700" spc="-50" dirty="0"/>
              <a:t> </a:t>
            </a:r>
            <a:r>
              <a:rPr sz="2700" spc="-85" dirty="0"/>
              <a:t>En</a:t>
            </a:r>
            <a:r>
              <a:rPr sz="2700" spc="-50" dirty="0"/>
              <a:t> </a:t>
            </a:r>
            <a:r>
              <a:rPr sz="2700" spc="95" dirty="0"/>
              <a:t>bra  </a:t>
            </a:r>
            <a:r>
              <a:rPr sz="2700" spc="70" dirty="0"/>
              <a:t>videopitch</a:t>
            </a:r>
            <a:r>
              <a:rPr sz="2700" spc="-70" dirty="0"/>
              <a:t> </a:t>
            </a:r>
            <a:r>
              <a:rPr sz="2700" spc="150" dirty="0"/>
              <a:t>är</a:t>
            </a:r>
            <a:r>
              <a:rPr sz="2700" spc="-65" dirty="0"/>
              <a:t> </a:t>
            </a:r>
            <a:r>
              <a:rPr sz="2700" spc="45" dirty="0"/>
              <a:t>nyckeln!</a:t>
            </a:r>
            <a:endParaRPr sz="2700"/>
          </a:p>
        </p:txBody>
      </p:sp>
      <p:sp>
        <p:nvSpPr>
          <p:cNvPr id="12" name="object 12"/>
          <p:cNvSpPr txBox="1"/>
          <p:nvPr/>
        </p:nvSpPr>
        <p:spPr>
          <a:xfrm>
            <a:off x="547522" y="1636521"/>
            <a:ext cx="6439763" cy="4664226"/>
          </a:xfrm>
          <a:prstGeom prst="rect">
            <a:avLst/>
          </a:prstGeom>
        </p:spPr>
        <p:txBody>
          <a:bodyPr vert="horz" wrap="square" lIns="0" tIns="12700" rIns="0" bIns="0" rtlCol="0">
            <a:spAutoFit/>
          </a:bodyPr>
          <a:lstStyle/>
          <a:p>
            <a:pPr marL="354965" marR="1081405" indent="-342900">
              <a:lnSpc>
                <a:spcPct val="120000"/>
              </a:lnSpc>
              <a:spcBef>
                <a:spcPts val="100"/>
              </a:spcBef>
              <a:buSzPct val="133333"/>
              <a:buChar char="•"/>
              <a:tabLst>
                <a:tab pos="354965" algn="l"/>
                <a:tab pos="355600" algn="l"/>
              </a:tabLst>
            </a:pPr>
            <a:r>
              <a:rPr sz="1900" spc="-10" dirty="0">
                <a:solidFill>
                  <a:srgbClr val="3F3F3F"/>
                </a:solidFill>
                <a:latin typeface="Lucida Sans Unicode"/>
                <a:cs typeface="Lucida Sans Unicode"/>
              </a:rPr>
              <a:t>Utmärkta videopitcher </a:t>
            </a:r>
            <a:r>
              <a:rPr lang="sv-SE" sz="1900" spc="-10" dirty="0" smtClean="0">
                <a:solidFill>
                  <a:srgbClr val="3F3F3F"/>
                </a:solidFill>
                <a:latin typeface="Lucida Sans Unicode"/>
                <a:cs typeface="Lucida Sans Unicode"/>
              </a:rPr>
              <a:t>kan vara </a:t>
            </a:r>
            <a:r>
              <a:rPr sz="1900" spc="-10" dirty="0" smtClean="0">
                <a:solidFill>
                  <a:srgbClr val="3F3F3F"/>
                </a:solidFill>
                <a:latin typeface="Lucida Sans Unicode"/>
                <a:cs typeface="Lucida Sans Unicode"/>
              </a:rPr>
              <a:t>avgörande för</a:t>
            </a:r>
            <a:r>
              <a:rPr lang="sv-SE" sz="1900" spc="-10" dirty="0" smtClean="0">
                <a:solidFill>
                  <a:srgbClr val="3F3F3F"/>
                </a:solidFill>
                <a:latin typeface="Lucida Sans Unicode"/>
                <a:cs typeface="Lucida Sans Unicode"/>
              </a:rPr>
              <a:t> en </a:t>
            </a:r>
            <a:r>
              <a:rPr sz="1900" spc="-10" dirty="0" smtClean="0">
                <a:solidFill>
                  <a:srgbClr val="3F3F3F"/>
                </a:solidFill>
                <a:latin typeface="Lucida Sans Unicode"/>
                <a:cs typeface="Lucida Sans Unicode"/>
              </a:rPr>
              <a:t>framgångsrik</a:t>
            </a:r>
            <a:r>
              <a:rPr lang="sv-SE" sz="1900" spc="-10" dirty="0" smtClean="0">
                <a:solidFill>
                  <a:srgbClr val="3F3F3F"/>
                </a:solidFill>
                <a:latin typeface="Lucida Sans Unicode"/>
                <a:cs typeface="Lucida Sans Unicode"/>
              </a:rPr>
              <a:t> kampanj.</a:t>
            </a:r>
            <a:endParaRPr sz="1900" spc="-10" dirty="0">
              <a:solidFill>
                <a:srgbClr val="3F3F3F"/>
              </a:solidFill>
              <a:latin typeface="Lucida Sans Unicode"/>
              <a:cs typeface="Lucida Sans Unicode"/>
            </a:endParaRPr>
          </a:p>
          <a:p>
            <a:pPr marL="354965" marR="1138555" indent="-342900">
              <a:lnSpc>
                <a:spcPct val="108000"/>
              </a:lnSpc>
              <a:spcBef>
                <a:spcPts val="1050"/>
              </a:spcBef>
              <a:buSzPct val="120000"/>
              <a:buChar char="•"/>
              <a:tabLst>
                <a:tab pos="354965" algn="l"/>
                <a:tab pos="355600" algn="l"/>
              </a:tabLst>
            </a:pPr>
            <a:r>
              <a:rPr sz="1900" spc="-10" dirty="0">
                <a:solidFill>
                  <a:srgbClr val="3F3F3F"/>
                </a:solidFill>
                <a:latin typeface="Lucida Sans Unicode"/>
                <a:cs typeface="Lucida Sans Unicode"/>
              </a:rPr>
              <a:t>Men att pitcha din idé kräver övning,  förberedelse och uthållighet.</a:t>
            </a:r>
          </a:p>
          <a:p>
            <a:pPr marL="354965" marR="534670" indent="-342900">
              <a:lnSpc>
                <a:spcPct val="108100"/>
              </a:lnSpc>
              <a:spcBef>
                <a:spcPts val="995"/>
              </a:spcBef>
              <a:buSzPct val="120000"/>
              <a:buChar char="•"/>
              <a:tabLst>
                <a:tab pos="354965" algn="l"/>
                <a:tab pos="355600" algn="l"/>
              </a:tabLst>
            </a:pPr>
            <a:r>
              <a:rPr sz="1900" spc="-10" dirty="0">
                <a:solidFill>
                  <a:srgbClr val="3F3F3F"/>
                </a:solidFill>
                <a:latin typeface="Lucida Sans Unicode"/>
                <a:cs typeface="Lucida Sans Unicode"/>
              </a:rPr>
              <a:t>Gör din research genom att titta på andra  videor.</a:t>
            </a:r>
          </a:p>
          <a:p>
            <a:pPr marL="354965" marR="5080" indent="-342900">
              <a:lnSpc>
                <a:spcPct val="120000"/>
              </a:lnSpc>
              <a:spcBef>
                <a:spcPts val="955"/>
              </a:spcBef>
              <a:buSzPct val="133333"/>
              <a:buChar char="•"/>
              <a:tabLst>
                <a:tab pos="354965" algn="l"/>
                <a:tab pos="355600" algn="l"/>
              </a:tabLst>
            </a:pPr>
            <a:r>
              <a:rPr sz="1900" spc="-10" dirty="0">
                <a:solidFill>
                  <a:srgbClr val="3F3F3F"/>
                </a:solidFill>
                <a:latin typeface="Lucida Sans Unicode"/>
                <a:cs typeface="Lucida Sans Unicode"/>
              </a:rPr>
              <a:t>Skriv ett övertygande manus som enkelt och tydligt  kommunicerar dina unika försäljningsargument.</a:t>
            </a:r>
          </a:p>
          <a:p>
            <a:pPr marL="354965" marR="219075" indent="-342900">
              <a:lnSpc>
                <a:spcPct val="113700"/>
              </a:lnSpc>
              <a:spcBef>
                <a:spcPts val="1030"/>
              </a:spcBef>
              <a:buSzPct val="126315"/>
              <a:buChar char="•"/>
              <a:tabLst>
                <a:tab pos="354965" algn="l"/>
                <a:tab pos="355600" algn="l"/>
              </a:tabLst>
            </a:pPr>
            <a:r>
              <a:rPr sz="1900" spc="-10" dirty="0">
                <a:solidFill>
                  <a:srgbClr val="3F3F3F"/>
                </a:solidFill>
                <a:latin typeface="Lucida Sans Unicode"/>
                <a:cs typeface="Lucida Sans Unicode"/>
              </a:rPr>
              <a:t>Spela in visionen med passion och entusiasm –  den är smittsam och kommer att ge tittarna  förtroende för ditt </a:t>
            </a:r>
            <a:r>
              <a:rPr sz="1900" spc="-10" dirty="0" smtClean="0">
                <a:solidFill>
                  <a:srgbClr val="3F3F3F"/>
                </a:solidFill>
                <a:latin typeface="Lucida Sans Unicode"/>
                <a:cs typeface="Lucida Sans Unicode"/>
              </a:rPr>
              <a:t>engagemang</a:t>
            </a:r>
            <a:r>
              <a:rPr lang="sv-SE" sz="1900" spc="-10" dirty="0" smtClean="0">
                <a:solidFill>
                  <a:srgbClr val="3F3F3F"/>
                </a:solidFill>
                <a:latin typeface="Lucida Sans Unicode"/>
                <a:cs typeface="Lucida Sans Unicode"/>
              </a:rPr>
              <a:t>.</a:t>
            </a:r>
            <a:endParaRPr sz="1900" spc="-10" dirty="0">
              <a:solidFill>
                <a:srgbClr val="3F3F3F"/>
              </a:solidFill>
              <a:latin typeface="Lucida Sans Unicode"/>
              <a:cs typeface="Lucida Sans Unicode"/>
            </a:endParaRPr>
          </a:p>
          <a:p>
            <a:pPr marL="355600" indent="-342900">
              <a:lnSpc>
                <a:spcPct val="100000"/>
              </a:lnSpc>
              <a:spcBef>
                <a:spcPts val="1310"/>
              </a:spcBef>
              <a:buSzPct val="126315"/>
              <a:buChar char="•"/>
              <a:tabLst>
                <a:tab pos="354965" algn="l"/>
                <a:tab pos="355600" algn="l"/>
              </a:tabLst>
            </a:pPr>
            <a:r>
              <a:rPr lang="sv-SE" sz="1900" spc="-10" dirty="0" smtClean="0">
                <a:solidFill>
                  <a:srgbClr val="3F3F3F"/>
                </a:solidFill>
                <a:latin typeface="Lucida Sans Unicode"/>
                <a:cs typeface="Lucida Sans Unicode"/>
              </a:rPr>
              <a:t>Gör om </a:t>
            </a:r>
            <a:r>
              <a:rPr sz="1900" spc="-10" dirty="0" smtClean="0">
                <a:solidFill>
                  <a:srgbClr val="3F3F3F"/>
                </a:solidFill>
                <a:latin typeface="Lucida Sans Unicode"/>
                <a:cs typeface="Lucida Sans Unicode"/>
              </a:rPr>
              <a:t>tills </a:t>
            </a:r>
            <a:r>
              <a:rPr sz="1900" spc="-10" dirty="0">
                <a:solidFill>
                  <a:srgbClr val="3F3F3F"/>
                </a:solidFill>
                <a:latin typeface="Lucida Sans Unicode"/>
                <a:cs typeface="Lucida Sans Unicode"/>
              </a:rPr>
              <a:t>det är rätt.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495" y="228600"/>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58496" y="2438561"/>
              <a:ext cx="4782382" cy="3173661"/>
            </a:xfrm>
            <a:prstGeom prst="rect">
              <a:avLst/>
            </a:prstGeom>
          </p:spPr>
        </p:pic>
      </p:grpSp>
      <p:sp>
        <p:nvSpPr>
          <p:cNvPr id="8" name="object 8"/>
          <p:cNvSpPr txBox="1">
            <a:spLocks noGrp="1"/>
          </p:cNvSpPr>
          <p:nvPr>
            <p:ph type="title"/>
          </p:nvPr>
        </p:nvSpPr>
        <p:spPr>
          <a:xfrm>
            <a:off x="6248400" y="734314"/>
            <a:ext cx="4895087" cy="2690480"/>
          </a:xfrm>
          <a:prstGeom prst="rect">
            <a:avLst/>
          </a:prstGeom>
        </p:spPr>
        <p:txBody>
          <a:bodyPr vert="horz" wrap="square" lIns="0" tIns="12700" rIns="0" bIns="0" rtlCol="0">
            <a:spAutoFit/>
          </a:bodyPr>
          <a:lstStyle/>
          <a:p>
            <a:pPr marL="12700" algn="r">
              <a:lnSpc>
                <a:spcPct val="100000"/>
              </a:lnSpc>
              <a:spcBef>
                <a:spcPts val="100"/>
              </a:spcBef>
            </a:pPr>
            <a:r>
              <a:rPr sz="2900" spc="110" dirty="0" smtClean="0">
                <a:solidFill>
                  <a:srgbClr val="FFFFFF"/>
                </a:solidFill>
              </a:rPr>
              <a:t>Volontärer</a:t>
            </a:r>
            <a:r>
              <a:rPr sz="2900" spc="-125" dirty="0" smtClean="0">
                <a:solidFill>
                  <a:srgbClr val="FFFFFF"/>
                </a:solidFill>
              </a:rPr>
              <a:t> </a:t>
            </a:r>
            <a:r>
              <a:rPr sz="2900" spc="10" dirty="0" smtClean="0">
                <a:solidFill>
                  <a:srgbClr val="FFFFFF"/>
                </a:solidFill>
              </a:rPr>
              <a:t>och</a:t>
            </a:r>
            <a:r>
              <a:rPr lang="sv-SE" sz="2900" spc="10" dirty="0" smtClean="0">
                <a:solidFill>
                  <a:srgbClr val="FFFFFF"/>
                </a:solidFill>
              </a:rPr>
              <a:t/>
            </a:r>
            <a:br>
              <a:rPr lang="sv-SE" sz="2900" spc="10" dirty="0" smtClean="0">
                <a:solidFill>
                  <a:srgbClr val="FFFFFF"/>
                </a:solidFill>
              </a:rPr>
            </a:br>
            <a:r>
              <a:rPr lang="sv-SE" sz="2900" spc="10" dirty="0" smtClean="0">
                <a:solidFill>
                  <a:srgbClr val="FFFFFF"/>
                </a:solidFill>
              </a:rPr>
              <a:t>gemenskap-</a:t>
            </a:r>
            <a:r>
              <a:rPr lang="sv-SE" sz="2900" spc="10" dirty="0">
                <a:solidFill>
                  <a:srgbClr val="FFFFFF"/>
                </a:solidFill>
              </a:rPr>
              <a:t/>
            </a:r>
            <a:br>
              <a:rPr lang="sv-SE" sz="2900" spc="10" dirty="0">
                <a:solidFill>
                  <a:srgbClr val="FFFFFF"/>
                </a:solidFill>
              </a:rPr>
            </a:br>
            <a:r>
              <a:rPr lang="sv-SE" sz="2900" spc="10" dirty="0">
                <a:solidFill>
                  <a:srgbClr val="FFFFFF"/>
                </a:solidFill>
              </a:rPr>
              <a:t>engagemang i att använda</a:t>
            </a:r>
            <a:br>
              <a:rPr lang="sv-SE" sz="2900" spc="10" dirty="0">
                <a:solidFill>
                  <a:srgbClr val="FFFFFF"/>
                </a:solidFill>
              </a:rPr>
            </a:br>
            <a:r>
              <a:rPr lang="sv-SE" sz="2900" spc="10" dirty="0">
                <a:solidFill>
                  <a:srgbClr val="FFFFFF"/>
                </a:solidFill>
              </a:rPr>
              <a:t>resurserna</a:t>
            </a:r>
            <a:br>
              <a:rPr lang="sv-SE" sz="2900" spc="10" dirty="0">
                <a:solidFill>
                  <a:srgbClr val="FFFFFF"/>
                </a:solidFill>
              </a:rPr>
            </a:br>
            <a:r>
              <a:rPr lang="sv-SE" sz="2900" spc="10" dirty="0" smtClean="0">
                <a:solidFill>
                  <a:srgbClr val="FFFFFF"/>
                </a:solidFill>
              </a:rPr>
              <a:t/>
            </a:r>
            <a:br>
              <a:rPr lang="sv-SE" sz="2900" spc="10" dirty="0" smtClean="0">
                <a:solidFill>
                  <a:srgbClr val="FFFFFF"/>
                </a:solidFill>
              </a:rPr>
            </a:br>
            <a:endParaRPr sz="2900" dirty="0"/>
          </a:p>
        </p:txBody>
      </p:sp>
      <p:sp>
        <p:nvSpPr>
          <p:cNvPr id="9" name="object 9"/>
          <p:cNvSpPr txBox="1"/>
          <p:nvPr/>
        </p:nvSpPr>
        <p:spPr>
          <a:xfrm>
            <a:off x="7321042" y="1058718"/>
            <a:ext cx="3857625" cy="535403"/>
          </a:xfrm>
          <a:prstGeom prst="rect">
            <a:avLst/>
          </a:prstGeom>
        </p:spPr>
        <p:txBody>
          <a:bodyPr vert="horz" wrap="square" lIns="0" tIns="194945" rIns="0" bIns="0" rtlCol="0">
            <a:spAutoFit/>
          </a:bodyPr>
          <a:lstStyle/>
          <a:p>
            <a:pPr marL="1779270">
              <a:lnSpc>
                <a:spcPct val="100000"/>
              </a:lnSpc>
              <a:spcBef>
                <a:spcPts val="1535"/>
              </a:spcBef>
            </a:pPr>
            <a:endParaRPr sz="2200" b="1" spc="90" dirty="0">
              <a:solidFill>
                <a:srgbClr val="FFFFFF"/>
              </a:solidFill>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72628" y="0"/>
            <a:ext cx="3409315" cy="4061460"/>
          </a:xfrm>
          <a:custGeom>
            <a:avLst/>
            <a:gdLst/>
            <a:ahLst/>
            <a:cxnLst/>
            <a:rect l="l" t="t" r="r" b="b"/>
            <a:pathLst>
              <a:path w="3409315" h="4061460">
                <a:moveTo>
                  <a:pt x="3409187" y="0"/>
                </a:moveTo>
                <a:lnTo>
                  <a:pt x="0" y="0"/>
                </a:lnTo>
                <a:lnTo>
                  <a:pt x="0" y="4061460"/>
                </a:lnTo>
                <a:lnTo>
                  <a:pt x="3409187" y="4061460"/>
                </a:lnTo>
                <a:lnTo>
                  <a:pt x="3409187" y="0"/>
                </a:lnTo>
                <a:close/>
              </a:path>
            </a:pathLst>
          </a:custGeom>
          <a:solidFill>
            <a:srgbClr val="9F5095">
              <a:alpha val="90979"/>
            </a:srgbClr>
          </a:solidFill>
        </p:spPr>
        <p:txBody>
          <a:bodyPr wrap="square" lIns="0" tIns="0" rIns="0" bIns="0" rtlCol="0"/>
          <a:lstStyle/>
          <a:p>
            <a:endParaRPr dirty="0"/>
          </a:p>
        </p:txBody>
      </p:sp>
      <p:sp>
        <p:nvSpPr>
          <p:cNvPr id="3" name="object 3"/>
          <p:cNvSpPr txBox="1">
            <a:spLocks noGrp="1"/>
          </p:cNvSpPr>
          <p:nvPr>
            <p:ph type="title"/>
          </p:nvPr>
        </p:nvSpPr>
        <p:spPr>
          <a:xfrm>
            <a:off x="518261" y="419734"/>
            <a:ext cx="6339739" cy="459100"/>
          </a:xfrm>
          <a:prstGeom prst="rect">
            <a:avLst/>
          </a:prstGeom>
        </p:spPr>
        <p:txBody>
          <a:bodyPr vert="horz" wrap="square" lIns="0" tIns="12700" rIns="0" bIns="0" rtlCol="0">
            <a:spAutoFit/>
          </a:bodyPr>
          <a:lstStyle/>
          <a:p>
            <a:pPr marL="12700">
              <a:lnSpc>
                <a:spcPct val="100000"/>
              </a:lnSpc>
              <a:spcBef>
                <a:spcPts val="100"/>
              </a:spcBef>
            </a:pPr>
            <a:r>
              <a:rPr sz="2900" spc="105" dirty="0">
                <a:solidFill>
                  <a:srgbClr val="A5377D"/>
                </a:solidFill>
              </a:rPr>
              <a:t>Varför</a:t>
            </a:r>
            <a:r>
              <a:rPr sz="2900" spc="-60" dirty="0">
                <a:solidFill>
                  <a:srgbClr val="A5377D"/>
                </a:solidFill>
              </a:rPr>
              <a:t> </a:t>
            </a:r>
            <a:r>
              <a:rPr sz="2900" spc="160" dirty="0">
                <a:solidFill>
                  <a:srgbClr val="A5377D"/>
                </a:solidFill>
              </a:rPr>
              <a:t>är</a:t>
            </a:r>
            <a:r>
              <a:rPr sz="2900" spc="-60" dirty="0">
                <a:solidFill>
                  <a:srgbClr val="A5377D"/>
                </a:solidFill>
              </a:rPr>
              <a:t> </a:t>
            </a:r>
            <a:r>
              <a:rPr sz="2900" spc="114" dirty="0">
                <a:solidFill>
                  <a:srgbClr val="A5377D"/>
                </a:solidFill>
              </a:rPr>
              <a:t>en</a:t>
            </a:r>
            <a:r>
              <a:rPr sz="2900" spc="-60" dirty="0">
                <a:solidFill>
                  <a:srgbClr val="A5377D"/>
                </a:solidFill>
              </a:rPr>
              <a:t> </a:t>
            </a:r>
            <a:r>
              <a:rPr lang="sv-SE" sz="2900" spc="-60" dirty="0" smtClean="0">
                <a:solidFill>
                  <a:srgbClr val="A5377D"/>
                </a:solidFill>
              </a:rPr>
              <a:t>gemenskap s</a:t>
            </a:r>
            <a:r>
              <a:rPr sz="2900" spc="-20" dirty="0" smtClean="0">
                <a:solidFill>
                  <a:srgbClr val="A5377D"/>
                </a:solidFill>
              </a:rPr>
              <a:t>å</a:t>
            </a:r>
            <a:r>
              <a:rPr sz="2900" spc="-60" dirty="0" smtClean="0">
                <a:solidFill>
                  <a:srgbClr val="A5377D"/>
                </a:solidFill>
              </a:rPr>
              <a:t> </a:t>
            </a:r>
            <a:r>
              <a:rPr sz="2900" spc="45" dirty="0">
                <a:solidFill>
                  <a:srgbClr val="A5377D"/>
                </a:solidFill>
              </a:rPr>
              <a:t>viktig?</a:t>
            </a:r>
            <a:endParaRPr sz="2900" dirty="0"/>
          </a:p>
        </p:txBody>
      </p:sp>
      <p:sp>
        <p:nvSpPr>
          <p:cNvPr id="4" name="object 4"/>
          <p:cNvSpPr txBox="1"/>
          <p:nvPr/>
        </p:nvSpPr>
        <p:spPr>
          <a:xfrm>
            <a:off x="8350757" y="944839"/>
            <a:ext cx="2724150" cy="1424557"/>
          </a:xfrm>
          <a:prstGeom prst="rect">
            <a:avLst/>
          </a:prstGeom>
        </p:spPr>
        <p:txBody>
          <a:bodyPr vert="horz" wrap="square" lIns="0" tIns="13970" rIns="0" bIns="0" rtlCol="0">
            <a:spAutoFit/>
          </a:bodyPr>
          <a:lstStyle/>
          <a:p>
            <a:pPr marL="33655" marR="5080" indent="-21590">
              <a:lnSpc>
                <a:spcPct val="127499"/>
              </a:lnSpc>
              <a:spcBef>
                <a:spcPts val="110"/>
              </a:spcBef>
            </a:pPr>
            <a:r>
              <a:rPr sz="1850" i="1" spc="150" dirty="0">
                <a:solidFill>
                  <a:srgbClr val="FFFFFF"/>
                </a:solidFill>
                <a:latin typeface="Trebuchet MS"/>
                <a:cs typeface="Trebuchet MS"/>
              </a:rPr>
              <a:t>"Om du vill gå snabbt,  gå ensam. Om du vill nå  långt, gå tillsammans."</a:t>
            </a:r>
          </a:p>
        </p:txBody>
      </p:sp>
      <p:sp>
        <p:nvSpPr>
          <p:cNvPr id="5" name="object 5"/>
          <p:cNvSpPr txBox="1"/>
          <p:nvPr/>
        </p:nvSpPr>
        <p:spPr>
          <a:xfrm>
            <a:off x="518261" y="1685797"/>
            <a:ext cx="7251700" cy="2209900"/>
          </a:xfrm>
          <a:prstGeom prst="rect">
            <a:avLst/>
          </a:prstGeom>
        </p:spPr>
        <p:txBody>
          <a:bodyPr vert="horz" wrap="square" lIns="0" tIns="12700" rIns="0" bIns="0" rtlCol="0">
            <a:spAutoFit/>
          </a:bodyPr>
          <a:lstStyle/>
          <a:p>
            <a:pPr marL="12700" marR="511175">
              <a:lnSpc>
                <a:spcPct val="113700"/>
              </a:lnSpc>
              <a:spcBef>
                <a:spcPts val="100"/>
              </a:spcBef>
            </a:pPr>
            <a:r>
              <a:rPr sz="2100" spc="-25" dirty="0">
                <a:latin typeface="Lucida Sans Unicode"/>
                <a:cs typeface="Lucida Sans Unicode"/>
              </a:rPr>
              <a:t>Samarbete, </a:t>
            </a:r>
            <a:r>
              <a:rPr sz="2100" spc="-25" dirty="0" smtClean="0">
                <a:latin typeface="Lucida Sans Unicode"/>
                <a:cs typeface="Lucida Sans Unicode"/>
              </a:rPr>
              <a:t>engagemang</a:t>
            </a:r>
            <a:r>
              <a:rPr lang="sv-SE" sz="2100" spc="-25" dirty="0" smtClean="0">
                <a:latin typeface="Lucida Sans Unicode"/>
                <a:cs typeface="Lucida Sans Unicode"/>
              </a:rPr>
              <a:t> och </a:t>
            </a:r>
            <a:r>
              <a:rPr sz="2100" spc="-25" dirty="0" smtClean="0">
                <a:latin typeface="Lucida Sans Unicode"/>
                <a:cs typeface="Lucida Sans Unicode"/>
              </a:rPr>
              <a:t>anknytning </a:t>
            </a:r>
            <a:r>
              <a:rPr sz="2100" spc="-25" dirty="0">
                <a:latin typeface="Lucida Sans Unicode"/>
                <a:cs typeface="Lucida Sans Unicode"/>
              </a:rPr>
              <a:t>är nyckeln till </a:t>
            </a:r>
            <a:r>
              <a:rPr lang="sv-SE" sz="2100" spc="-25" dirty="0">
                <a:latin typeface="Lucida Sans Unicode"/>
                <a:cs typeface="Lucida Sans Unicode"/>
              </a:rPr>
              <a:t>gemensamt </a:t>
            </a:r>
            <a:r>
              <a:rPr lang="sv-SE" sz="2100" spc="-25" dirty="0" smtClean="0">
                <a:latin typeface="Lucida Sans Unicode"/>
                <a:cs typeface="Lucida Sans Unicode"/>
              </a:rPr>
              <a:t>liv och </a:t>
            </a:r>
            <a:r>
              <a:rPr sz="2100" spc="-25" dirty="0" smtClean="0">
                <a:latin typeface="Lucida Sans Unicode"/>
                <a:cs typeface="Lucida Sans Unicode"/>
              </a:rPr>
              <a:t>arbete</a:t>
            </a:r>
            <a:r>
              <a:rPr sz="2100" spc="-25" dirty="0">
                <a:latin typeface="Lucida Sans Unicode"/>
                <a:cs typeface="Lucida Sans Unicode"/>
              </a:rPr>
              <a:t>.</a:t>
            </a:r>
          </a:p>
          <a:p>
            <a:pPr>
              <a:lnSpc>
                <a:spcPct val="100000"/>
              </a:lnSpc>
              <a:spcBef>
                <a:spcPts val="25"/>
              </a:spcBef>
            </a:pPr>
            <a:endParaRPr sz="3000" dirty="0">
              <a:latin typeface="Lucida Sans Unicode"/>
              <a:cs typeface="Lucida Sans Unicode"/>
            </a:endParaRPr>
          </a:p>
          <a:p>
            <a:pPr marL="355600" marR="5080" indent="-342900">
              <a:lnSpc>
                <a:spcPct val="102899"/>
              </a:lnSpc>
              <a:buSzPct val="114285"/>
              <a:buFont typeface="MS UI Gothic"/>
              <a:buChar char="▪"/>
              <a:tabLst>
                <a:tab pos="354965" algn="l"/>
                <a:tab pos="355600" algn="l"/>
              </a:tabLst>
            </a:pPr>
            <a:r>
              <a:rPr sz="2100" dirty="0">
                <a:latin typeface="Lucida Sans Unicode"/>
                <a:cs typeface="Lucida Sans Unicode"/>
              </a:rPr>
              <a:t>Som</a:t>
            </a:r>
            <a:r>
              <a:rPr sz="2100" spc="-125" dirty="0">
                <a:latin typeface="Lucida Sans Unicode"/>
                <a:cs typeface="Lucida Sans Unicode"/>
              </a:rPr>
              <a:t> </a:t>
            </a:r>
            <a:r>
              <a:rPr sz="2100" spc="-10" dirty="0">
                <a:latin typeface="Lucida Sans Unicode"/>
                <a:cs typeface="Lucida Sans Unicode"/>
              </a:rPr>
              <a:t>någon</a:t>
            </a:r>
            <a:r>
              <a:rPr sz="2100" spc="-120" dirty="0">
                <a:latin typeface="Lucida Sans Unicode"/>
                <a:cs typeface="Lucida Sans Unicode"/>
              </a:rPr>
              <a:t> </a:t>
            </a:r>
            <a:r>
              <a:rPr sz="2100" spc="-30" dirty="0">
                <a:latin typeface="Lucida Sans Unicode"/>
                <a:cs typeface="Lucida Sans Unicode"/>
              </a:rPr>
              <a:t>som</a:t>
            </a:r>
            <a:r>
              <a:rPr sz="2100" spc="-120" dirty="0">
                <a:latin typeface="Lucida Sans Unicode"/>
                <a:cs typeface="Lucida Sans Unicode"/>
              </a:rPr>
              <a:t> </a:t>
            </a:r>
            <a:r>
              <a:rPr sz="2100" spc="-25" dirty="0">
                <a:latin typeface="Lucida Sans Unicode"/>
                <a:cs typeface="Lucida Sans Unicode"/>
              </a:rPr>
              <a:t>hjälper</a:t>
            </a:r>
            <a:r>
              <a:rPr sz="2100" spc="-120" dirty="0">
                <a:latin typeface="Lucida Sans Unicode"/>
                <a:cs typeface="Lucida Sans Unicode"/>
              </a:rPr>
              <a:t> </a:t>
            </a:r>
            <a:r>
              <a:rPr sz="2100" dirty="0">
                <a:latin typeface="Lucida Sans Unicode"/>
                <a:cs typeface="Lucida Sans Unicode"/>
              </a:rPr>
              <a:t>andra</a:t>
            </a:r>
            <a:r>
              <a:rPr sz="2100" spc="-120" dirty="0">
                <a:latin typeface="Lucida Sans Unicode"/>
                <a:cs typeface="Lucida Sans Unicode"/>
              </a:rPr>
              <a:t> </a:t>
            </a:r>
            <a:r>
              <a:rPr sz="2100" spc="-10" dirty="0">
                <a:latin typeface="Lucida Sans Unicode"/>
                <a:cs typeface="Lucida Sans Unicode"/>
              </a:rPr>
              <a:t>hela</a:t>
            </a:r>
            <a:r>
              <a:rPr sz="2100" spc="-120" dirty="0">
                <a:latin typeface="Lucida Sans Unicode"/>
                <a:cs typeface="Lucida Sans Unicode"/>
              </a:rPr>
              <a:t> </a:t>
            </a:r>
            <a:r>
              <a:rPr sz="2100" spc="-25" dirty="0">
                <a:latin typeface="Lucida Sans Unicode"/>
                <a:cs typeface="Lucida Sans Unicode"/>
              </a:rPr>
              <a:t>tiden</a:t>
            </a:r>
            <a:r>
              <a:rPr sz="2100" spc="-125" dirty="0">
                <a:latin typeface="Lucida Sans Unicode"/>
                <a:cs typeface="Lucida Sans Unicode"/>
              </a:rPr>
              <a:t> </a:t>
            </a:r>
            <a:r>
              <a:rPr sz="2100" spc="-35" dirty="0">
                <a:latin typeface="Lucida Sans Unicode"/>
                <a:cs typeface="Lucida Sans Unicode"/>
              </a:rPr>
              <a:t>kan</a:t>
            </a:r>
            <a:r>
              <a:rPr sz="2100" spc="-120" dirty="0">
                <a:latin typeface="Lucida Sans Unicode"/>
                <a:cs typeface="Lucida Sans Unicode"/>
              </a:rPr>
              <a:t> </a:t>
            </a:r>
            <a:r>
              <a:rPr sz="2100" spc="-20" dirty="0">
                <a:latin typeface="Lucida Sans Unicode"/>
                <a:cs typeface="Lucida Sans Unicode"/>
              </a:rPr>
              <a:t>du</a:t>
            </a:r>
            <a:r>
              <a:rPr sz="2100" spc="-120" dirty="0">
                <a:latin typeface="Lucida Sans Unicode"/>
                <a:cs typeface="Lucida Sans Unicode"/>
              </a:rPr>
              <a:t> </a:t>
            </a:r>
            <a:r>
              <a:rPr sz="2100" spc="-30" dirty="0">
                <a:latin typeface="Lucida Sans Unicode"/>
                <a:cs typeface="Lucida Sans Unicode"/>
              </a:rPr>
              <a:t>ibland </a:t>
            </a:r>
            <a:r>
              <a:rPr sz="2100" spc="-650" dirty="0">
                <a:latin typeface="Lucida Sans Unicode"/>
                <a:cs typeface="Lucida Sans Unicode"/>
              </a:rPr>
              <a:t> </a:t>
            </a:r>
            <a:r>
              <a:rPr sz="2100" spc="-20" dirty="0">
                <a:latin typeface="Lucida Sans Unicode"/>
                <a:cs typeface="Lucida Sans Unicode"/>
              </a:rPr>
              <a:t>känna </a:t>
            </a:r>
            <a:r>
              <a:rPr sz="2100" spc="-15" dirty="0">
                <a:latin typeface="Lucida Sans Unicode"/>
                <a:cs typeface="Lucida Sans Unicode"/>
              </a:rPr>
              <a:t>att </a:t>
            </a:r>
            <a:r>
              <a:rPr sz="2100" spc="-20" dirty="0">
                <a:latin typeface="Lucida Sans Unicode"/>
                <a:cs typeface="Lucida Sans Unicode"/>
              </a:rPr>
              <a:t>ingen </a:t>
            </a:r>
            <a:r>
              <a:rPr sz="2100" spc="-40" dirty="0">
                <a:latin typeface="Lucida Sans Unicode"/>
                <a:cs typeface="Lucida Sans Unicode"/>
              </a:rPr>
              <a:t>finns </a:t>
            </a:r>
            <a:r>
              <a:rPr sz="2100" spc="-5" dirty="0">
                <a:latin typeface="Lucida Sans Unicode"/>
                <a:cs typeface="Lucida Sans Unicode"/>
              </a:rPr>
              <a:t>där </a:t>
            </a:r>
            <a:r>
              <a:rPr sz="2100" spc="-25" dirty="0">
                <a:latin typeface="Lucida Sans Unicode"/>
                <a:cs typeface="Lucida Sans Unicode"/>
              </a:rPr>
              <a:t>för </a:t>
            </a:r>
            <a:r>
              <a:rPr sz="2100" spc="-55" dirty="0">
                <a:latin typeface="Lucida Sans Unicode"/>
                <a:cs typeface="Lucida Sans Unicode"/>
              </a:rPr>
              <a:t>dig, </a:t>
            </a:r>
            <a:r>
              <a:rPr sz="2100" spc="-5" dirty="0">
                <a:latin typeface="Lucida Sans Unicode"/>
                <a:cs typeface="Lucida Sans Unicode"/>
              </a:rPr>
              <a:t>utan </a:t>
            </a:r>
            <a:r>
              <a:rPr sz="2100" dirty="0">
                <a:latin typeface="Lucida Sans Unicode"/>
                <a:cs typeface="Lucida Sans Unicode"/>
              </a:rPr>
              <a:t>några </a:t>
            </a:r>
            <a:r>
              <a:rPr sz="2100" spc="-15" dirty="0">
                <a:latin typeface="Lucida Sans Unicode"/>
                <a:cs typeface="Lucida Sans Unicode"/>
              </a:rPr>
              <a:t>resurser </a:t>
            </a:r>
            <a:r>
              <a:rPr sz="2100" spc="-10" dirty="0">
                <a:latin typeface="Lucida Sans Unicode"/>
                <a:cs typeface="Lucida Sans Unicode"/>
              </a:rPr>
              <a:t> </a:t>
            </a:r>
            <a:r>
              <a:rPr sz="2100" spc="-15" dirty="0">
                <a:latin typeface="Lucida Sans Unicode"/>
                <a:cs typeface="Lucida Sans Unicode"/>
              </a:rPr>
              <a:t>att</a:t>
            </a:r>
            <a:r>
              <a:rPr sz="2100" spc="-125" dirty="0">
                <a:latin typeface="Lucida Sans Unicode"/>
                <a:cs typeface="Lucida Sans Unicode"/>
              </a:rPr>
              <a:t> </a:t>
            </a:r>
            <a:r>
              <a:rPr sz="2100" spc="-5" dirty="0">
                <a:latin typeface="Lucida Sans Unicode"/>
                <a:cs typeface="Lucida Sans Unicode"/>
              </a:rPr>
              <a:t>använda</a:t>
            </a:r>
            <a:r>
              <a:rPr sz="2100" spc="-120" dirty="0">
                <a:latin typeface="Lucida Sans Unicode"/>
                <a:cs typeface="Lucida Sans Unicode"/>
              </a:rPr>
              <a:t> </a:t>
            </a:r>
            <a:r>
              <a:rPr lang="sv-SE" sz="2100" spc="5" dirty="0" smtClean="0">
                <a:latin typeface="Lucida Sans Unicode"/>
                <a:cs typeface="Lucida Sans Unicode"/>
              </a:rPr>
              <a:t>förutom</a:t>
            </a:r>
            <a:r>
              <a:rPr sz="2100" spc="-120" dirty="0" smtClean="0">
                <a:latin typeface="Lucida Sans Unicode"/>
                <a:cs typeface="Lucida Sans Unicode"/>
              </a:rPr>
              <a:t> </a:t>
            </a:r>
            <a:r>
              <a:rPr sz="2100" spc="-25" dirty="0">
                <a:latin typeface="Lucida Sans Unicode"/>
                <a:cs typeface="Lucida Sans Unicode"/>
              </a:rPr>
              <a:t>dina</a:t>
            </a:r>
            <a:r>
              <a:rPr sz="2100" spc="-120" dirty="0">
                <a:latin typeface="Lucida Sans Unicode"/>
                <a:cs typeface="Lucida Sans Unicode"/>
              </a:rPr>
              <a:t> </a:t>
            </a:r>
            <a:r>
              <a:rPr sz="2100" spc="-20" dirty="0">
                <a:latin typeface="Lucida Sans Unicode"/>
                <a:cs typeface="Lucida Sans Unicode"/>
              </a:rPr>
              <a:t>egna.</a:t>
            </a:r>
            <a:endParaRPr sz="2100" dirty="0">
              <a:latin typeface="Lucida Sans Unicode"/>
              <a:cs typeface="Lucida Sans Unicode"/>
            </a:endParaRPr>
          </a:p>
        </p:txBody>
      </p:sp>
      <p:sp>
        <p:nvSpPr>
          <p:cNvPr id="6" name="object 6"/>
          <p:cNvSpPr txBox="1"/>
          <p:nvPr/>
        </p:nvSpPr>
        <p:spPr>
          <a:xfrm>
            <a:off x="8780526" y="2565653"/>
            <a:ext cx="1922145" cy="254000"/>
          </a:xfrm>
          <a:prstGeom prst="rect">
            <a:avLst/>
          </a:prstGeom>
        </p:spPr>
        <p:txBody>
          <a:bodyPr vert="horz" wrap="square" lIns="0" tIns="12700" rIns="0" bIns="0" rtlCol="0">
            <a:spAutoFit/>
          </a:bodyPr>
          <a:lstStyle/>
          <a:p>
            <a:pPr marL="12700">
              <a:lnSpc>
                <a:spcPct val="100000"/>
              </a:lnSpc>
              <a:spcBef>
                <a:spcPts val="100"/>
              </a:spcBef>
            </a:pPr>
            <a:r>
              <a:rPr sz="1500" b="1" spc="65" dirty="0">
                <a:solidFill>
                  <a:srgbClr val="FFFFFF"/>
                </a:solidFill>
                <a:latin typeface="Arial"/>
                <a:cs typeface="Arial"/>
              </a:rPr>
              <a:t>afrikanskt</a:t>
            </a:r>
            <a:r>
              <a:rPr sz="1500" b="1" spc="-60" dirty="0">
                <a:solidFill>
                  <a:srgbClr val="FFFFFF"/>
                </a:solidFill>
                <a:latin typeface="Arial"/>
                <a:cs typeface="Arial"/>
              </a:rPr>
              <a:t> </a:t>
            </a:r>
            <a:r>
              <a:rPr sz="1500" b="1" spc="40" dirty="0">
                <a:solidFill>
                  <a:srgbClr val="FFFFFF"/>
                </a:solidFill>
                <a:latin typeface="Arial"/>
                <a:cs typeface="Arial"/>
              </a:rPr>
              <a:t>ordspråk</a:t>
            </a:r>
            <a:endParaRPr sz="1500">
              <a:latin typeface="Arial"/>
              <a:cs typeface="Arial"/>
            </a:endParaRPr>
          </a:p>
        </p:txBody>
      </p:sp>
      <p:sp>
        <p:nvSpPr>
          <p:cNvPr id="7" name="object 7"/>
          <p:cNvSpPr txBox="1"/>
          <p:nvPr/>
        </p:nvSpPr>
        <p:spPr>
          <a:xfrm>
            <a:off x="518261" y="4185411"/>
            <a:ext cx="10402570" cy="2249334"/>
          </a:xfrm>
          <a:prstGeom prst="rect">
            <a:avLst/>
          </a:prstGeom>
        </p:spPr>
        <p:txBody>
          <a:bodyPr vert="horz" wrap="square" lIns="0" tIns="12700" rIns="0" bIns="0" rtlCol="0">
            <a:spAutoFit/>
          </a:bodyPr>
          <a:lstStyle/>
          <a:p>
            <a:pPr marL="355600" marR="40005" indent="-342900">
              <a:lnSpc>
                <a:spcPct val="120000"/>
              </a:lnSpc>
              <a:spcBef>
                <a:spcPts val="100"/>
              </a:spcBef>
              <a:buSzPct val="120000"/>
              <a:buFont typeface="MS UI Gothic"/>
              <a:buChar char="▪"/>
              <a:tabLst>
                <a:tab pos="354965" algn="l"/>
                <a:tab pos="355600" algn="l"/>
              </a:tabLst>
            </a:pPr>
            <a:r>
              <a:rPr sz="2000" spc="-55" dirty="0">
                <a:latin typeface="Lucida Sans Unicode"/>
                <a:cs typeface="Lucida Sans Unicode"/>
              </a:rPr>
              <a:t>Att </a:t>
            </a:r>
            <a:r>
              <a:rPr sz="2000" spc="-25" dirty="0">
                <a:latin typeface="Lucida Sans Unicode"/>
                <a:cs typeface="Lucida Sans Unicode"/>
              </a:rPr>
              <a:t>hitta </a:t>
            </a:r>
            <a:r>
              <a:rPr sz="2000" spc="-35" dirty="0">
                <a:latin typeface="Lucida Sans Unicode"/>
                <a:cs typeface="Lucida Sans Unicode"/>
              </a:rPr>
              <a:t>din </a:t>
            </a:r>
            <a:r>
              <a:rPr lang="sv-SE" sz="2000" spc="-45" dirty="0" smtClean="0">
                <a:latin typeface="Lucida Sans Unicode"/>
                <a:cs typeface="Lucida Sans Unicode"/>
              </a:rPr>
              <a:t>gemenskap</a:t>
            </a:r>
            <a:r>
              <a:rPr sz="2000" spc="-45" dirty="0" smtClean="0">
                <a:latin typeface="Lucida Sans Unicode"/>
                <a:cs typeface="Lucida Sans Unicode"/>
              </a:rPr>
              <a:t>/bygga </a:t>
            </a:r>
            <a:r>
              <a:rPr sz="2000" spc="-40" dirty="0">
                <a:latin typeface="Lucida Sans Unicode"/>
                <a:cs typeface="Lucida Sans Unicode"/>
              </a:rPr>
              <a:t>ditt </a:t>
            </a:r>
            <a:r>
              <a:rPr sz="2000" spc="-20" dirty="0">
                <a:latin typeface="Lucida Sans Unicode"/>
                <a:cs typeface="Lucida Sans Unicode"/>
              </a:rPr>
              <a:t>samhälle </a:t>
            </a:r>
            <a:r>
              <a:rPr sz="2000" dirty="0">
                <a:latin typeface="Lucida Sans Unicode"/>
                <a:cs typeface="Lucida Sans Unicode"/>
              </a:rPr>
              <a:t>ger </a:t>
            </a:r>
            <a:r>
              <a:rPr sz="2000" spc="-40" dirty="0">
                <a:latin typeface="Lucida Sans Unicode"/>
                <a:cs typeface="Lucida Sans Unicode"/>
              </a:rPr>
              <a:t>dig </a:t>
            </a:r>
            <a:r>
              <a:rPr sz="2000" spc="-30" dirty="0">
                <a:latin typeface="Lucida Sans Unicode"/>
                <a:cs typeface="Lucida Sans Unicode"/>
              </a:rPr>
              <a:t>tillgång </a:t>
            </a:r>
            <a:r>
              <a:rPr sz="2000" spc="-55" dirty="0">
                <a:latin typeface="Lucida Sans Unicode"/>
                <a:cs typeface="Lucida Sans Unicode"/>
              </a:rPr>
              <a:t>till </a:t>
            </a:r>
            <a:r>
              <a:rPr sz="2000" dirty="0">
                <a:latin typeface="Lucida Sans Unicode"/>
                <a:cs typeface="Lucida Sans Unicode"/>
              </a:rPr>
              <a:t>en </a:t>
            </a:r>
            <a:r>
              <a:rPr sz="2000" spc="-40" dirty="0" smtClean="0">
                <a:latin typeface="Lucida Sans Unicode"/>
                <a:cs typeface="Lucida Sans Unicode"/>
              </a:rPr>
              <a:t>koalition</a:t>
            </a:r>
            <a:r>
              <a:rPr sz="2000" spc="-25" dirty="0" smtClean="0">
                <a:latin typeface="Lucida Sans Unicode"/>
                <a:cs typeface="Lucida Sans Unicode"/>
              </a:rPr>
              <a:t>,</a:t>
            </a:r>
            <a:r>
              <a:rPr sz="2000" spc="-114" dirty="0" smtClean="0">
                <a:latin typeface="Lucida Sans Unicode"/>
                <a:cs typeface="Lucida Sans Unicode"/>
              </a:rPr>
              <a:t> </a:t>
            </a:r>
            <a:r>
              <a:rPr sz="2000" dirty="0">
                <a:latin typeface="Lucida Sans Unicode"/>
                <a:cs typeface="Lucida Sans Unicode"/>
              </a:rPr>
              <a:t>en</a:t>
            </a:r>
            <a:r>
              <a:rPr sz="2000" spc="-110" dirty="0">
                <a:latin typeface="Lucida Sans Unicode"/>
                <a:cs typeface="Lucida Sans Unicode"/>
              </a:rPr>
              <a:t> </a:t>
            </a:r>
            <a:r>
              <a:rPr sz="2000" spc="-15" dirty="0" smtClean="0">
                <a:latin typeface="Lucida Sans Unicode"/>
                <a:cs typeface="Lucida Sans Unicode"/>
              </a:rPr>
              <a:t>grupp</a:t>
            </a:r>
            <a:r>
              <a:rPr sz="2000" spc="-114" dirty="0" smtClean="0">
                <a:latin typeface="Lucida Sans Unicode"/>
                <a:cs typeface="Lucida Sans Unicode"/>
              </a:rPr>
              <a:t> </a:t>
            </a:r>
            <a:r>
              <a:rPr sz="2000" spc="-20" dirty="0">
                <a:latin typeface="Lucida Sans Unicode"/>
                <a:cs typeface="Lucida Sans Unicode"/>
              </a:rPr>
              <a:t>för</a:t>
            </a:r>
            <a:r>
              <a:rPr sz="2000" spc="-110" dirty="0">
                <a:latin typeface="Lucida Sans Unicode"/>
                <a:cs typeface="Lucida Sans Unicode"/>
              </a:rPr>
              <a:t> </a:t>
            </a:r>
            <a:r>
              <a:rPr sz="2000" spc="-15" dirty="0">
                <a:latin typeface="Lucida Sans Unicode"/>
                <a:cs typeface="Lucida Sans Unicode"/>
              </a:rPr>
              <a:t>att</a:t>
            </a:r>
            <a:r>
              <a:rPr sz="2000" spc="-110" dirty="0">
                <a:latin typeface="Lucida Sans Unicode"/>
                <a:cs typeface="Lucida Sans Unicode"/>
              </a:rPr>
              <a:t> </a:t>
            </a:r>
            <a:r>
              <a:rPr sz="2000" spc="-5" dirty="0">
                <a:latin typeface="Lucida Sans Unicode"/>
                <a:cs typeface="Lucida Sans Unicode"/>
              </a:rPr>
              <a:t>ge</a:t>
            </a:r>
            <a:r>
              <a:rPr sz="2000" spc="-114" dirty="0">
                <a:latin typeface="Lucida Sans Unicode"/>
                <a:cs typeface="Lucida Sans Unicode"/>
              </a:rPr>
              <a:t> </a:t>
            </a:r>
            <a:r>
              <a:rPr sz="2000" spc="-35" dirty="0">
                <a:latin typeface="Lucida Sans Unicode"/>
                <a:cs typeface="Lucida Sans Unicode"/>
              </a:rPr>
              <a:t>stöd</a:t>
            </a:r>
            <a:r>
              <a:rPr sz="2000" spc="-110" dirty="0">
                <a:latin typeface="Lucida Sans Unicode"/>
                <a:cs typeface="Lucida Sans Unicode"/>
              </a:rPr>
              <a:t> </a:t>
            </a:r>
            <a:r>
              <a:rPr sz="2000" spc="-30" dirty="0">
                <a:latin typeface="Lucida Sans Unicode"/>
                <a:cs typeface="Lucida Sans Unicode"/>
              </a:rPr>
              <a:t>och</a:t>
            </a:r>
            <a:r>
              <a:rPr sz="2000" spc="-110" dirty="0">
                <a:latin typeface="Lucida Sans Unicode"/>
                <a:cs typeface="Lucida Sans Unicode"/>
              </a:rPr>
              <a:t> </a:t>
            </a:r>
            <a:r>
              <a:rPr sz="2000" spc="-10" dirty="0" smtClean="0">
                <a:latin typeface="Lucida Sans Unicode"/>
                <a:cs typeface="Lucida Sans Unicode"/>
              </a:rPr>
              <a:t>uppmuntran</a:t>
            </a:r>
            <a:r>
              <a:rPr lang="sv-SE" sz="2000" spc="-10" dirty="0" smtClean="0">
                <a:latin typeface="Lucida Sans Unicode"/>
                <a:cs typeface="Lucida Sans Unicode"/>
              </a:rPr>
              <a:t>, vilket kan </a:t>
            </a:r>
            <a:r>
              <a:rPr sz="2000" spc="-615" dirty="0" smtClean="0">
                <a:latin typeface="Lucida Sans Unicode"/>
                <a:cs typeface="Lucida Sans Unicode"/>
              </a:rPr>
              <a:t> </a:t>
            </a:r>
            <a:r>
              <a:rPr sz="2000" spc="-30" dirty="0">
                <a:latin typeface="Lucida Sans Unicode"/>
                <a:cs typeface="Lucida Sans Unicode"/>
              </a:rPr>
              <a:t>hjälpa</a:t>
            </a:r>
            <a:r>
              <a:rPr sz="2000" spc="-114" dirty="0">
                <a:latin typeface="Lucida Sans Unicode"/>
                <a:cs typeface="Lucida Sans Unicode"/>
              </a:rPr>
              <a:t> </a:t>
            </a:r>
            <a:r>
              <a:rPr sz="2000" spc="-40" dirty="0">
                <a:latin typeface="Lucida Sans Unicode"/>
                <a:cs typeface="Lucida Sans Unicode"/>
              </a:rPr>
              <a:t>dig</a:t>
            </a:r>
            <a:r>
              <a:rPr sz="2000" spc="-114" dirty="0">
                <a:latin typeface="Lucida Sans Unicode"/>
                <a:cs typeface="Lucida Sans Unicode"/>
              </a:rPr>
              <a:t> </a:t>
            </a:r>
            <a:r>
              <a:rPr sz="2000" spc="-15" dirty="0">
                <a:latin typeface="Lucida Sans Unicode"/>
                <a:cs typeface="Lucida Sans Unicode"/>
              </a:rPr>
              <a:t>att</a:t>
            </a:r>
            <a:r>
              <a:rPr sz="2000" spc="-114" dirty="0">
                <a:latin typeface="Lucida Sans Unicode"/>
                <a:cs typeface="Lucida Sans Unicode"/>
              </a:rPr>
              <a:t> </a:t>
            </a:r>
            <a:r>
              <a:rPr sz="2000" spc="-15" dirty="0">
                <a:latin typeface="Lucida Sans Unicode"/>
                <a:cs typeface="Lucida Sans Unicode"/>
              </a:rPr>
              <a:t>uppnå</a:t>
            </a:r>
            <a:r>
              <a:rPr sz="2000" spc="-114" dirty="0">
                <a:latin typeface="Lucida Sans Unicode"/>
                <a:cs typeface="Lucida Sans Unicode"/>
              </a:rPr>
              <a:t> </a:t>
            </a:r>
            <a:r>
              <a:rPr sz="2000" spc="-40" dirty="0">
                <a:latin typeface="Lucida Sans Unicode"/>
                <a:cs typeface="Lucida Sans Unicode"/>
              </a:rPr>
              <a:t>ditt</a:t>
            </a:r>
            <a:r>
              <a:rPr sz="2000" spc="-114" dirty="0">
                <a:latin typeface="Lucida Sans Unicode"/>
                <a:cs typeface="Lucida Sans Unicode"/>
              </a:rPr>
              <a:t> </a:t>
            </a:r>
            <a:r>
              <a:rPr sz="2000" spc="-35" dirty="0">
                <a:latin typeface="Lucida Sans Unicode"/>
                <a:cs typeface="Lucida Sans Unicode"/>
              </a:rPr>
              <a:t>sociala</a:t>
            </a:r>
            <a:r>
              <a:rPr sz="2000" spc="-114" dirty="0">
                <a:latin typeface="Lucida Sans Unicode"/>
                <a:cs typeface="Lucida Sans Unicode"/>
              </a:rPr>
              <a:t> </a:t>
            </a:r>
            <a:r>
              <a:rPr sz="2000" spc="-25" dirty="0">
                <a:latin typeface="Lucida Sans Unicode"/>
                <a:cs typeface="Lucida Sans Unicode"/>
              </a:rPr>
              <a:t>uppdrag.</a:t>
            </a:r>
            <a:endParaRPr sz="2000" dirty="0">
              <a:latin typeface="Lucida Sans Unicode"/>
              <a:cs typeface="Lucida Sans Unicode"/>
            </a:endParaRPr>
          </a:p>
          <a:p>
            <a:pPr marL="355600" marR="5080" indent="-342900">
              <a:lnSpc>
                <a:spcPts val="2880"/>
              </a:lnSpc>
              <a:spcBef>
                <a:spcPts val="100"/>
              </a:spcBef>
              <a:buSzPct val="120000"/>
              <a:buFont typeface="MS UI Gothic"/>
              <a:buChar char="▪"/>
              <a:tabLst>
                <a:tab pos="354965" algn="l"/>
                <a:tab pos="355600" algn="l"/>
              </a:tabLst>
            </a:pPr>
            <a:r>
              <a:rPr sz="2000" b="1" spc="55" dirty="0">
                <a:solidFill>
                  <a:srgbClr val="9F5096"/>
                </a:solidFill>
                <a:latin typeface="Arial"/>
                <a:cs typeface="Arial"/>
              </a:rPr>
              <a:t>Gemenskapen </a:t>
            </a:r>
            <a:r>
              <a:rPr sz="2000" b="1" spc="75" dirty="0">
                <a:solidFill>
                  <a:srgbClr val="9F5096"/>
                </a:solidFill>
                <a:latin typeface="Arial"/>
                <a:cs typeface="Arial"/>
              </a:rPr>
              <a:t>börjar </a:t>
            </a:r>
            <a:r>
              <a:rPr sz="2000" b="1" spc="95" dirty="0">
                <a:solidFill>
                  <a:srgbClr val="9F5096"/>
                </a:solidFill>
                <a:latin typeface="Arial"/>
                <a:cs typeface="Arial"/>
              </a:rPr>
              <a:t>med </a:t>
            </a:r>
            <a:r>
              <a:rPr sz="2000" b="1" spc="165" dirty="0">
                <a:solidFill>
                  <a:srgbClr val="9F5096"/>
                </a:solidFill>
                <a:latin typeface="Arial"/>
                <a:cs typeface="Arial"/>
              </a:rPr>
              <a:t>att </a:t>
            </a:r>
            <a:r>
              <a:rPr sz="2000" b="1" spc="65" dirty="0">
                <a:solidFill>
                  <a:srgbClr val="9F5096"/>
                </a:solidFill>
                <a:latin typeface="Arial"/>
                <a:cs typeface="Arial"/>
              </a:rPr>
              <a:t>du </a:t>
            </a:r>
            <a:r>
              <a:rPr sz="2000" b="1" spc="114" dirty="0">
                <a:solidFill>
                  <a:srgbClr val="9F5096"/>
                </a:solidFill>
                <a:latin typeface="Arial"/>
                <a:cs typeface="Arial"/>
              </a:rPr>
              <a:t>tror </a:t>
            </a:r>
            <a:r>
              <a:rPr sz="2000" b="1" spc="5" dirty="0">
                <a:solidFill>
                  <a:srgbClr val="9F5096"/>
                </a:solidFill>
                <a:latin typeface="Arial"/>
                <a:cs typeface="Arial"/>
              </a:rPr>
              <a:t>och </a:t>
            </a:r>
            <a:r>
              <a:rPr sz="2000" b="1" spc="105" dirty="0">
                <a:solidFill>
                  <a:srgbClr val="9F5096"/>
                </a:solidFill>
                <a:latin typeface="Arial"/>
                <a:cs typeface="Arial"/>
              </a:rPr>
              <a:t>litar </a:t>
            </a:r>
            <a:r>
              <a:rPr sz="2000" b="1" spc="70" dirty="0">
                <a:solidFill>
                  <a:srgbClr val="9F5096"/>
                </a:solidFill>
                <a:latin typeface="Arial"/>
                <a:cs typeface="Arial"/>
              </a:rPr>
              <a:t>på </a:t>
            </a:r>
            <a:r>
              <a:rPr sz="2000" b="1" spc="45" dirty="0">
                <a:solidFill>
                  <a:srgbClr val="9F5096"/>
                </a:solidFill>
                <a:latin typeface="Arial"/>
                <a:cs typeface="Arial"/>
              </a:rPr>
              <a:t>dig </a:t>
            </a:r>
            <a:r>
              <a:rPr sz="2000" b="1" spc="20" dirty="0">
                <a:solidFill>
                  <a:srgbClr val="9F5096"/>
                </a:solidFill>
                <a:latin typeface="Arial"/>
                <a:cs typeface="Arial"/>
              </a:rPr>
              <a:t>själv, </a:t>
            </a:r>
            <a:r>
              <a:rPr sz="2000" b="1" spc="60" dirty="0">
                <a:solidFill>
                  <a:srgbClr val="9F5096"/>
                </a:solidFill>
                <a:latin typeface="Arial"/>
                <a:cs typeface="Arial"/>
              </a:rPr>
              <a:t>din </a:t>
            </a:r>
            <a:r>
              <a:rPr sz="2000" b="1" spc="35" dirty="0">
                <a:solidFill>
                  <a:srgbClr val="9F5096"/>
                </a:solidFill>
                <a:latin typeface="Arial"/>
                <a:cs typeface="Arial"/>
              </a:rPr>
              <a:t>sak </a:t>
            </a:r>
            <a:r>
              <a:rPr sz="2000" b="1" spc="5" dirty="0">
                <a:solidFill>
                  <a:srgbClr val="9F5096"/>
                </a:solidFill>
                <a:latin typeface="Arial"/>
                <a:cs typeface="Arial"/>
              </a:rPr>
              <a:t>och </a:t>
            </a:r>
            <a:r>
              <a:rPr sz="2000" b="1" spc="70" dirty="0">
                <a:solidFill>
                  <a:srgbClr val="9F5096"/>
                </a:solidFill>
                <a:latin typeface="Arial"/>
                <a:cs typeface="Arial"/>
              </a:rPr>
              <a:t>dina </a:t>
            </a:r>
            <a:r>
              <a:rPr sz="2000" b="1" spc="75" dirty="0">
                <a:solidFill>
                  <a:srgbClr val="9F5096"/>
                </a:solidFill>
                <a:latin typeface="Arial"/>
                <a:cs typeface="Arial"/>
              </a:rPr>
              <a:t> </a:t>
            </a:r>
            <a:r>
              <a:rPr sz="2000" b="1" spc="90" dirty="0">
                <a:solidFill>
                  <a:srgbClr val="9F5096"/>
                </a:solidFill>
                <a:latin typeface="Arial"/>
                <a:cs typeface="Arial"/>
              </a:rPr>
              <a:t>förmågor</a:t>
            </a:r>
            <a:r>
              <a:rPr sz="2000" b="1" spc="-40" dirty="0">
                <a:solidFill>
                  <a:srgbClr val="9F5096"/>
                </a:solidFill>
                <a:latin typeface="Arial"/>
                <a:cs typeface="Arial"/>
              </a:rPr>
              <a:t> </a:t>
            </a:r>
            <a:r>
              <a:rPr sz="2000" b="1" spc="165" dirty="0">
                <a:solidFill>
                  <a:srgbClr val="9F5096"/>
                </a:solidFill>
                <a:latin typeface="Arial"/>
                <a:cs typeface="Arial"/>
              </a:rPr>
              <a:t>att</a:t>
            </a:r>
            <a:r>
              <a:rPr sz="2000" b="1" spc="-35" dirty="0">
                <a:solidFill>
                  <a:srgbClr val="9F5096"/>
                </a:solidFill>
                <a:latin typeface="Arial"/>
                <a:cs typeface="Arial"/>
              </a:rPr>
              <a:t> </a:t>
            </a:r>
            <a:r>
              <a:rPr sz="2000" b="1" spc="70" dirty="0">
                <a:solidFill>
                  <a:srgbClr val="9F5096"/>
                </a:solidFill>
                <a:latin typeface="Arial"/>
                <a:cs typeface="Arial"/>
              </a:rPr>
              <a:t>göra</a:t>
            </a:r>
            <a:r>
              <a:rPr sz="2000" b="1" spc="-35" dirty="0">
                <a:solidFill>
                  <a:srgbClr val="9F5096"/>
                </a:solidFill>
                <a:latin typeface="Arial"/>
                <a:cs typeface="Arial"/>
              </a:rPr>
              <a:t> </a:t>
            </a:r>
            <a:r>
              <a:rPr sz="2000" b="1" spc="70" dirty="0">
                <a:solidFill>
                  <a:srgbClr val="9F5096"/>
                </a:solidFill>
                <a:latin typeface="Arial"/>
                <a:cs typeface="Arial"/>
              </a:rPr>
              <a:t>världen</a:t>
            </a:r>
            <a:r>
              <a:rPr sz="2000" b="1" spc="-35" dirty="0">
                <a:solidFill>
                  <a:srgbClr val="9F5096"/>
                </a:solidFill>
                <a:latin typeface="Arial"/>
                <a:cs typeface="Arial"/>
              </a:rPr>
              <a:t> </a:t>
            </a:r>
            <a:r>
              <a:rPr sz="2000" b="1" spc="90" dirty="0">
                <a:solidFill>
                  <a:srgbClr val="9F5096"/>
                </a:solidFill>
                <a:latin typeface="Arial"/>
                <a:cs typeface="Arial"/>
              </a:rPr>
              <a:t>till</a:t>
            </a:r>
            <a:r>
              <a:rPr sz="2000" b="1" spc="-35" dirty="0">
                <a:solidFill>
                  <a:srgbClr val="9F5096"/>
                </a:solidFill>
                <a:latin typeface="Arial"/>
                <a:cs typeface="Arial"/>
              </a:rPr>
              <a:t> </a:t>
            </a:r>
            <a:r>
              <a:rPr sz="2000" b="1" spc="80" dirty="0">
                <a:solidFill>
                  <a:srgbClr val="9F5096"/>
                </a:solidFill>
                <a:latin typeface="Arial"/>
                <a:cs typeface="Arial"/>
              </a:rPr>
              <a:t>en</a:t>
            </a:r>
            <a:r>
              <a:rPr sz="2000" b="1" spc="-40" dirty="0">
                <a:solidFill>
                  <a:srgbClr val="9F5096"/>
                </a:solidFill>
                <a:latin typeface="Arial"/>
                <a:cs typeface="Arial"/>
              </a:rPr>
              <a:t> </a:t>
            </a:r>
            <a:r>
              <a:rPr sz="2000" b="1" spc="120" dirty="0">
                <a:solidFill>
                  <a:srgbClr val="9F5096"/>
                </a:solidFill>
                <a:latin typeface="Arial"/>
                <a:cs typeface="Arial"/>
              </a:rPr>
              <a:t>bättre</a:t>
            </a:r>
            <a:r>
              <a:rPr sz="2000" b="1" spc="-35" dirty="0">
                <a:solidFill>
                  <a:srgbClr val="9F5096"/>
                </a:solidFill>
                <a:latin typeface="Arial"/>
                <a:cs typeface="Arial"/>
              </a:rPr>
              <a:t> </a:t>
            </a:r>
            <a:r>
              <a:rPr sz="2000" b="1" spc="45" dirty="0">
                <a:solidFill>
                  <a:srgbClr val="9F5096"/>
                </a:solidFill>
                <a:latin typeface="Arial"/>
                <a:cs typeface="Arial"/>
              </a:rPr>
              <a:t>plats.</a:t>
            </a:r>
            <a:r>
              <a:rPr sz="2000" b="1" spc="-35" dirty="0">
                <a:solidFill>
                  <a:srgbClr val="9F5096"/>
                </a:solidFill>
                <a:latin typeface="Arial"/>
                <a:cs typeface="Arial"/>
              </a:rPr>
              <a:t> </a:t>
            </a:r>
            <a:r>
              <a:rPr sz="2000" b="1" spc="90" dirty="0">
                <a:solidFill>
                  <a:srgbClr val="9F5096"/>
                </a:solidFill>
                <a:latin typeface="Arial"/>
                <a:cs typeface="Arial"/>
              </a:rPr>
              <a:t>Därifrån</a:t>
            </a:r>
            <a:r>
              <a:rPr sz="2000" b="1" spc="-35" dirty="0">
                <a:solidFill>
                  <a:srgbClr val="9F5096"/>
                </a:solidFill>
                <a:latin typeface="Arial"/>
                <a:cs typeface="Arial"/>
              </a:rPr>
              <a:t> </a:t>
            </a:r>
            <a:r>
              <a:rPr sz="2000" b="1" spc="55" dirty="0">
                <a:solidFill>
                  <a:srgbClr val="9F5096"/>
                </a:solidFill>
                <a:latin typeface="Arial"/>
                <a:cs typeface="Arial"/>
              </a:rPr>
              <a:t>lockar</a:t>
            </a:r>
            <a:r>
              <a:rPr sz="2000" b="1" spc="-35" dirty="0">
                <a:solidFill>
                  <a:srgbClr val="9F5096"/>
                </a:solidFill>
                <a:latin typeface="Arial"/>
                <a:cs typeface="Arial"/>
              </a:rPr>
              <a:t> </a:t>
            </a:r>
            <a:r>
              <a:rPr sz="2000" b="1" spc="65" dirty="0">
                <a:solidFill>
                  <a:srgbClr val="9F5096"/>
                </a:solidFill>
                <a:latin typeface="Arial"/>
                <a:cs typeface="Arial"/>
              </a:rPr>
              <a:t>du</a:t>
            </a:r>
            <a:r>
              <a:rPr sz="2000" b="1" spc="-35" dirty="0">
                <a:solidFill>
                  <a:srgbClr val="9F5096"/>
                </a:solidFill>
                <a:latin typeface="Arial"/>
                <a:cs typeface="Arial"/>
              </a:rPr>
              <a:t> </a:t>
            </a:r>
            <a:r>
              <a:rPr sz="2000" b="1" spc="60" dirty="0">
                <a:solidFill>
                  <a:srgbClr val="9F5096"/>
                </a:solidFill>
                <a:latin typeface="Arial"/>
                <a:cs typeface="Arial"/>
              </a:rPr>
              <a:t>din</a:t>
            </a:r>
            <a:r>
              <a:rPr sz="2000" b="1" spc="-40" dirty="0">
                <a:solidFill>
                  <a:srgbClr val="9F5096"/>
                </a:solidFill>
                <a:latin typeface="Arial"/>
                <a:cs typeface="Arial"/>
              </a:rPr>
              <a:t> </a:t>
            </a:r>
            <a:r>
              <a:rPr lang="sv-SE" sz="2000" b="1" spc="-40" dirty="0" smtClean="0">
                <a:solidFill>
                  <a:srgbClr val="9F5096"/>
                </a:solidFill>
                <a:latin typeface="Arial"/>
                <a:cs typeface="Arial"/>
              </a:rPr>
              <a:t>gemenskap</a:t>
            </a:r>
            <a:r>
              <a:rPr sz="2000" b="1" spc="75" dirty="0" smtClean="0">
                <a:solidFill>
                  <a:srgbClr val="9F5096"/>
                </a:solidFill>
                <a:latin typeface="Arial"/>
                <a:cs typeface="Arial"/>
              </a:rPr>
              <a:t>.</a:t>
            </a:r>
            <a:r>
              <a:rPr sz="2000" b="1" spc="-35" dirty="0" smtClean="0">
                <a:solidFill>
                  <a:srgbClr val="9F5096"/>
                </a:solidFill>
                <a:latin typeface="Arial"/>
                <a:cs typeface="Arial"/>
              </a:rPr>
              <a:t> </a:t>
            </a:r>
            <a:r>
              <a:rPr sz="2000" b="1" spc="25" dirty="0">
                <a:solidFill>
                  <a:srgbClr val="9F5096"/>
                </a:solidFill>
                <a:latin typeface="Arial"/>
                <a:cs typeface="Arial"/>
              </a:rPr>
              <a:t>Kom </a:t>
            </a:r>
            <a:r>
              <a:rPr sz="2000" b="1" spc="-540" dirty="0">
                <a:solidFill>
                  <a:srgbClr val="9F5096"/>
                </a:solidFill>
                <a:latin typeface="Arial"/>
                <a:cs typeface="Arial"/>
              </a:rPr>
              <a:t> </a:t>
            </a:r>
            <a:r>
              <a:rPr sz="2000" b="1" spc="70" dirty="0">
                <a:solidFill>
                  <a:srgbClr val="9F5096"/>
                </a:solidFill>
                <a:latin typeface="Arial"/>
                <a:cs typeface="Arial"/>
              </a:rPr>
              <a:t>ihåg</a:t>
            </a:r>
            <a:r>
              <a:rPr sz="2000" b="1" spc="-40" dirty="0">
                <a:solidFill>
                  <a:srgbClr val="9F5096"/>
                </a:solidFill>
                <a:latin typeface="Arial"/>
                <a:cs typeface="Arial"/>
              </a:rPr>
              <a:t> </a:t>
            </a:r>
            <a:r>
              <a:rPr sz="2000" b="1" spc="165" dirty="0">
                <a:solidFill>
                  <a:srgbClr val="9F5096"/>
                </a:solidFill>
                <a:latin typeface="Arial"/>
                <a:cs typeface="Arial"/>
              </a:rPr>
              <a:t>att</a:t>
            </a:r>
            <a:r>
              <a:rPr sz="2000" b="1" spc="-40" dirty="0">
                <a:solidFill>
                  <a:srgbClr val="9F5096"/>
                </a:solidFill>
                <a:latin typeface="Arial"/>
                <a:cs typeface="Arial"/>
              </a:rPr>
              <a:t> </a:t>
            </a:r>
            <a:r>
              <a:rPr sz="2000" b="1" spc="85" dirty="0">
                <a:solidFill>
                  <a:srgbClr val="9F5096"/>
                </a:solidFill>
                <a:latin typeface="Arial"/>
                <a:cs typeface="Arial"/>
              </a:rPr>
              <a:t>fröna</a:t>
            </a:r>
            <a:r>
              <a:rPr sz="2000" b="1" spc="-40" dirty="0">
                <a:solidFill>
                  <a:srgbClr val="9F5096"/>
                </a:solidFill>
                <a:latin typeface="Arial"/>
                <a:cs typeface="Arial"/>
              </a:rPr>
              <a:t> </a:t>
            </a:r>
            <a:r>
              <a:rPr sz="2000" b="1" spc="65" dirty="0">
                <a:solidFill>
                  <a:srgbClr val="9F5096"/>
                </a:solidFill>
                <a:latin typeface="Arial"/>
                <a:cs typeface="Arial"/>
              </a:rPr>
              <a:t>du</a:t>
            </a:r>
            <a:r>
              <a:rPr sz="2000" b="1" spc="-40" dirty="0">
                <a:solidFill>
                  <a:srgbClr val="9F5096"/>
                </a:solidFill>
                <a:latin typeface="Arial"/>
                <a:cs typeface="Arial"/>
              </a:rPr>
              <a:t> </a:t>
            </a:r>
            <a:r>
              <a:rPr lang="sv-SE" sz="2000" b="1" spc="-40" dirty="0" smtClean="0">
                <a:solidFill>
                  <a:srgbClr val="9F5096"/>
                </a:solidFill>
                <a:latin typeface="Arial"/>
                <a:cs typeface="Arial"/>
              </a:rPr>
              <a:t>sår </a:t>
            </a:r>
            <a:r>
              <a:rPr sz="2000" b="1" spc="110" dirty="0" smtClean="0">
                <a:solidFill>
                  <a:srgbClr val="9F5096"/>
                </a:solidFill>
                <a:latin typeface="Arial"/>
                <a:cs typeface="Arial"/>
              </a:rPr>
              <a:t>är</a:t>
            </a:r>
            <a:r>
              <a:rPr sz="2000" b="1" spc="-40" dirty="0" smtClean="0">
                <a:solidFill>
                  <a:srgbClr val="9F5096"/>
                </a:solidFill>
                <a:latin typeface="Arial"/>
                <a:cs typeface="Arial"/>
              </a:rPr>
              <a:t> </a:t>
            </a:r>
            <a:r>
              <a:rPr sz="2000" b="1" spc="105" dirty="0">
                <a:solidFill>
                  <a:srgbClr val="9F5096"/>
                </a:solidFill>
                <a:latin typeface="Arial"/>
                <a:cs typeface="Arial"/>
              </a:rPr>
              <a:t>det</a:t>
            </a:r>
            <a:r>
              <a:rPr sz="2000" b="1" spc="-40" dirty="0">
                <a:solidFill>
                  <a:srgbClr val="9F5096"/>
                </a:solidFill>
                <a:latin typeface="Arial"/>
                <a:cs typeface="Arial"/>
              </a:rPr>
              <a:t> </a:t>
            </a:r>
            <a:r>
              <a:rPr sz="2000" b="1" spc="65" dirty="0">
                <a:solidFill>
                  <a:srgbClr val="9F5096"/>
                </a:solidFill>
                <a:latin typeface="Arial"/>
                <a:cs typeface="Arial"/>
              </a:rPr>
              <a:t>du</a:t>
            </a:r>
            <a:r>
              <a:rPr sz="2000" b="1" spc="-40" dirty="0">
                <a:solidFill>
                  <a:srgbClr val="9F5096"/>
                </a:solidFill>
                <a:latin typeface="Arial"/>
                <a:cs typeface="Arial"/>
              </a:rPr>
              <a:t> </a:t>
            </a:r>
            <a:r>
              <a:rPr sz="2000" b="1" spc="114" dirty="0">
                <a:solidFill>
                  <a:srgbClr val="9F5096"/>
                </a:solidFill>
                <a:latin typeface="Arial"/>
                <a:cs typeface="Arial"/>
              </a:rPr>
              <a:t>kommer</a:t>
            </a:r>
            <a:r>
              <a:rPr sz="2000" b="1" spc="-40" dirty="0">
                <a:solidFill>
                  <a:srgbClr val="9F5096"/>
                </a:solidFill>
                <a:latin typeface="Arial"/>
                <a:cs typeface="Arial"/>
              </a:rPr>
              <a:t> </a:t>
            </a:r>
            <a:r>
              <a:rPr sz="2000" b="1" spc="165" dirty="0">
                <a:solidFill>
                  <a:srgbClr val="9F5096"/>
                </a:solidFill>
                <a:latin typeface="Arial"/>
                <a:cs typeface="Arial"/>
              </a:rPr>
              <a:t>att</a:t>
            </a:r>
            <a:r>
              <a:rPr sz="2000" b="1" spc="-40" dirty="0">
                <a:solidFill>
                  <a:srgbClr val="9F5096"/>
                </a:solidFill>
                <a:latin typeface="Arial"/>
                <a:cs typeface="Arial"/>
              </a:rPr>
              <a:t> </a:t>
            </a:r>
            <a:r>
              <a:rPr sz="2000" b="1" spc="25" dirty="0">
                <a:solidFill>
                  <a:srgbClr val="9F5096"/>
                </a:solidFill>
                <a:latin typeface="Arial"/>
                <a:cs typeface="Arial"/>
              </a:rPr>
              <a:t>skörda</a:t>
            </a:r>
            <a:r>
              <a:rPr sz="2000" spc="25" dirty="0">
                <a:latin typeface="Lucida Sans Unicode"/>
                <a:cs typeface="Lucida Sans Unicode"/>
              </a:rPr>
              <a:t>.</a:t>
            </a:r>
            <a:endParaRPr sz="2000" dirty="0">
              <a:latin typeface="Lucida Sans Unicode"/>
              <a:cs typeface="Lucida Sans Unicod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330" y="367791"/>
            <a:ext cx="10012045" cy="443711"/>
          </a:xfrm>
          <a:prstGeom prst="rect">
            <a:avLst/>
          </a:prstGeom>
        </p:spPr>
        <p:txBody>
          <a:bodyPr vert="horz" wrap="square" lIns="0" tIns="12700" rIns="0" bIns="0" rtlCol="0">
            <a:spAutoFit/>
          </a:bodyPr>
          <a:lstStyle/>
          <a:p>
            <a:pPr marL="12700">
              <a:lnSpc>
                <a:spcPct val="100000"/>
              </a:lnSpc>
              <a:spcBef>
                <a:spcPts val="100"/>
              </a:spcBef>
            </a:pPr>
            <a:r>
              <a:rPr lang="sv-SE" sz="2800" spc="-35" dirty="0" smtClean="0">
                <a:solidFill>
                  <a:srgbClr val="A5377D"/>
                </a:solidFill>
              </a:rPr>
              <a:t>GE</a:t>
            </a:r>
            <a:r>
              <a:rPr sz="2800" spc="-35" dirty="0" smtClean="0">
                <a:solidFill>
                  <a:srgbClr val="A5377D"/>
                </a:solidFill>
              </a:rPr>
              <a:t>MENSKAPER</a:t>
            </a:r>
            <a:r>
              <a:rPr sz="2800" spc="-80" dirty="0" smtClean="0">
                <a:solidFill>
                  <a:srgbClr val="A5377D"/>
                </a:solidFill>
              </a:rPr>
              <a:t> </a:t>
            </a:r>
            <a:r>
              <a:rPr lang="sv-SE" sz="2800" spc="-80" dirty="0" smtClean="0">
                <a:solidFill>
                  <a:srgbClr val="A5377D"/>
                </a:solidFill>
              </a:rPr>
              <a:t>ONLINE ÄR </a:t>
            </a:r>
            <a:r>
              <a:rPr sz="2800" spc="-50" dirty="0" smtClean="0">
                <a:solidFill>
                  <a:srgbClr val="A5377D"/>
                </a:solidFill>
              </a:rPr>
              <a:t>VIKTIGARE</a:t>
            </a:r>
            <a:r>
              <a:rPr sz="2800" spc="-75" dirty="0" smtClean="0">
                <a:solidFill>
                  <a:srgbClr val="A5377D"/>
                </a:solidFill>
              </a:rPr>
              <a:t> </a:t>
            </a:r>
            <a:r>
              <a:rPr sz="2800" spc="90" dirty="0">
                <a:solidFill>
                  <a:srgbClr val="A5377D"/>
                </a:solidFill>
              </a:rPr>
              <a:t>ÄN</a:t>
            </a:r>
            <a:r>
              <a:rPr sz="2800" spc="-80" dirty="0">
                <a:solidFill>
                  <a:srgbClr val="A5377D"/>
                </a:solidFill>
              </a:rPr>
              <a:t> </a:t>
            </a:r>
            <a:r>
              <a:rPr sz="2800" spc="75" dirty="0">
                <a:solidFill>
                  <a:srgbClr val="A5377D"/>
                </a:solidFill>
              </a:rPr>
              <a:t>NÅGONSIN</a:t>
            </a:r>
            <a:endParaRPr sz="2800" dirty="0"/>
          </a:p>
        </p:txBody>
      </p:sp>
      <p:sp>
        <p:nvSpPr>
          <p:cNvPr id="3" name="object 3"/>
          <p:cNvSpPr txBox="1"/>
          <p:nvPr/>
        </p:nvSpPr>
        <p:spPr>
          <a:xfrm>
            <a:off x="535330" y="1723770"/>
            <a:ext cx="10068560" cy="1180836"/>
          </a:xfrm>
          <a:prstGeom prst="rect">
            <a:avLst/>
          </a:prstGeom>
        </p:spPr>
        <p:txBody>
          <a:bodyPr vert="horz" wrap="square" lIns="0" tIns="12700" rIns="0" bIns="0" rtlCol="0">
            <a:spAutoFit/>
          </a:bodyPr>
          <a:lstStyle/>
          <a:p>
            <a:pPr marL="355600" marR="5080" indent="-342900">
              <a:lnSpc>
                <a:spcPct val="114599"/>
              </a:lnSpc>
              <a:spcBef>
                <a:spcPts val="100"/>
              </a:spcBef>
              <a:buSzPct val="127272"/>
              <a:buChar char="•"/>
              <a:tabLst>
                <a:tab pos="354965" algn="l"/>
                <a:tab pos="355600" algn="l"/>
              </a:tabLst>
            </a:pPr>
            <a:r>
              <a:rPr sz="2200" spc="-20" dirty="0">
                <a:latin typeface="Lucida Sans Unicode"/>
                <a:cs typeface="Lucida Sans Unicode"/>
              </a:rPr>
              <a:t>Det </a:t>
            </a:r>
            <a:r>
              <a:rPr sz="2200" spc="10" dirty="0">
                <a:latin typeface="Lucida Sans Unicode"/>
                <a:cs typeface="Lucida Sans Unicode"/>
              </a:rPr>
              <a:t>är </a:t>
            </a:r>
            <a:r>
              <a:rPr sz="2200" spc="-15" dirty="0">
                <a:latin typeface="Lucida Sans Unicode"/>
                <a:cs typeface="Lucida Sans Unicode"/>
              </a:rPr>
              <a:t>ett </a:t>
            </a:r>
            <a:r>
              <a:rPr sz="2200" spc="-5" dirty="0">
                <a:latin typeface="Lucida Sans Unicode"/>
                <a:cs typeface="Lucida Sans Unicode"/>
              </a:rPr>
              <a:t>bra </a:t>
            </a:r>
            <a:r>
              <a:rPr sz="2200" spc="-30" dirty="0">
                <a:latin typeface="Lucida Sans Unicode"/>
                <a:cs typeface="Lucida Sans Unicode"/>
              </a:rPr>
              <a:t>sätt </a:t>
            </a:r>
            <a:r>
              <a:rPr sz="2200" spc="-15" dirty="0">
                <a:latin typeface="Lucida Sans Unicode"/>
                <a:cs typeface="Lucida Sans Unicode"/>
              </a:rPr>
              <a:t>att </a:t>
            </a:r>
            <a:r>
              <a:rPr sz="2200" b="1" spc="100" dirty="0">
                <a:latin typeface="Arial"/>
                <a:cs typeface="Arial"/>
              </a:rPr>
              <a:t>nå </a:t>
            </a:r>
            <a:r>
              <a:rPr sz="2200" b="1" spc="80" dirty="0">
                <a:latin typeface="Arial"/>
                <a:cs typeface="Arial"/>
              </a:rPr>
              <a:t>människor </a:t>
            </a:r>
            <a:r>
              <a:rPr sz="2200" b="1" spc="30" dirty="0">
                <a:latin typeface="Arial"/>
                <a:cs typeface="Arial"/>
              </a:rPr>
              <a:t>som </a:t>
            </a:r>
            <a:r>
              <a:rPr sz="2200" b="1" spc="75" dirty="0">
                <a:latin typeface="Arial"/>
                <a:cs typeface="Arial"/>
              </a:rPr>
              <a:t>du </a:t>
            </a:r>
            <a:r>
              <a:rPr sz="2200" b="1" spc="70" dirty="0">
                <a:latin typeface="Arial"/>
                <a:cs typeface="Arial"/>
              </a:rPr>
              <a:t>kanske </a:t>
            </a:r>
            <a:r>
              <a:rPr sz="2200" b="1" spc="114" dirty="0">
                <a:latin typeface="Arial"/>
                <a:cs typeface="Arial"/>
              </a:rPr>
              <a:t>inte </a:t>
            </a:r>
            <a:r>
              <a:rPr sz="2200" b="1" spc="15" dirty="0" smtClean="0">
                <a:latin typeface="Arial"/>
                <a:cs typeface="Arial"/>
              </a:rPr>
              <a:t>annars</a:t>
            </a:r>
            <a:r>
              <a:rPr lang="sv-SE" sz="2200" b="1" spc="15" dirty="0" smtClean="0">
                <a:latin typeface="Arial"/>
                <a:cs typeface="Arial"/>
              </a:rPr>
              <a:t> </a:t>
            </a:r>
            <a:r>
              <a:rPr lang="sv-SE" sz="2200" spc="5" dirty="0">
                <a:latin typeface="Lucida Sans Unicode"/>
                <a:cs typeface="Lucida Sans Unicode"/>
              </a:rPr>
              <a:t>kommer att möta. </a:t>
            </a:r>
            <a:r>
              <a:rPr sz="2200" spc="20" dirty="0" smtClean="0">
                <a:latin typeface="Lucida Sans Unicode"/>
                <a:cs typeface="Lucida Sans Unicode"/>
              </a:rPr>
              <a:t>Nu</a:t>
            </a:r>
            <a:r>
              <a:rPr sz="2200" spc="-114" dirty="0" smtClean="0">
                <a:latin typeface="Lucida Sans Unicode"/>
                <a:cs typeface="Lucida Sans Unicode"/>
              </a:rPr>
              <a:t> </a:t>
            </a:r>
            <a:r>
              <a:rPr sz="2200" spc="5" dirty="0">
                <a:latin typeface="Lucida Sans Unicode"/>
                <a:cs typeface="Lucida Sans Unicode"/>
              </a:rPr>
              <a:t>mer</a:t>
            </a:r>
            <a:r>
              <a:rPr sz="2200" spc="-114" dirty="0">
                <a:latin typeface="Lucida Sans Unicode"/>
                <a:cs typeface="Lucida Sans Unicode"/>
              </a:rPr>
              <a:t> </a:t>
            </a:r>
            <a:r>
              <a:rPr sz="2200" spc="5" dirty="0">
                <a:latin typeface="Lucida Sans Unicode"/>
                <a:cs typeface="Lucida Sans Unicode"/>
              </a:rPr>
              <a:t>än</a:t>
            </a:r>
            <a:r>
              <a:rPr sz="2200" spc="-114" dirty="0">
                <a:latin typeface="Lucida Sans Unicode"/>
                <a:cs typeface="Lucida Sans Unicode"/>
              </a:rPr>
              <a:t> </a:t>
            </a:r>
            <a:r>
              <a:rPr sz="2200" spc="-25" dirty="0">
                <a:latin typeface="Lucida Sans Unicode"/>
                <a:cs typeface="Lucida Sans Unicode"/>
              </a:rPr>
              <a:t>någonsin</a:t>
            </a:r>
            <a:r>
              <a:rPr sz="2200" spc="-114" dirty="0">
                <a:latin typeface="Lucida Sans Unicode"/>
                <a:cs typeface="Lucida Sans Unicode"/>
              </a:rPr>
              <a:t> </a:t>
            </a:r>
            <a:r>
              <a:rPr sz="2200" spc="5" dirty="0">
                <a:latin typeface="Lucida Sans Unicode"/>
                <a:cs typeface="Lucida Sans Unicode"/>
              </a:rPr>
              <a:t>har</a:t>
            </a:r>
            <a:r>
              <a:rPr sz="2200" spc="-114" dirty="0">
                <a:latin typeface="Lucida Sans Unicode"/>
                <a:cs typeface="Lucida Sans Unicode"/>
              </a:rPr>
              <a:t> </a:t>
            </a:r>
            <a:r>
              <a:rPr sz="2200" spc="-30" dirty="0">
                <a:latin typeface="Lucida Sans Unicode"/>
                <a:cs typeface="Lucida Sans Unicode"/>
              </a:rPr>
              <a:t>onlinecommunities</a:t>
            </a:r>
            <a:r>
              <a:rPr sz="2200" spc="-114" dirty="0">
                <a:latin typeface="Lucida Sans Unicode"/>
                <a:cs typeface="Lucida Sans Unicode"/>
              </a:rPr>
              <a:t> </a:t>
            </a:r>
            <a:r>
              <a:rPr sz="2200" spc="-20" dirty="0">
                <a:latin typeface="Lucida Sans Unicode"/>
                <a:cs typeface="Lucida Sans Unicode"/>
              </a:rPr>
              <a:t>varit</a:t>
            </a:r>
            <a:r>
              <a:rPr sz="2200" spc="-114" dirty="0">
                <a:latin typeface="Lucida Sans Unicode"/>
                <a:cs typeface="Lucida Sans Unicode"/>
              </a:rPr>
              <a:t> </a:t>
            </a:r>
            <a:r>
              <a:rPr sz="2200" dirty="0">
                <a:latin typeface="Lucida Sans Unicode"/>
                <a:cs typeface="Lucida Sans Unicode"/>
              </a:rPr>
              <a:t>en</a:t>
            </a:r>
            <a:r>
              <a:rPr sz="2200" spc="-114" dirty="0">
                <a:latin typeface="Lucida Sans Unicode"/>
                <a:cs typeface="Lucida Sans Unicode"/>
              </a:rPr>
              <a:t> </a:t>
            </a:r>
            <a:r>
              <a:rPr sz="2200" spc="-45" dirty="0">
                <a:latin typeface="Lucida Sans Unicode"/>
                <a:cs typeface="Lucida Sans Unicode"/>
              </a:rPr>
              <a:t>livlina</a:t>
            </a:r>
            <a:r>
              <a:rPr sz="2200" spc="-114" dirty="0">
                <a:latin typeface="Lucida Sans Unicode"/>
                <a:cs typeface="Lucida Sans Unicode"/>
              </a:rPr>
              <a:t> </a:t>
            </a:r>
            <a:r>
              <a:rPr sz="2200" spc="-25" dirty="0">
                <a:latin typeface="Lucida Sans Unicode"/>
                <a:cs typeface="Lucida Sans Unicode"/>
              </a:rPr>
              <a:t>för</a:t>
            </a:r>
            <a:r>
              <a:rPr sz="2200" spc="-114" dirty="0">
                <a:latin typeface="Lucida Sans Unicode"/>
                <a:cs typeface="Lucida Sans Unicode"/>
              </a:rPr>
              <a:t> </a:t>
            </a:r>
            <a:r>
              <a:rPr sz="2200" spc="-40" dirty="0">
                <a:latin typeface="Lucida Sans Unicode"/>
                <a:cs typeface="Lucida Sans Unicode"/>
              </a:rPr>
              <a:t>människor.</a:t>
            </a:r>
            <a:endParaRPr sz="2200" dirty="0">
              <a:latin typeface="Lucida Sans Unicode"/>
              <a:cs typeface="Lucida Sans Unicode"/>
            </a:endParaRPr>
          </a:p>
        </p:txBody>
      </p:sp>
      <p:sp>
        <p:nvSpPr>
          <p:cNvPr id="4" name="object 4"/>
          <p:cNvSpPr txBox="1"/>
          <p:nvPr/>
        </p:nvSpPr>
        <p:spPr>
          <a:xfrm>
            <a:off x="535330" y="3509518"/>
            <a:ext cx="10024745" cy="2587118"/>
          </a:xfrm>
          <a:prstGeom prst="rect">
            <a:avLst/>
          </a:prstGeom>
        </p:spPr>
        <p:txBody>
          <a:bodyPr vert="horz" wrap="square" lIns="0" tIns="12700" rIns="0" bIns="0" rtlCol="0">
            <a:spAutoFit/>
          </a:bodyPr>
          <a:lstStyle/>
          <a:p>
            <a:pPr marL="355600" marR="1697355" indent="-342900">
              <a:lnSpc>
                <a:spcPct val="126099"/>
              </a:lnSpc>
              <a:spcBef>
                <a:spcPts val="100"/>
              </a:spcBef>
              <a:buSzPct val="140000"/>
              <a:buChar char="•"/>
              <a:tabLst>
                <a:tab pos="354965" algn="l"/>
                <a:tab pos="355600" algn="l"/>
              </a:tabLst>
            </a:pPr>
            <a:r>
              <a:rPr sz="2200" spc="5" dirty="0">
                <a:latin typeface="Lucida Sans Unicode"/>
                <a:cs typeface="Lucida Sans Unicode"/>
              </a:rPr>
              <a:t>Med så många människor som isolerats och så många </a:t>
            </a:r>
            <a:r>
              <a:rPr lang="sv-SE" sz="2200" spc="5" dirty="0" smtClean="0">
                <a:latin typeface="Lucida Sans Unicode"/>
                <a:cs typeface="Lucida Sans Unicode"/>
              </a:rPr>
              <a:t>inställda </a:t>
            </a:r>
            <a:r>
              <a:rPr sz="2200" spc="5" dirty="0" smtClean="0">
                <a:latin typeface="Lucida Sans Unicode"/>
                <a:cs typeface="Lucida Sans Unicode"/>
              </a:rPr>
              <a:t>evenemang har </a:t>
            </a:r>
            <a:r>
              <a:rPr sz="2200" spc="5" dirty="0">
                <a:latin typeface="Lucida Sans Unicode"/>
                <a:cs typeface="Lucida Sans Unicode"/>
              </a:rPr>
              <a:t>människor varit </a:t>
            </a:r>
            <a:r>
              <a:rPr sz="2200" spc="5" dirty="0" smtClean="0">
                <a:latin typeface="Lucida Sans Unicode"/>
                <a:cs typeface="Lucida Sans Unicode"/>
              </a:rPr>
              <a:t>vilse</a:t>
            </a:r>
            <a:r>
              <a:rPr lang="sv-SE" sz="2200" spc="5" dirty="0" smtClean="0">
                <a:latin typeface="Lucida Sans Unicode"/>
                <a:cs typeface="Lucida Sans Unicode"/>
              </a:rPr>
              <a:t> i livet.</a:t>
            </a:r>
            <a:endParaRPr sz="2200" spc="5" dirty="0">
              <a:latin typeface="Lucida Sans Unicode"/>
              <a:cs typeface="Lucida Sans Unicode"/>
            </a:endParaRPr>
          </a:p>
          <a:p>
            <a:pPr>
              <a:lnSpc>
                <a:spcPct val="100000"/>
              </a:lnSpc>
              <a:spcBef>
                <a:spcPts val="35"/>
              </a:spcBef>
              <a:buFont typeface="Lucida Sans Unicode"/>
              <a:buChar char="•"/>
            </a:pPr>
            <a:endParaRPr sz="3250" dirty="0">
              <a:latin typeface="Lucida Sans Unicode"/>
              <a:cs typeface="Lucida Sans Unicode"/>
            </a:endParaRPr>
          </a:p>
          <a:p>
            <a:pPr marL="355600" marR="5080" indent="-342900">
              <a:lnSpc>
                <a:spcPct val="126000"/>
              </a:lnSpc>
              <a:buSzPct val="140000"/>
              <a:buChar char="•"/>
              <a:tabLst>
                <a:tab pos="354965" algn="l"/>
                <a:tab pos="355600" algn="l"/>
              </a:tabLst>
            </a:pPr>
            <a:r>
              <a:rPr sz="2200" spc="5" dirty="0">
                <a:latin typeface="Lucida Sans Unicode"/>
                <a:cs typeface="Lucida Sans Unicode"/>
              </a:rPr>
              <a:t>De har missat den sociala interaktionen och </a:t>
            </a:r>
            <a:r>
              <a:rPr sz="2200" spc="5" dirty="0" smtClean="0">
                <a:latin typeface="Lucida Sans Unicode"/>
                <a:cs typeface="Lucida Sans Unicode"/>
              </a:rPr>
              <a:t>gemenskape</a:t>
            </a:r>
            <a:r>
              <a:rPr lang="sv-SE" sz="2200" spc="5" dirty="0" smtClean="0">
                <a:latin typeface="Lucida Sans Unicode"/>
                <a:cs typeface="Lucida Sans Unicode"/>
              </a:rPr>
              <a:t>r online </a:t>
            </a:r>
            <a:r>
              <a:rPr sz="2200" spc="5" dirty="0" smtClean="0">
                <a:latin typeface="Lucida Sans Unicode"/>
                <a:cs typeface="Lucida Sans Unicode"/>
              </a:rPr>
              <a:t>har </a:t>
            </a:r>
            <a:r>
              <a:rPr sz="2200" spc="5" dirty="0">
                <a:latin typeface="Lucida Sans Unicode"/>
                <a:cs typeface="Lucida Sans Unicode"/>
              </a:rPr>
              <a:t>överbryggt </a:t>
            </a:r>
            <a:r>
              <a:rPr lang="sv-SE" sz="2200" spc="5" dirty="0" smtClean="0">
                <a:latin typeface="Lucida Sans Unicode"/>
                <a:cs typeface="Lucida Sans Unicode"/>
              </a:rPr>
              <a:t>detta, </a:t>
            </a:r>
            <a:r>
              <a:rPr lang="sv-SE" sz="2200" spc="5" dirty="0" err="1" smtClean="0">
                <a:latin typeface="Lucida Sans Unicode"/>
                <a:cs typeface="Lucida Sans Unicode"/>
              </a:rPr>
              <a:t>oc</a:t>
            </a:r>
            <a:r>
              <a:rPr sz="2200" spc="5" dirty="0" smtClean="0">
                <a:latin typeface="Lucida Sans Unicode"/>
                <a:cs typeface="Lucida Sans Unicode"/>
              </a:rPr>
              <a:t>h </a:t>
            </a:r>
            <a:r>
              <a:rPr sz="2000" b="1" spc="55" dirty="0">
                <a:solidFill>
                  <a:srgbClr val="9F5096"/>
                </a:solidFill>
                <a:latin typeface="Arial"/>
                <a:cs typeface="Arial"/>
              </a:rPr>
              <a:t>bildade</a:t>
            </a:r>
            <a:r>
              <a:rPr sz="2000" b="1" spc="-30" dirty="0">
                <a:solidFill>
                  <a:srgbClr val="9F5096"/>
                </a:solidFill>
                <a:latin typeface="Arial"/>
                <a:cs typeface="Arial"/>
              </a:rPr>
              <a:t> </a:t>
            </a:r>
            <a:r>
              <a:rPr sz="2000" b="1" spc="75" dirty="0">
                <a:solidFill>
                  <a:srgbClr val="9F5096"/>
                </a:solidFill>
                <a:latin typeface="Arial"/>
                <a:cs typeface="Arial"/>
              </a:rPr>
              <a:t>grupper</a:t>
            </a:r>
            <a:r>
              <a:rPr sz="2000" b="1" spc="-30" dirty="0">
                <a:solidFill>
                  <a:srgbClr val="9F5096"/>
                </a:solidFill>
                <a:latin typeface="Arial"/>
                <a:cs typeface="Arial"/>
              </a:rPr>
              <a:t> </a:t>
            </a:r>
            <a:r>
              <a:rPr sz="2000" b="1" spc="114" dirty="0" smtClean="0">
                <a:solidFill>
                  <a:srgbClr val="9F5096"/>
                </a:solidFill>
                <a:latin typeface="Arial"/>
                <a:cs typeface="Arial"/>
              </a:rPr>
              <a:t>kommer</a:t>
            </a:r>
            <a:r>
              <a:rPr sz="2000" b="1" spc="-30" dirty="0" smtClean="0">
                <a:solidFill>
                  <a:srgbClr val="9F5096"/>
                </a:solidFill>
                <a:latin typeface="Arial"/>
                <a:cs typeface="Arial"/>
              </a:rPr>
              <a:t> </a:t>
            </a:r>
            <a:r>
              <a:rPr sz="2000" b="1" spc="165" dirty="0">
                <a:solidFill>
                  <a:srgbClr val="9F5096"/>
                </a:solidFill>
                <a:latin typeface="Arial"/>
                <a:cs typeface="Arial"/>
              </a:rPr>
              <a:t>att</a:t>
            </a:r>
            <a:r>
              <a:rPr sz="2000" b="1" spc="-30" dirty="0">
                <a:solidFill>
                  <a:srgbClr val="9F5096"/>
                </a:solidFill>
                <a:latin typeface="Arial"/>
                <a:cs typeface="Arial"/>
              </a:rPr>
              <a:t> </a:t>
            </a:r>
            <a:r>
              <a:rPr lang="sv-SE" sz="2000" b="1" spc="-30" dirty="0" smtClean="0">
                <a:solidFill>
                  <a:srgbClr val="9F5096"/>
                </a:solidFill>
                <a:latin typeface="Arial"/>
                <a:cs typeface="Arial"/>
              </a:rPr>
              <a:t>leva vidare l</a:t>
            </a:r>
            <a:r>
              <a:rPr sz="2000" b="1" spc="95" dirty="0" smtClean="0">
                <a:solidFill>
                  <a:srgbClr val="9F5096"/>
                </a:solidFill>
                <a:latin typeface="Arial"/>
                <a:cs typeface="Arial"/>
              </a:rPr>
              <a:t>ångt</a:t>
            </a:r>
            <a:r>
              <a:rPr sz="2000" b="1" spc="-30" dirty="0" smtClean="0">
                <a:solidFill>
                  <a:srgbClr val="9F5096"/>
                </a:solidFill>
                <a:latin typeface="Arial"/>
                <a:cs typeface="Arial"/>
              </a:rPr>
              <a:t> </a:t>
            </a:r>
            <a:r>
              <a:rPr sz="2000" b="1" spc="114" dirty="0">
                <a:solidFill>
                  <a:srgbClr val="9F5096"/>
                </a:solidFill>
                <a:latin typeface="Arial"/>
                <a:cs typeface="Arial"/>
              </a:rPr>
              <a:t>efter</a:t>
            </a:r>
            <a:r>
              <a:rPr sz="2000" b="1" spc="-30" dirty="0">
                <a:solidFill>
                  <a:srgbClr val="9F5096"/>
                </a:solidFill>
                <a:latin typeface="Arial"/>
                <a:cs typeface="Arial"/>
              </a:rPr>
              <a:t> </a:t>
            </a:r>
            <a:r>
              <a:rPr sz="2000" b="1" spc="60" dirty="0">
                <a:solidFill>
                  <a:srgbClr val="9F5096"/>
                </a:solidFill>
                <a:latin typeface="Arial"/>
                <a:cs typeface="Arial"/>
              </a:rPr>
              <a:t>pandemin</a:t>
            </a:r>
            <a:r>
              <a:rPr sz="2000" spc="60" dirty="0">
                <a:solidFill>
                  <a:srgbClr val="345283"/>
                </a:solidFill>
                <a:latin typeface="Lucida Sans Unicode"/>
                <a:cs typeface="Lucida Sans Unicode"/>
              </a:rPr>
              <a:t>.</a:t>
            </a:r>
            <a:endParaRPr sz="2000" dirty="0">
              <a:latin typeface="Lucida Sans Unicode"/>
              <a:cs typeface="Lucida Sans Unicod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8680" y="894588"/>
            <a:ext cx="10589260" cy="5963920"/>
            <a:chOff x="868680" y="894588"/>
            <a:chExt cx="10589260" cy="5963920"/>
          </a:xfrm>
        </p:grpSpPr>
        <p:pic>
          <p:nvPicPr>
            <p:cNvPr id="3" name="object 3"/>
            <p:cNvPicPr/>
            <p:nvPr/>
          </p:nvPicPr>
          <p:blipFill>
            <a:blip r:embed="rId2" cstate="print"/>
            <a:stretch>
              <a:fillRect/>
            </a:stretch>
          </p:blipFill>
          <p:spPr>
            <a:xfrm>
              <a:off x="876291" y="6486165"/>
              <a:ext cx="10575812" cy="371832"/>
            </a:xfrm>
            <a:prstGeom prst="rect">
              <a:avLst/>
            </a:prstGeom>
          </p:spPr>
        </p:pic>
        <p:pic>
          <p:nvPicPr>
            <p:cNvPr id="4" name="object 4"/>
            <p:cNvPicPr/>
            <p:nvPr/>
          </p:nvPicPr>
          <p:blipFill>
            <a:blip r:embed="rId3" cstate="print"/>
            <a:stretch>
              <a:fillRect/>
            </a:stretch>
          </p:blipFill>
          <p:spPr>
            <a:xfrm>
              <a:off x="868680" y="894588"/>
              <a:ext cx="10588752" cy="5597652"/>
            </a:xfrm>
            <a:prstGeom prst="rect">
              <a:avLst/>
            </a:prstGeom>
          </p:spPr>
        </p:pic>
        <p:pic>
          <p:nvPicPr>
            <p:cNvPr id="5" name="object 5"/>
            <p:cNvPicPr/>
            <p:nvPr/>
          </p:nvPicPr>
          <p:blipFill>
            <a:blip r:embed="rId4" cstate="print"/>
            <a:stretch>
              <a:fillRect/>
            </a:stretch>
          </p:blipFill>
          <p:spPr>
            <a:xfrm>
              <a:off x="4388484" y="2177288"/>
              <a:ext cx="1201596" cy="307975"/>
            </a:xfrm>
            <a:prstGeom prst="rect">
              <a:avLst/>
            </a:prstGeom>
          </p:spPr>
        </p:pic>
        <p:pic>
          <p:nvPicPr>
            <p:cNvPr id="6" name="object 6"/>
            <p:cNvPicPr/>
            <p:nvPr/>
          </p:nvPicPr>
          <p:blipFill>
            <a:blip r:embed="rId5" cstate="print"/>
            <a:stretch>
              <a:fillRect/>
            </a:stretch>
          </p:blipFill>
          <p:spPr>
            <a:xfrm>
              <a:off x="4629022" y="2617723"/>
              <a:ext cx="645791" cy="203708"/>
            </a:xfrm>
            <a:prstGeom prst="rect">
              <a:avLst/>
            </a:prstGeom>
          </p:spPr>
        </p:pic>
        <p:pic>
          <p:nvPicPr>
            <p:cNvPr id="7" name="object 7"/>
            <p:cNvPicPr/>
            <p:nvPr/>
          </p:nvPicPr>
          <p:blipFill>
            <a:blip r:embed="rId6" cstate="print"/>
            <a:stretch>
              <a:fillRect/>
            </a:stretch>
          </p:blipFill>
          <p:spPr>
            <a:xfrm>
              <a:off x="4271073" y="2904744"/>
              <a:ext cx="1303083" cy="361188"/>
            </a:xfrm>
            <a:prstGeom prst="rect">
              <a:avLst/>
            </a:prstGeom>
          </p:spPr>
        </p:pic>
      </p:grpSp>
      <p:sp>
        <p:nvSpPr>
          <p:cNvPr id="8" name="object 8"/>
          <p:cNvSpPr txBox="1">
            <a:spLocks noGrp="1"/>
          </p:cNvSpPr>
          <p:nvPr>
            <p:ph type="title"/>
          </p:nvPr>
        </p:nvSpPr>
        <p:spPr>
          <a:xfrm>
            <a:off x="1410969" y="194183"/>
            <a:ext cx="8662670" cy="421640"/>
          </a:xfrm>
          <a:prstGeom prst="rect">
            <a:avLst/>
          </a:prstGeom>
        </p:spPr>
        <p:txBody>
          <a:bodyPr vert="horz" wrap="square" lIns="0" tIns="12700" rIns="0" bIns="0" rtlCol="0">
            <a:spAutoFit/>
          </a:bodyPr>
          <a:lstStyle/>
          <a:p>
            <a:pPr marL="12700">
              <a:lnSpc>
                <a:spcPct val="100000"/>
              </a:lnSpc>
              <a:spcBef>
                <a:spcPts val="100"/>
              </a:spcBef>
            </a:pPr>
            <a:r>
              <a:rPr sz="2600" spc="-110" dirty="0">
                <a:solidFill>
                  <a:srgbClr val="A5377D"/>
                </a:solidFill>
              </a:rPr>
              <a:t>FÖRDELAR</a:t>
            </a:r>
            <a:r>
              <a:rPr sz="2600" spc="-45" dirty="0">
                <a:solidFill>
                  <a:srgbClr val="A5377D"/>
                </a:solidFill>
              </a:rPr>
              <a:t> </a:t>
            </a:r>
            <a:r>
              <a:rPr sz="2600" spc="15" dirty="0">
                <a:solidFill>
                  <a:srgbClr val="A5377D"/>
                </a:solidFill>
              </a:rPr>
              <a:t>MED</a:t>
            </a:r>
            <a:r>
              <a:rPr sz="2600" spc="-45" dirty="0">
                <a:solidFill>
                  <a:srgbClr val="A5377D"/>
                </a:solidFill>
              </a:rPr>
              <a:t> </a:t>
            </a:r>
            <a:r>
              <a:rPr sz="2600" spc="-85" dirty="0">
                <a:solidFill>
                  <a:srgbClr val="A5377D"/>
                </a:solidFill>
              </a:rPr>
              <a:t>ATT</a:t>
            </a:r>
            <a:r>
              <a:rPr sz="2600" spc="-45" dirty="0">
                <a:solidFill>
                  <a:srgbClr val="A5377D"/>
                </a:solidFill>
              </a:rPr>
              <a:t> </a:t>
            </a:r>
            <a:r>
              <a:rPr sz="2600" spc="-125" dirty="0">
                <a:solidFill>
                  <a:srgbClr val="A5377D"/>
                </a:solidFill>
              </a:rPr>
              <a:t>BYGGA</a:t>
            </a:r>
            <a:r>
              <a:rPr sz="2600" spc="-45" dirty="0">
                <a:solidFill>
                  <a:srgbClr val="A5377D"/>
                </a:solidFill>
              </a:rPr>
              <a:t> </a:t>
            </a:r>
            <a:r>
              <a:rPr sz="2600" spc="-25" dirty="0">
                <a:solidFill>
                  <a:srgbClr val="A5377D"/>
                </a:solidFill>
              </a:rPr>
              <a:t>EN</a:t>
            </a:r>
            <a:r>
              <a:rPr sz="2600" spc="-45" dirty="0">
                <a:solidFill>
                  <a:srgbClr val="A5377D"/>
                </a:solidFill>
              </a:rPr>
              <a:t> </a:t>
            </a:r>
            <a:r>
              <a:rPr sz="2600" spc="70" dirty="0" smtClean="0">
                <a:solidFill>
                  <a:srgbClr val="A5377D"/>
                </a:solidFill>
              </a:rPr>
              <a:t>ONLINE-COMMUNITY</a:t>
            </a:r>
            <a:endParaRPr sz="2600" dirty="0"/>
          </a:p>
        </p:txBody>
      </p:sp>
      <p:sp>
        <p:nvSpPr>
          <p:cNvPr id="9" name="object 9"/>
          <p:cNvSpPr txBox="1"/>
          <p:nvPr/>
        </p:nvSpPr>
        <p:spPr>
          <a:xfrm>
            <a:off x="8821292" y="2544221"/>
            <a:ext cx="2380107" cy="939359"/>
          </a:xfrm>
          <a:prstGeom prst="rect">
            <a:avLst/>
          </a:prstGeom>
        </p:spPr>
        <p:txBody>
          <a:bodyPr vert="horz" wrap="square" lIns="0" tIns="31114" rIns="0" bIns="0" rtlCol="0">
            <a:spAutoFit/>
          </a:bodyPr>
          <a:lstStyle/>
          <a:p>
            <a:pPr marL="50800">
              <a:lnSpc>
                <a:spcPct val="100000"/>
              </a:lnSpc>
              <a:spcBef>
                <a:spcPts val="244"/>
              </a:spcBef>
            </a:pPr>
            <a:r>
              <a:rPr b="1" spc="50" dirty="0">
                <a:solidFill>
                  <a:srgbClr val="FFFFFF"/>
                </a:solidFill>
                <a:latin typeface="Arial"/>
                <a:cs typeface="Arial"/>
              </a:rPr>
              <a:t>Socialt samarbete,</a:t>
            </a:r>
          </a:p>
          <a:p>
            <a:pPr marL="12700">
              <a:lnSpc>
                <a:spcPct val="100000"/>
              </a:lnSpc>
              <a:spcBef>
                <a:spcPts val="160"/>
              </a:spcBef>
            </a:pPr>
            <a:r>
              <a:rPr b="1" spc="50" dirty="0">
                <a:solidFill>
                  <a:srgbClr val="FFFFFF"/>
                </a:solidFill>
                <a:latin typeface="Arial"/>
                <a:cs typeface="Arial"/>
              </a:rPr>
              <a:t>kunskapsutbyte</a:t>
            </a:r>
          </a:p>
          <a:p>
            <a:pPr marL="41275">
              <a:lnSpc>
                <a:spcPct val="100000"/>
              </a:lnSpc>
              <a:spcBef>
                <a:spcPts val="420"/>
              </a:spcBef>
            </a:pPr>
            <a:r>
              <a:rPr b="1" spc="50" dirty="0">
                <a:solidFill>
                  <a:srgbClr val="FFFFFF"/>
                </a:solidFill>
                <a:latin typeface="Arial"/>
                <a:cs typeface="Arial"/>
              </a:rPr>
              <a:t>och </a:t>
            </a:r>
            <a:r>
              <a:rPr lang="sv-SE" b="1" spc="50" dirty="0" smtClean="0">
                <a:solidFill>
                  <a:srgbClr val="FFFFFF"/>
                </a:solidFill>
                <a:latin typeface="Arial"/>
                <a:cs typeface="Arial"/>
              </a:rPr>
              <a:t>p</a:t>
            </a:r>
            <a:r>
              <a:rPr b="1" spc="50" dirty="0" smtClean="0">
                <a:solidFill>
                  <a:srgbClr val="FFFFFF"/>
                </a:solidFill>
                <a:latin typeface="Arial"/>
                <a:cs typeface="Arial"/>
              </a:rPr>
              <a:t>roblemlösning</a:t>
            </a:r>
            <a:endParaRPr b="1" spc="50" dirty="0">
              <a:solidFill>
                <a:srgbClr val="FFFFFF"/>
              </a:solidFill>
              <a:latin typeface="Arial"/>
              <a:cs typeface="Arial"/>
            </a:endParaRPr>
          </a:p>
        </p:txBody>
      </p:sp>
      <p:sp>
        <p:nvSpPr>
          <p:cNvPr id="10" name="object 10"/>
          <p:cNvSpPr txBox="1"/>
          <p:nvPr/>
        </p:nvSpPr>
        <p:spPr>
          <a:xfrm>
            <a:off x="1652142" y="2742141"/>
            <a:ext cx="2253615" cy="1050925"/>
          </a:xfrm>
          <a:prstGeom prst="rect">
            <a:avLst/>
          </a:prstGeom>
        </p:spPr>
        <p:txBody>
          <a:bodyPr vert="horz" wrap="square" lIns="0" tIns="173355" rIns="0" bIns="0" rtlCol="0">
            <a:spAutoFit/>
          </a:bodyPr>
          <a:lstStyle/>
          <a:p>
            <a:pPr marL="60960" algn="ctr">
              <a:lnSpc>
                <a:spcPct val="100000"/>
              </a:lnSpc>
              <a:spcBef>
                <a:spcPts val="1365"/>
              </a:spcBef>
            </a:pPr>
            <a:r>
              <a:rPr sz="2000" b="1" spc="-30" dirty="0">
                <a:solidFill>
                  <a:srgbClr val="9F5096"/>
                </a:solidFill>
                <a:latin typeface="Arial"/>
                <a:cs typeface="Arial"/>
              </a:rPr>
              <a:t>MEDDELANDE</a:t>
            </a:r>
            <a:endParaRPr sz="2000">
              <a:latin typeface="Arial"/>
              <a:cs typeface="Arial"/>
            </a:endParaRPr>
          </a:p>
          <a:p>
            <a:pPr algn="ctr">
              <a:lnSpc>
                <a:spcPct val="100000"/>
              </a:lnSpc>
              <a:spcBef>
                <a:spcPts val="1525"/>
              </a:spcBef>
            </a:pPr>
            <a:r>
              <a:rPr sz="2400" b="1" spc="-55" dirty="0">
                <a:solidFill>
                  <a:srgbClr val="9F5096"/>
                </a:solidFill>
                <a:latin typeface="Arial"/>
                <a:cs typeface="Arial"/>
              </a:rPr>
              <a:t>MEDVETENHET</a:t>
            </a:r>
            <a:endParaRPr sz="2400">
              <a:latin typeface="Arial"/>
              <a:cs typeface="Arial"/>
            </a:endParaRPr>
          </a:p>
        </p:txBody>
      </p:sp>
      <p:sp>
        <p:nvSpPr>
          <p:cNvPr id="11" name="object 11"/>
          <p:cNvSpPr txBox="1"/>
          <p:nvPr/>
        </p:nvSpPr>
        <p:spPr>
          <a:xfrm>
            <a:off x="6334125" y="3781467"/>
            <a:ext cx="1456690" cy="1165384"/>
          </a:xfrm>
          <a:prstGeom prst="rect">
            <a:avLst/>
          </a:prstGeom>
        </p:spPr>
        <p:txBody>
          <a:bodyPr vert="horz" wrap="square" lIns="0" tIns="34925" rIns="0" bIns="0" rtlCol="0">
            <a:spAutoFit/>
          </a:bodyPr>
          <a:lstStyle/>
          <a:p>
            <a:pPr marL="12700" marR="5080" indent="56515" algn="ctr">
              <a:lnSpc>
                <a:spcPct val="136400"/>
              </a:lnSpc>
              <a:spcBef>
                <a:spcPts val="275"/>
              </a:spcBef>
            </a:pPr>
            <a:r>
              <a:rPr lang="sv-SE" b="1" spc="60" dirty="0">
                <a:solidFill>
                  <a:srgbClr val="A5377D"/>
                </a:solidFill>
                <a:latin typeface="Arial"/>
                <a:cs typeface="Arial"/>
              </a:rPr>
              <a:t>F</a:t>
            </a:r>
            <a:r>
              <a:rPr b="1" spc="60" dirty="0">
                <a:solidFill>
                  <a:srgbClr val="A5377D"/>
                </a:solidFill>
                <a:latin typeface="Arial"/>
                <a:cs typeface="Arial"/>
              </a:rPr>
              <a:t>örespråka och  </a:t>
            </a:r>
            <a:r>
              <a:rPr sz="1800" b="1" spc="60" dirty="0" smtClean="0">
                <a:solidFill>
                  <a:srgbClr val="A5377D"/>
                </a:solidFill>
                <a:latin typeface="Arial"/>
                <a:cs typeface="Arial"/>
              </a:rPr>
              <a:t>volontär</a:t>
            </a:r>
            <a:r>
              <a:rPr lang="sv-SE" sz="1800" b="1" spc="60" dirty="0" smtClean="0">
                <a:solidFill>
                  <a:srgbClr val="A5377D"/>
                </a:solidFill>
                <a:latin typeface="Arial"/>
                <a:cs typeface="Arial"/>
              </a:rPr>
              <a:t>er</a:t>
            </a:r>
            <a:endParaRPr sz="2100"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grpSp>
        <p:nvGrpSpPr>
          <p:cNvPr id="5" name="object 5"/>
          <p:cNvGrpSpPr/>
          <p:nvPr/>
        </p:nvGrpSpPr>
        <p:grpSpPr>
          <a:xfrm>
            <a:off x="1209844" y="2476758"/>
            <a:ext cx="744220" cy="832485"/>
            <a:chOff x="1209844" y="2476758"/>
            <a:chExt cx="744220" cy="832485"/>
          </a:xfrm>
        </p:grpSpPr>
        <p:sp>
          <p:nvSpPr>
            <p:cNvPr id="6" name="object 6"/>
            <p:cNvSpPr/>
            <p:nvPr/>
          </p:nvSpPr>
          <p:spPr>
            <a:xfrm>
              <a:off x="1223969" y="2490883"/>
              <a:ext cx="715645" cy="803910"/>
            </a:xfrm>
            <a:custGeom>
              <a:avLst/>
              <a:gdLst/>
              <a:ahLst/>
              <a:cxnLst/>
              <a:rect l="l" t="t" r="r" b="b"/>
              <a:pathLst>
                <a:path w="715644" h="803910">
                  <a:moveTo>
                    <a:pt x="593018" y="106473"/>
                  </a:moveTo>
                  <a:lnTo>
                    <a:pt x="122368" y="106473"/>
                  </a:lnTo>
                  <a:lnTo>
                    <a:pt x="122368" y="198572"/>
                  </a:lnTo>
                  <a:lnTo>
                    <a:pt x="0" y="299872"/>
                  </a:lnTo>
                  <a:lnTo>
                    <a:pt x="0" y="803629"/>
                  </a:lnTo>
                  <a:lnTo>
                    <a:pt x="715402" y="803629"/>
                  </a:lnTo>
                  <a:lnTo>
                    <a:pt x="715402" y="784790"/>
                  </a:lnTo>
                  <a:lnTo>
                    <a:pt x="32364" y="784790"/>
                  </a:lnTo>
                  <a:lnTo>
                    <a:pt x="32278" y="784641"/>
                  </a:lnTo>
                  <a:lnTo>
                    <a:pt x="45567" y="771341"/>
                  </a:lnTo>
                  <a:lnTo>
                    <a:pt x="18888" y="771341"/>
                  </a:lnTo>
                  <a:lnTo>
                    <a:pt x="18873" y="327185"/>
                  </a:lnTo>
                  <a:lnTo>
                    <a:pt x="45574" y="327185"/>
                  </a:lnTo>
                  <a:lnTo>
                    <a:pt x="23383" y="304975"/>
                  </a:lnTo>
                  <a:lnTo>
                    <a:pt x="122368" y="223027"/>
                  </a:lnTo>
                  <a:lnTo>
                    <a:pt x="141194" y="223027"/>
                  </a:lnTo>
                  <a:lnTo>
                    <a:pt x="141194" y="125315"/>
                  </a:lnTo>
                  <a:lnTo>
                    <a:pt x="593018" y="125315"/>
                  </a:lnTo>
                  <a:lnTo>
                    <a:pt x="593018" y="106473"/>
                  </a:lnTo>
                  <a:close/>
                </a:path>
                <a:path w="715644" h="803910">
                  <a:moveTo>
                    <a:pt x="433140" y="519205"/>
                  </a:moveTo>
                  <a:lnTo>
                    <a:pt x="379301" y="519205"/>
                  </a:lnTo>
                  <a:lnTo>
                    <a:pt x="420876" y="532430"/>
                  </a:lnTo>
                  <a:lnTo>
                    <a:pt x="457533" y="558881"/>
                  </a:lnTo>
                  <a:lnTo>
                    <a:pt x="683108" y="784641"/>
                  </a:lnTo>
                  <a:lnTo>
                    <a:pt x="683053" y="784790"/>
                  </a:lnTo>
                  <a:lnTo>
                    <a:pt x="715402" y="784790"/>
                  </a:lnTo>
                  <a:lnTo>
                    <a:pt x="715402" y="771333"/>
                  </a:lnTo>
                  <a:lnTo>
                    <a:pt x="696419" y="771333"/>
                  </a:lnTo>
                  <a:lnTo>
                    <a:pt x="474547" y="549263"/>
                  </a:lnTo>
                  <a:lnTo>
                    <a:pt x="487373" y="536427"/>
                  </a:lnTo>
                  <a:lnTo>
                    <a:pt x="460749" y="536427"/>
                  </a:lnTo>
                  <a:lnTo>
                    <a:pt x="433140" y="519205"/>
                  </a:lnTo>
                  <a:close/>
                </a:path>
                <a:path w="715644" h="803910">
                  <a:moveTo>
                    <a:pt x="45574" y="327185"/>
                  </a:moveTo>
                  <a:lnTo>
                    <a:pt x="18873" y="327185"/>
                  </a:lnTo>
                  <a:lnTo>
                    <a:pt x="19006" y="327232"/>
                  </a:lnTo>
                  <a:lnTo>
                    <a:pt x="240846" y="549263"/>
                  </a:lnTo>
                  <a:lnTo>
                    <a:pt x="18951" y="771341"/>
                  </a:lnTo>
                  <a:lnTo>
                    <a:pt x="45567" y="771341"/>
                  </a:lnTo>
                  <a:lnTo>
                    <a:pt x="257860" y="558881"/>
                  </a:lnTo>
                  <a:lnTo>
                    <a:pt x="288975" y="536427"/>
                  </a:lnTo>
                  <a:lnTo>
                    <a:pt x="254605" y="536427"/>
                  </a:lnTo>
                  <a:lnTo>
                    <a:pt x="141194" y="422887"/>
                  </a:lnTo>
                  <a:lnTo>
                    <a:pt x="141194" y="404045"/>
                  </a:lnTo>
                  <a:lnTo>
                    <a:pt x="122368" y="404045"/>
                  </a:lnTo>
                  <a:lnTo>
                    <a:pt x="45574" y="327185"/>
                  </a:lnTo>
                  <a:close/>
                </a:path>
                <a:path w="715644" h="803910">
                  <a:moveTo>
                    <a:pt x="715402" y="327177"/>
                  </a:moveTo>
                  <a:lnTo>
                    <a:pt x="696498" y="327177"/>
                  </a:lnTo>
                  <a:lnTo>
                    <a:pt x="696498" y="771333"/>
                  </a:lnTo>
                  <a:lnTo>
                    <a:pt x="715402" y="771333"/>
                  </a:lnTo>
                  <a:lnTo>
                    <a:pt x="715402" y="327177"/>
                  </a:lnTo>
                  <a:close/>
                </a:path>
                <a:path w="715644" h="803910">
                  <a:moveTo>
                    <a:pt x="379608" y="500312"/>
                  </a:moveTo>
                  <a:lnTo>
                    <a:pt x="335747" y="500312"/>
                  </a:lnTo>
                  <a:lnTo>
                    <a:pt x="293202" y="512351"/>
                  </a:lnTo>
                  <a:lnTo>
                    <a:pt x="254605" y="536427"/>
                  </a:lnTo>
                  <a:lnTo>
                    <a:pt x="288975" y="536427"/>
                  </a:lnTo>
                  <a:lnTo>
                    <a:pt x="294514" y="532430"/>
                  </a:lnTo>
                  <a:lnTo>
                    <a:pt x="336087" y="519205"/>
                  </a:lnTo>
                  <a:lnTo>
                    <a:pt x="433140" y="519205"/>
                  </a:lnTo>
                  <a:lnTo>
                    <a:pt x="422152" y="512351"/>
                  </a:lnTo>
                  <a:lnTo>
                    <a:pt x="379608" y="500312"/>
                  </a:lnTo>
                  <a:close/>
                </a:path>
                <a:path w="715644" h="803910">
                  <a:moveTo>
                    <a:pt x="593018" y="125315"/>
                  </a:moveTo>
                  <a:lnTo>
                    <a:pt x="574192" y="125315"/>
                  </a:lnTo>
                  <a:lnTo>
                    <a:pt x="574192" y="422887"/>
                  </a:lnTo>
                  <a:lnTo>
                    <a:pt x="460749" y="536427"/>
                  </a:lnTo>
                  <a:lnTo>
                    <a:pt x="487373" y="536427"/>
                  </a:lnTo>
                  <a:lnTo>
                    <a:pt x="619651" y="404045"/>
                  </a:lnTo>
                  <a:lnTo>
                    <a:pt x="593018" y="404045"/>
                  </a:lnTo>
                  <a:lnTo>
                    <a:pt x="593018" y="223067"/>
                  </a:lnTo>
                  <a:lnTo>
                    <a:pt x="622611" y="223067"/>
                  </a:lnTo>
                  <a:lnTo>
                    <a:pt x="593018" y="198572"/>
                  </a:lnTo>
                  <a:lnTo>
                    <a:pt x="593018" y="125315"/>
                  </a:lnTo>
                  <a:close/>
                </a:path>
                <a:path w="715644" h="803910">
                  <a:moveTo>
                    <a:pt x="141194" y="223027"/>
                  </a:moveTo>
                  <a:lnTo>
                    <a:pt x="122368" y="223027"/>
                  </a:lnTo>
                  <a:lnTo>
                    <a:pt x="122368" y="404045"/>
                  </a:lnTo>
                  <a:lnTo>
                    <a:pt x="141194" y="404045"/>
                  </a:lnTo>
                  <a:lnTo>
                    <a:pt x="141194" y="223027"/>
                  </a:lnTo>
                  <a:close/>
                </a:path>
                <a:path w="715644" h="803910">
                  <a:moveTo>
                    <a:pt x="622611" y="223067"/>
                  </a:moveTo>
                  <a:lnTo>
                    <a:pt x="593018" y="223067"/>
                  </a:lnTo>
                  <a:lnTo>
                    <a:pt x="692027" y="305030"/>
                  </a:lnTo>
                  <a:lnTo>
                    <a:pt x="593018" y="404045"/>
                  </a:lnTo>
                  <a:lnTo>
                    <a:pt x="619651" y="404045"/>
                  </a:lnTo>
                  <a:lnTo>
                    <a:pt x="696404" y="327232"/>
                  </a:lnTo>
                  <a:lnTo>
                    <a:pt x="715402" y="327177"/>
                  </a:lnTo>
                  <a:lnTo>
                    <a:pt x="715402" y="299872"/>
                  </a:lnTo>
                  <a:lnTo>
                    <a:pt x="622611" y="223067"/>
                  </a:lnTo>
                  <a:close/>
                </a:path>
                <a:path w="715644" h="803910">
                  <a:moveTo>
                    <a:pt x="357693" y="0"/>
                  </a:moveTo>
                  <a:lnTo>
                    <a:pt x="230688" y="106473"/>
                  </a:lnTo>
                  <a:lnTo>
                    <a:pt x="260010" y="106473"/>
                  </a:lnTo>
                  <a:lnTo>
                    <a:pt x="357693" y="24573"/>
                  </a:lnTo>
                  <a:lnTo>
                    <a:pt x="387006" y="24573"/>
                  </a:lnTo>
                  <a:lnTo>
                    <a:pt x="357693" y="0"/>
                  </a:lnTo>
                  <a:close/>
                </a:path>
                <a:path w="715644" h="803910">
                  <a:moveTo>
                    <a:pt x="387006" y="24573"/>
                  </a:moveTo>
                  <a:lnTo>
                    <a:pt x="357693" y="24573"/>
                  </a:lnTo>
                  <a:lnTo>
                    <a:pt x="455384" y="106473"/>
                  </a:lnTo>
                  <a:lnTo>
                    <a:pt x="484706" y="106473"/>
                  </a:lnTo>
                  <a:lnTo>
                    <a:pt x="387006" y="24573"/>
                  </a:lnTo>
                  <a:close/>
                </a:path>
              </a:pathLst>
            </a:custGeom>
            <a:solidFill>
              <a:srgbClr val="76C5D2"/>
            </a:solidFill>
          </p:spPr>
          <p:txBody>
            <a:bodyPr wrap="square" lIns="0" tIns="0" rIns="0" bIns="0" rtlCol="0"/>
            <a:lstStyle/>
            <a:p>
              <a:endParaRPr/>
            </a:p>
          </p:txBody>
        </p:sp>
        <p:sp>
          <p:nvSpPr>
            <p:cNvPr id="7" name="object 7"/>
            <p:cNvSpPr/>
            <p:nvPr/>
          </p:nvSpPr>
          <p:spPr>
            <a:xfrm>
              <a:off x="1223969" y="2490883"/>
              <a:ext cx="715645" cy="803910"/>
            </a:xfrm>
            <a:custGeom>
              <a:avLst/>
              <a:gdLst/>
              <a:ahLst/>
              <a:cxnLst/>
              <a:rect l="l" t="t" r="r" b="b"/>
              <a:pathLst>
                <a:path w="715644" h="803910">
                  <a:moveTo>
                    <a:pt x="593018" y="198572"/>
                  </a:moveTo>
                  <a:lnTo>
                    <a:pt x="593018" y="106473"/>
                  </a:lnTo>
                  <a:lnTo>
                    <a:pt x="484706" y="106473"/>
                  </a:lnTo>
                  <a:lnTo>
                    <a:pt x="357693" y="0"/>
                  </a:lnTo>
                  <a:lnTo>
                    <a:pt x="230688" y="106473"/>
                  </a:lnTo>
                  <a:lnTo>
                    <a:pt x="122368" y="106473"/>
                  </a:lnTo>
                  <a:lnTo>
                    <a:pt x="122368" y="198572"/>
                  </a:lnTo>
                  <a:lnTo>
                    <a:pt x="0" y="299872"/>
                  </a:lnTo>
                  <a:lnTo>
                    <a:pt x="0" y="803629"/>
                  </a:lnTo>
                  <a:lnTo>
                    <a:pt x="715402" y="803629"/>
                  </a:lnTo>
                  <a:lnTo>
                    <a:pt x="715402" y="299872"/>
                  </a:lnTo>
                  <a:lnTo>
                    <a:pt x="593018" y="198572"/>
                  </a:lnTo>
                  <a:close/>
                </a:path>
                <a:path w="715644" h="803910">
                  <a:moveTo>
                    <a:pt x="593018" y="223067"/>
                  </a:moveTo>
                  <a:lnTo>
                    <a:pt x="692027" y="305030"/>
                  </a:lnTo>
                  <a:lnTo>
                    <a:pt x="593018" y="404045"/>
                  </a:lnTo>
                  <a:lnTo>
                    <a:pt x="593018" y="223067"/>
                  </a:lnTo>
                  <a:close/>
                </a:path>
                <a:path w="715644" h="803910">
                  <a:moveTo>
                    <a:pt x="357693" y="24573"/>
                  </a:moveTo>
                  <a:lnTo>
                    <a:pt x="455384" y="106473"/>
                  </a:lnTo>
                  <a:lnTo>
                    <a:pt x="260010" y="106473"/>
                  </a:lnTo>
                  <a:lnTo>
                    <a:pt x="357693" y="24573"/>
                  </a:lnTo>
                  <a:close/>
                </a:path>
                <a:path w="715644" h="803910">
                  <a:moveTo>
                    <a:pt x="141194" y="125315"/>
                  </a:moveTo>
                  <a:lnTo>
                    <a:pt x="574192" y="125315"/>
                  </a:lnTo>
                  <a:lnTo>
                    <a:pt x="574192" y="422887"/>
                  </a:lnTo>
                  <a:lnTo>
                    <a:pt x="460749" y="536427"/>
                  </a:lnTo>
                  <a:lnTo>
                    <a:pt x="422152" y="512351"/>
                  </a:lnTo>
                  <a:lnTo>
                    <a:pt x="379608" y="500312"/>
                  </a:lnTo>
                  <a:lnTo>
                    <a:pt x="335747" y="500312"/>
                  </a:lnTo>
                  <a:lnTo>
                    <a:pt x="293202" y="512351"/>
                  </a:lnTo>
                  <a:lnTo>
                    <a:pt x="254605" y="536427"/>
                  </a:lnTo>
                  <a:lnTo>
                    <a:pt x="141194" y="422887"/>
                  </a:lnTo>
                  <a:lnTo>
                    <a:pt x="141194" y="125315"/>
                  </a:lnTo>
                  <a:close/>
                </a:path>
                <a:path w="715644" h="803910">
                  <a:moveTo>
                    <a:pt x="122368" y="223027"/>
                  </a:moveTo>
                  <a:lnTo>
                    <a:pt x="122368" y="404045"/>
                  </a:lnTo>
                  <a:lnTo>
                    <a:pt x="23383" y="304975"/>
                  </a:lnTo>
                  <a:lnTo>
                    <a:pt x="122368" y="223027"/>
                  </a:lnTo>
                  <a:close/>
                </a:path>
                <a:path w="715644" h="803910">
                  <a:moveTo>
                    <a:pt x="18990" y="327217"/>
                  </a:moveTo>
                  <a:lnTo>
                    <a:pt x="240846" y="549263"/>
                  </a:lnTo>
                  <a:lnTo>
                    <a:pt x="18990" y="771302"/>
                  </a:lnTo>
                  <a:lnTo>
                    <a:pt x="18857" y="771302"/>
                  </a:lnTo>
                  <a:lnTo>
                    <a:pt x="18825" y="327279"/>
                  </a:lnTo>
                  <a:lnTo>
                    <a:pt x="18975" y="327201"/>
                  </a:lnTo>
                  <a:close/>
                </a:path>
                <a:path w="715644" h="803910">
                  <a:moveTo>
                    <a:pt x="32364" y="784790"/>
                  </a:moveTo>
                  <a:lnTo>
                    <a:pt x="32278" y="784641"/>
                  </a:lnTo>
                  <a:lnTo>
                    <a:pt x="257860" y="558881"/>
                  </a:lnTo>
                  <a:lnTo>
                    <a:pt x="294514" y="532430"/>
                  </a:lnTo>
                  <a:lnTo>
                    <a:pt x="336087" y="519205"/>
                  </a:lnTo>
                  <a:lnTo>
                    <a:pt x="379301" y="519205"/>
                  </a:lnTo>
                  <a:lnTo>
                    <a:pt x="420876" y="532430"/>
                  </a:lnTo>
                  <a:lnTo>
                    <a:pt x="457533" y="558881"/>
                  </a:lnTo>
                  <a:lnTo>
                    <a:pt x="683092" y="784625"/>
                  </a:lnTo>
                  <a:lnTo>
                    <a:pt x="683092" y="784758"/>
                  </a:lnTo>
                  <a:lnTo>
                    <a:pt x="32364" y="784790"/>
                  </a:lnTo>
                  <a:close/>
                </a:path>
                <a:path w="715644" h="803910">
                  <a:moveTo>
                    <a:pt x="696419" y="771302"/>
                  </a:moveTo>
                  <a:lnTo>
                    <a:pt x="474547" y="549263"/>
                  </a:lnTo>
                  <a:lnTo>
                    <a:pt x="696419" y="327217"/>
                  </a:lnTo>
                  <a:lnTo>
                    <a:pt x="696576" y="327232"/>
                  </a:lnTo>
                  <a:lnTo>
                    <a:pt x="696576" y="771239"/>
                  </a:lnTo>
                  <a:lnTo>
                    <a:pt x="696419" y="771333"/>
                  </a:lnTo>
                  <a:close/>
                </a:path>
              </a:pathLst>
            </a:custGeom>
            <a:ln w="28251">
              <a:solidFill>
                <a:srgbClr val="76C5D2"/>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459035" y="2682429"/>
              <a:ext cx="244996" cy="244665"/>
            </a:xfrm>
            <a:prstGeom prst="rect">
              <a:avLst/>
            </a:prstGeom>
          </p:spPr>
        </p:pic>
        <p:sp>
          <p:nvSpPr>
            <p:cNvPr id="9" name="object 9"/>
            <p:cNvSpPr/>
            <p:nvPr/>
          </p:nvSpPr>
          <p:spPr>
            <a:xfrm>
              <a:off x="1459035" y="2682429"/>
              <a:ext cx="245110" cy="245110"/>
            </a:xfrm>
            <a:custGeom>
              <a:avLst/>
              <a:gdLst/>
              <a:ahLst/>
              <a:cxnLst/>
              <a:rect l="l" t="t" r="r" b="b"/>
              <a:pathLst>
                <a:path w="245110" h="245110">
                  <a:moveTo>
                    <a:pt x="101291" y="242843"/>
                  </a:moveTo>
                  <a:lnTo>
                    <a:pt x="108359" y="244052"/>
                  </a:lnTo>
                  <a:lnTo>
                    <a:pt x="115513" y="244657"/>
                  </a:lnTo>
                  <a:lnTo>
                    <a:pt x="122674" y="244665"/>
                  </a:lnTo>
                  <a:lnTo>
                    <a:pt x="137087" y="243818"/>
                  </a:lnTo>
                  <a:lnTo>
                    <a:pt x="151246" y="241278"/>
                  </a:lnTo>
                  <a:lnTo>
                    <a:pt x="165003" y="237079"/>
                  </a:lnTo>
                  <a:lnTo>
                    <a:pt x="178211" y="231255"/>
                  </a:lnTo>
                  <a:lnTo>
                    <a:pt x="183011" y="229253"/>
                  </a:lnTo>
                  <a:lnTo>
                    <a:pt x="185278" y="223742"/>
                  </a:lnTo>
                  <a:lnTo>
                    <a:pt x="183286" y="218937"/>
                  </a:lnTo>
                  <a:lnTo>
                    <a:pt x="181286" y="214132"/>
                  </a:lnTo>
                  <a:lnTo>
                    <a:pt x="175771" y="211864"/>
                  </a:lnTo>
                  <a:lnTo>
                    <a:pt x="170971" y="213865"/>
                  </a:lnTo>
                  <a:lnTo>
                    <a:pt x="170531" y="214046"/>
                  </a:lnTo>
                  <a:lnTo>
                    <a:pt x="170108" y="214266"/>
                  </a:lnTo>
                  <a:lnTo>
                    <a:pt x="169692" y="214517"/>
                  </a:lnTo>
                  <a:lnTo>
                    <a:pt x="130097" y="225595"/>
                  </a:lnTo>
                  <a:lnTo>
                    <a:pt x="90697" y="220784"/>
                  </a:lnTo>
                  <a:lnTo>
                    <a:pt x="55972" y="201538"/>
                  </a:lnTo>
                  <a:lnTo>
                    <a:pt x="30403" y="169312"/>
                  </a:lnTo>
                  <a:lnTo>
                    <a:pt x="19330" y="129678"/>
                  </a:lnTo>
                  <a:lnTo>
                    <a:pt x="24136" y="90242"/>
                  </a:lnTo>
                  <a:lnTo>
                    <a:pt x="43367" y="55486"/>
                  </a:lnTo>
                  <a:lnTo>
                    <a:pt x="75570" y="29896"/>
                  </a:lnTo>
                  <a:lnTo>
                    <a:pt x="115732" y="18805"/>
                  </a:lnTo>
                  <a:lnTo>
                    <a:pt x="129750" y="18818"/>
                  </a:lnTo>
                  <a:lnTo>
                    <a:pt x="168174" y="29727"/>
                  </a:lnTo>
                  <a:lnTo>
                    <a:pt x="198915" y="53212"/>
                  </a:lnTo>
                  <a:lnTo>
                    <a:pt x="219179" y="86181"/>
                  </a:lnTo>
                  <a:lnTo>
                    <a:pt x="226170" y="125543"/>
                  </a:lnTo>
                  <a:lnTo>
                    <a:pt x="226170" y="150454"/>
                  </a:lnTo>
                  <a:lnTo>
                    <a:pt x="226170" y="155651"/>
                  </a:lnTo>
                  <a:lnTo>
                    <a:pt x="221958" y="159875"/>
                  </a:lnTo>
                  <a:lnTo>
                    <a:pt x="216757" y="159875"/>
                  </a:lnTo>
                  <a:lnTo>
                    <a:pt x="210764" y="159875"/>
                  </a:lnTo>
                  <a:lnTo>
                    <a:pt x="198447" y="157373"/>
                  </a:lnTo>
                  <a:lnTo>
                    <a:pt x="188387" y="150579"/>
                  </a:lnTo>
                  <a:lnTo>
                    <a:pt x="181601" y="140509"/>
                  </a:lnTo>
                  <a:lnTo>
                    <a:pt x="179105" y="128181"/>
                  </a:lnTo>
                  <a:lnTo>
                    <a:pt x="179105" y="122191"/>
                  </a:lnTo>
                  <a:lnTo>
                    <a:pt x="174729" y="100093"/>
                  </a:lnTo>
                  <a:lnTo>
                    <a:pt x="162647" y="82019"/>
                  </a:lnTo>
                  <a:lnTo>
                    <a:pt x="144675" y="69799"/>
                  </a:lnTo>
                  <a:lnTo>
                    <a:pt x="122627" y="65264"/>
                  </a:lnTo>
                  <a:lnTo>
                    <a:pt x="100553" y="69645"/>
                  </a:lnTo>
                  <a:lnTo>
                    <a:pt x="82496" y="81739"/>
                  </a:lnTo>
                  <a:lnTo>
                    <a:pt x="70288" y="99727"/>
                  </a:lnTo>
                  <a:lnTo>
                    <a:pt x="65757" y="121790"/>
                  </a:lnTo>
                  <a:lnTo>
                    <a:pt x="70134" y="143884"/>
                  </a:lnTo>
                  <a:lnTo>
                    <a:pt x="82218" y="161955"/>
                  </a:lnTo>
                  <a:lnTo>
                    <a:pt x="100191" y="174174"/>
                  </a:lnTo>
                  <a:lnTo>
                    <a:pt x="122235" y="178709"/>
                  </a:lnTo>
                  <a:lnTo>
                    <a:pt x="135621" y="177158"/>
                  </a:lnTo>
                  <a:lnTo>
                    <a:pt x="148097" y="172567"/>
                  </a:lnTo>
                  <a:lnTo>
                    <a:pt x="159162" y="165193"/>
                  </a:lnTo>
                  <a:lnTo>
                    <a:pt x="168312" y="155290"/>
                  </a:lnTo>
                  <a:lnTo>
                    <a:pt x="176415" y="165086"/>
                  </a:lnTo>
                  <a:lnTo>
                    <a:pt x="216757" y="178717"/>
                  </a:lnTo>
                  <a:lnTo>
                    <a:pt x="244996" y="150454"/>
                  </a:lnTo>
                  <a:lnTo>
                    <a:pt x="244996" y="125543"/>
                  </a:lnTo>
                  <a:lnTo>
                    <a:pt x="236645" y="79146"/>
                  </a:lnTo>
                  <a:lnTo>
                    <a:pt x="212654" y="40329"/>
                  </a:lnTo>
                  <a:lnTo>
                    <a:pt x="176330" y="12732"/>
                  </a:lnTo>
                  <a:lnTo>
                    <a:pt x="130981" y="0"/>
                  </a:lnTo>
                  <a:lnTo>
                    <a:pt x="82773" y="6114"/>
                  </a:lnTo>
                  <a:lnTo>
                    <a:pt x="42064" y="29447"/>
                  </a:lnTo>
                  <a:lnTo>
                    <a:pt x="13068" y="66357"/>
                  </a:lnTo>
                  <a:lnTo>
                    <a:pt x="0" y="113201"/>
                  </a:lnTo>
                  <a:lnTo>
                    <a:pt x="5158" y="158474"/>
                  </a:lnTo>
                  <a:lnTo>
                    <a:pt x="25645" y="197586"/>
                  </a:lnTo>
                  <a:lnTo>
                    <a:pt x="58632" y="226915"/>
                  </a:lnTo>
                  <a:lnTo>
                    <a:pt x="101291" y="242843"/>
                  </a:lnTo>
                  <a:close/>
                </a:path>
              </a:pathLst>
            </a:custGeom>
            <a:ln w="28251">
              <a:solidFill>
                <a:srgbClr val="76C5D2"/>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1529885" y="2752810"/>
              <a:ext cx="103554" cy="103619"/>
            </a:xfrm>
            <a:prstGeom prst="rect">
              <a:avLst/>
            </a:prstGeom>
          </p:spPr>
        </p:pic>
      </p:grpSp>
      <p:pic>
        <p:nvPicPr>
          <p:cNvPr id="11" name="object 11"/>
          <p:cNvPicPr/>
          <p:nvPr/>
        </p:nvPicPr>
        <p:blipFill>
          <a:blip r:embed="rId5" cstate="print"/>
          <a:stretch>
            <a:fillRect/>
          </a:stretch>
        </p:blipFill>
        <p:spPr>
          <a:xfrm>
            <a:off x="6386493" y="2497637"/>
            <a:ext cx="839043" cy="802367"/>
          </a:xfrm>
          <a:prstGeom prst="rect">
            <a:avLst/>
          </a:prstGeom>
        </p:spPr>
      </p:pic>
      <p:grpSp>
        <p:nvGrpSpPr>
          <p:cNvPr id="12" name="object 12"/>
          <p:cNvGrpSpPr/>
          <p:nvPr/>
        </p:nvGrpSpPr>
        <p:grpSpPr>
          <a:xfrm>
            <a:off x="1146129" y="4904166"/>
            <a:ext cx="868680" cy="672465"/>
            <a:chOff x="1146129" y="4904166"/>
            <a:chExt cx="868680" cy="672465"/>
          </a:xfrm>
        </p:grpSpPr>
        <p:pic>
          <p:nvPicPr>
            <p:cNvPr id="13" name="object 13"/>
            <p:cNvPicPr/>
            <p:nvPr/>
          </p:nvPicPr>
          <p:blipFill>
            <a:blip r:embed="rId6" cstate="print"/>
            <a:stretch>
              <a:fillRect/>
            </a:stretch>
          </p:blipFill>
          <p:spPr>
            <a:xfrm>
              <a:off x="1314912" y="5161517"/>
              <a:ext cx="244428" cy="231221"/>
            </a:xfrm>
            <a:prstGeom prst="rect">
              <a:avLst/>
            </a:prstGeom>
          </p:spPr>
        </p:pic>
        <p:sp>
          <p:nvSpPr>
            <p:cNvPr id="14" name="object 14"/>
            <p:cNvSpPr/>
            <p:nvPr/>
          </p:nvSpPr>
          <p:spPr>
            <a:xfrm>
              <a:off x="1476331" y="5016302"/>
              <a:ext cx="330200" cy="330200"/>
            </a:xfrm>
            <a:custGeom>
              <a:avLst/>
              <a:gdLst/>
              <a:ahLst/>
              <a:cxnLst/>
              <a:rect l="l" t="t" r="r" b="b"/>
              <a:pathLst>
                <a:path w="330200" h="330200">
                  <a:moveTo>
                    <a:pt x="164144" y="0"/>
                  </a:moveTo>
                  <a:lnTo>
                    <a:pt x="120808" y="4982"/>
                  </a:lnTo>
                  <a:lnTo>
                    <a:pt x="80736" y="20669"/>
                  </a:lnTo>
                  <a:lnTo>
                    <a:pt x="45918" y="45971"/>
                  </a:lnTo>
                  <a:lnTo>
                    <a:pt x="18343" y="79800"/>
                  </a:lnTo>
                  <a:lnTo>
                    <a:pt x="0" y="121065"/>
                  </a:lnTo>
                  <a:lnTo>
                    <a:pt x="32117" y="121672"/>
                  </a:lnTo>
                  <a:lnTo>
                    <a:pt x="52062" y="124754"/>
                  </a:lnTo>
                  <a:lnTo>
                    <a:pt x="71585" y="129872"/>
                  </a:lnTo>
                  <a:lnTo>
                    <a:pt x="90529" y="136995"/>
                  </a:lnTo>
                  <a:lnTo>
                    <a:pt x="98248" y="125327"/>
                  </a:lnTo>
                  <a:lnTo>
                    <a:pt x="107331" y="114690"/>
                  </a:lnTo>
                  <a:lnTo>
                    <a:pt x="130375" y="98898"/>
                  </a:lnTo>
                  <a:lnTo>
                    <a:pt x="156708" y="92540"/>
                  </a:lnTo>
                  <a:lnTo>
                    <a:pt x="183603" y="95775"/>
                  </a:lnTo>
                  <a:lnTo>
                    <a:pt x="208332" y="108763"/>
                  </a:lnTo>
                  <a:lnTo>
                    <a:pt x="227945" y="131850"/>
                  </a:lnTo>
                  <a:lnTo>
                    <a:pt x="236879" y="159704"/>
                  </a:lnTo>
                  <a:lnTo>
                    <a:pt x="234727" y="188879"/>
                  </a:lnTo>
                  <a:lnTo>
                    <a:pt x="217549" y="223048"/>
                  </a:lnTo>
                  <a:lnTo>
                    <a:pt x="215016" y="230632"/>
                  </a:lnTo>
                  <a:lnTo>
                    <a:pt x="213549" y="238444"/>
                  </a:lnTo>
                  <a:lnTo>
                    <a:pt x="212882" y="246547"/>
                  </a:lnTo>
                  <a:lnTo>
                    <a:pt x="211510" y="296231"/>
                  </a:lnTo>
                  <a:lnTo>
                    <a:pt x="209329" y="329828"/>
                  </a:lnTo>
                  <a:lnTo>
                    <a:pt x="247915" y="312854"/>
                  </a:lnTo>
                  <a:lnTo>
                    <a:pt x="280627" y="287258"/>
                  </a:lnTo>
                  <a:lnTo>
                    <a:pt x="306083" y="254426"/>
                  </a:lnTo>
                  <a:lnTo>
                    <a:pt x="322904" y="215747"/>
                  </a:lnTo>
                  <a:lnTo>
                    <a:pt x="329713" y="171097"/>
                  </a:lnTo>
                  <a:lnTo>
                    <a:pt x="324737" y="127723"/>
                  </a:lnTo>
                  <a:lnTo>
                    <a:pt x="309065" y="87617"/>
                  </a:lnTo>
                  <a:lnTo>
                    <a:pt x="283785" y="52769"/>
                  </a:lnTo>
                  <a:lnTo>
                    <a:pt x="249986" y="25170"/>
                  </a:lnTo>
                  <a:lnTo>
                    <a:pt x="208756" y="6811"/>
                  </a:lnTo>
                  <a:lnTo>
                    <a:pt x="164144" y="0"/>
                  </a:lnTo>
                  <a:close/>
                </a:path>
              </a:pathLst>
            </a:custGeom>
            <a:solidFill>
              <a:srgbClr val="76C5D2"/>
            </a:solidFill>
          </p:spPr>
          <p:txBody>
            <a:bodyPr wrap="square" lIns="0" tIns="0" rIns="0" bIns="0" rtlCol="0"/>
            <a:lstStyle/>
            <a:p>
              <a:endParaRPr/>
            </a:p>
          </p:txBody>
        </p:sp>
        <p:sp>
          <p:nvSpPr>
            <p:cNvPr id="15" name="object 15"/>
            <p:cNvSpPr/>
            <p:nvPr/>
          </p:nvSpPr>
          <p:spPr>
            <a:xfrm>
              <a:off x="1476331" y="5016302"/>
              <a:ext cx="330200" cy="330200"/>
            </a:xfrm>
            <a:custGeom>
              <a:avLst/>
              <a:gdLst/>
              <a:ahLst/>
              <a:cxnLst/>
              <a:rect l="l" t="t" r="r" b="b"/>
              <a:pathLst>
                <a:path w="330200" h="330200">
                  <a:moveTo>
                    <a:pt x="209329" y="329828"/>
                  </a:moveTo>
                  <a:lnTo>
                    <a:pt x="209478" y="328124"/>
                  </a:lnTo>
                  <a:lnTo>
                    <a:pt x="209627" y="326429"/>
                  </a:lnTo>
                  <a:lnTo>
                    <a:pt x="209689" y="324709"/>
                  </a:lnTo>
                  <a:lnTo>
                    <a:pt x="211890" y="283027"/>
                  </a:lnTo>
                  <a:lnTo>
                    <a:pt x="212167" y="262785"/>
                  </a:lnTo>
                  <a:lnTo>
                    <a:pt x="212422" y="254662"/>
                  </a:lnTo>
                  <a:lnTo>
                    <a:pt x="221079" y="215927"/>
                  </a:lnTo>
                  <a:lnTo>
                    <a:pt x="234727" y="188879"/>
                  </a:lnTo>
                  <a:lnTo>
                    <a:pt x="236879" y="159704"/>
                  </a:lnTo>
                  <a:lnTo>
                    <a:pt x="227945" y="131850"/>
                  </a:lnTo>
                  <a:lnTo>
                    <a:pt x="208332" y="108763"/>
                  </a:lnTo>
                  <a:lnTo>
                    <a:pt x="183603" y="95775"/>
                  </a:lnTo>
                  <a:lnTo>
                    <a:pt x="156708" y="92540"/>
                  </a:lnTo>
                  <a:lnTo>
                    <a:pt x="130375" y="98898"/>
                  </a:lnTo>
                  <a:lnTo>
                    <a:pt x="98248" y="125327"/>
                  </a:lnTo>
                  <a:lnTo>
                    <a:pt x="90529" y="136995"/>
                  </a:lnTo>
                  <a:lnTo>
                    <a:pt x="71585" y="129872"/>
                  </a:lnTo>
                  <a:lnTo>
                    <a:pt x="52062" y="124754"/>
                  </a:lnTo>
                  <a:lnTo>
                    <a:pt x="32117" y="121672"/>
                  </a:lnTo>
                  <a:lnTo>
                    <a:pt x="11907" y="120657"/>
                  </a:lnTo>
                  <a:lnTo>
                    <a:pt x="7922" y="120657"/>
                  </a:lnTo>
                  <a:lnTo>
                    <a:pt x="3945" y="120822"/>
                  </a:lnTo>
                  <a:lnTo>
                    <a:pt x="0" y="121065"/>
                  </a:lnTo>
                  <a:lnTo>
                    <a:pt x="18343" y="79800"/>
                  </a:lnTo>
                  <a:lnTo>
                    <a:pt x="45918" y="45971"/>
                  </a:lnTo>
                  <a:lnTo>
                    <a:pt x="80736" y="20669"/>
                  </a:lnTo>
                  <a:lnTo>
                    <a:pt x="120808" y="4982"/>
                  </a:lnTo>
                  <a:lnTo>
                    <a:pt x="164144" y="0"/>
                  </a:lnTo>
                  <a:lnTo>
                    <a:pt x="208756" y="6811"/>
                  </a:lnTo>
                  <a:lnTo>
                    <a:pt x="249986" y="25170"/>
                  </a:lnTo>
                  <a:lnTo>
                    <a:pt x="283785" y="52769"/>
                  </a:lnTo>
                  <a:lnTo>
                    <a:pt x="309065" y="87617"/>
                  </a:lnTo>
                  <a:lnTo>
                    <a:pt x="324737" y="127723"/>
                  </a:lnTo>
                  <a:lnTo>
                    <a:pt x="329713" y="171097"/>
                  </a:lnTo>
                  <a:lnTo>
                    <a:pt x="322904" y="215747"/>
                  </a:lnTo>
                  <a:lnTo>
                    <a:pt x="306083" y="254426"/>
                  </a:lnTo>
                  <a:lnTo>
                    <a:pt x="280627" y="287258"/>
                  </a:lnTo>
                  <a:lnTo>
                    <a:pt x="247915" y="312854"/>
                  </a:lnTo>
                  <a:lnTo>
                    <a:pt x="209329" y="329828"/>
                  </a:lnTo>
                  <a:close/>
                </a:path>
              </a:pathLst>
            </a:custGeom>
            <a:ln w="10986">
              <a:solidFill>
                <a:srgbClr val="76C5D2"/>
              </a:solidFill>
            </a:ln>
          </p:spPr>
          <p:txBody>
            <a:bodyPr wrap="square" lIns="0" tIns="0" rIns="0" bIns="0" rtlCol="0"/>
            <a:lstStyle/>
            <a:p>
              <a:endParaRPr/>
            </a:p>
          </p:txBody>
        </p:sp>
        <p:sp>
          <p:nvSpPr>
            <p:cNvPr id="16" name="object 16"/>
            <p:cNvSpPr/>
            <p:nvPr/>
          </p:nvSpPr>
          <p:spPr>
            <a:xfrm>
              <a:off x="1435385" y="5138587"/>
              <a:ext cx="248920" cy="364490"/>
            </a:xfrm>
            <a:custGeom>
              <a:avLst/>
              <a:gdLst/>
              <a:ahLst/>
              <a:cxnLst/>
              <a:rect l="l" t="t" r="r" b="b"/>
              <a:pathLst>
                <a:path w="248919" h="364489">
                  <a:moveTo>
                    <a:pt x="202192" y="0"/>
                  </a:moveTo>
                  <a:lnTo>
                    <a:pt x="158048" y="28433"/>
                  </a:lnTo>
                  <a:lnTo>
                    <a:pt x="139084" y="72094"/>
                  </a:lnTo>
                  <a:lnTo>
                    <a:pt x="131038" y="121258"/>
                  </a:lnTo>
                  <a:lnTo>
                    <a:pt x="130349" y="147852"/>
                  </a:lnTo>
                  <a:lnTo>
                    <a:pt x="129663" y="172504"/>
                  </a:lnTo>
                  <a:lnTo>
                    <a:pt x="127348" y="200407"/>
                  </a:lnTo>
                  <a:lnTo>
                    <a:pt x="121938" y="225538"/>
                  </a:lnTo>
                  <a:lnTo>
                    <a:pt x="111920" y="243453"/>
                  </a:lnTo>
                  <a:lnTo>
                    <a:pt x="0" y="355477"/>
                  </a:lnTo>
                  <a:lnTo>
                    <a:pt x="12986" y="359204"/>
                  </a:lnTo>
                  <a:lnTo>
                    <a:pt x="26206" y="361876"/>
                  </a:lnTo>
                  <a:lnTo>
                    <a:pt x="39595" y="363484"/>
                  </a:lnTo>
                  <a:lnTo>
                    <a:pt x="53089" y="364019"/>
                  </a:lnTo>
                  <a:lnTo>
                    <a:pt x="86013" y="360846"/>
                  </a:lnTo>
                  <a:lnTo>
                    <a:pt x="146271" y="335903"/>
                  </a:lnTo>
                  <a:lnTo>
                    <a:pt x="175505" y="310986"/>
                  </a:lnTo>
                  <a:lnTo>
                    <a:pt x="176893" y="309761"/>
                  </a:lnTo>
                  <a:lnTo>
                    <a:pt x="200373" y="277704"/>
                  </a:lnTo>
                  <a:lnTo>
                    <a:pt x="216975" y="232121"/>
                  </a:lnTo>
                  <a:lnTo>
                    <a:pt x="220791" y="200407"/>
                  </a:lnTo>
                  <a:lnTo>
                    <a:pt x="221887" y="186458"/>
                  </a:lnTo>
                  <a:lnTo>
                    <a:pt x="222574" y="172504"/>
                  </a:lnTo>
                  <a:lnTo>
                    <a:pt x="222953" y="159788"/>
                  </a:lnTo>
                  <a:lnTo>
                    <a:pt x="223181" y="147852"/>
                  </a:lnTo>
                  <a:lnTo>
                    <a:pt x="223227" y="138704"/>
                  </a:lnTo>
                  <a:lnTo>
                    <a:pt x="223538" y="129565"/>
                  </a:lnTo>
                  <a:lnTo>
                    <a:pt x="233099" y="84957"/>
                  </a:lnTo>
                  <a:lnTo>
                    <a:pt x="245962" y="61521"/>
                  </a:lnTo>
                  <a:lnTo>
                    <a:pt x="248444" y="44743"/>
                  </a:lnTo>
                  <a:lnTo>
                    <a:pt x="244757" y="28188"/>
                  </a:lnTo>
                  <a:lnTo>
                    <a:pt x="234963" y="13673"/>
                  </a:lnTo>
                  <a:lnTo>
                    <a:pt x="219641" y="3438"/>
                  </a:lnTo>
                  <a:lnTo>
                    <a:pt x="202192" y="0"/>
                  </a:lnTo>
                  <a:close/>
                </a:path>
              </a:pathLst>
            </a:custGeom>
            <a:solidFill>
              <a:srgbClr val="76C5D2"/>
            </a:solidFill>
          </p:spPr>
          <p:txBody>
            <a:bodyPr wrap="square" lIns="0" tIns="0" rIns="0" bIns="0" rtlCol="0"/>
            <a:lstStyle/>
            <a:p>
              <a:endParaRPr/>
            </a:p>
          </p:txBody>
        </p:sp>
        <p:sp>
          <p:nvSpPr>
            <p:cNvPr id="17" name="object 17"/>
            <p:cNvSpPr/>
            <p:nvPr/>
          </p:nvSpPr>
          <p:spPr>
            <a:xfrm>
              <a:off x="1435385" y="5138587"/>
              <a:ext cx="248920" cy="364490"/>
            </a:xfrm>
            <a:custGeom>
              <a:avLst/>
              <a:gdLst/>
              <a:ahLst/>
              <a:cxnLst/>
              <a:rect l="l" t="t" r="r" b="b"/>
              <a:pathLst>
                <a:path w="248919" h="364489">
                  <a:moveTo>
                    <a:pt x="53089" y="364019"/>
                  </a:moveTo>
                  <a:lnTo>
                    <a:pt x="39595" y="363484"/>
                  </a:lnTo>
                  <a:lnTo>
                    <a:pt x="26206" y="361876"/>
                  </a:lnTo>
                  <a:lnTo>
                    <a:pt x="12986" y="359204"/>
                  </a:lnTo>
                  <a:lnTo>
                    <a:pt x="0" y="355477"/>
                  </a:lnTo>
                  <a:lnTo>
                    <a:pt x="111920" y="243453"/>
                  </a:lnTo>
                  <a:lnTo>
                    <a:pt x="121938" y="225538"/>
                  </a:lnTo>
                  <a:lnTo>
                    <a:pt x="127348" y="200407"/>
                  </a:lnTo>
                  <a:lnTo>
                    <a:pt x="129663" y="172504"/>
                  </a:lnTo>
                  <a:lnTo>
                    <a:pt x="130393" y="146274"/>
                  </a:lnTo>
                  <a:lnTo>
                    <a:pt x="130499" y="133759"/>
                  </a:lnTo>
                  <a:lnTo>
                    <a:pt x="131038" y="121258"/>
                  </a:lnTo>
                  <a:lnTo>
                    <a:pt x="139084" y="72094"/>
                  </a:lnTo>
                  <a:lnTo>
                    <a:pt x="158048" y="28433"/>
                  </a:lnTo>
                  <a:lnTo>
                    <a:pt x="202192" y="0"/>
                  </a:lnTo>
                  <a:lnTo>
                    <a:pt x="219641" y="3438"/>
                  </a:lnTo>
                  <a:lnTo>
                    <a:pt x="234963" y="13673"/>
                  </a:lnTo>
                  <a:lnTo>
                    <a:pt x="244757" y="28188"/>
                  </a:lnTo>
                  <a:lnTo>
                    <a:pt x="248444" y="44743"/>
                  </a:lnTo>
                  <a:lnTo>
                    <a:pt x="245962" y="61521"/>
                  </a:lnTo>
                  <a:lnTo>
                    <a:pt x="237246" y="76708"/>
                  </a:lnTo>
                  <a:lnTo>
                    <a:pt x="233099" y="84957"/>
                  </a:lnTo>
                  <a:lnTo>
                    <a:pt x="223538" y="129565"/>
                  </a:lnTo>
                  <a:lnTo>
                    <a:pt x="223181" y="147852"/>
                  </a:lnTo>
                  <a:lnTo>
                    <a:pt x="222953" y="159788"/>
                  </a:lnTo>
                  <a:lnTo>
                    <a:pt x="222567" y="172765"/>
                  </a:lnTo>
                  <a:lnTo>
                    <a:pt x="221887" y="186458"/>
                  </a:lnTo>
                  <a:lnTo>
                    <a:pt x="220781" y="200540"/>
                  </a:lnTo>
                  <a:lnTo>
                    <a:pt x="219626" y="216439"/>
                  </a:lnTo>
                  <a:lnTo>
                    <a:pt x="207273" y="262412"/>
                  </a:lnTo>
                  <a:lnTo>
                    <a:pt x="186200" y="299395"/>
                  </a:lnTo>
                  <a:lnTo>
                    <a:pt x="176203" y="310366"/>
                  </a:lnTo>
                  <a:lnTo>
                    <a:pt x="175505" y="310986"/>
                  </a:lnTo>
                  <a:lnTo>
                    <a:pt x="172445" y="314236"/>
                  </a:lnTo>
                  <a:lnTo>
                    <a:pt x="171818" y="314872"/>
                  </a:lnTo>
                  <a:lnTo>
                    <a:pt x="146271" y="335903"/>
                  </a:lnTo>
                  <a:lnTo>
                    <a:pt x="117372" y="351351"/>
                  </a:lnTo>
                  <a:lnTo>
                    <a:pt x="86013" y="360846"/>
                  </a:lnTo>
                  <a:lnTo>
                    <a:pt x="53089" y="364019"/>
                  </a:lnTo>
                  <a:close/>
                </a:path>
              </a:pathLst>
            </a:custGeom>
            <a:ln w="10984">
              <a:solidFill>
                <a:srgbClr val="76C5D2"/>
              </a:solidFill>
            </a:ln>
          </p:spPr>
          <p:txBody>
            <a:bodyPr wrap="square" lIns="0" tIns="0" rIns="0" bIns="0" rtlCol="0"/>
            <a:lstStyle/>
            <a:p>
              <a:endParaRPr/>
            </a:p>
          </p:txBody>
        </p:sp>
        <p:sp>
          <p:nvSpPr>
            <p:cNvPr id="18" name="object 18"/>
            <p:cNvSpPr/>
            <p:nvPr/>
          </p:nvSpPr>
          <p:spPr>
            <a:xfrm>
              <a:off x="1741817" y="4909660"/>
              <a:ext cx="267970" cy="171450"/>
            </a:xfrm>
            <a:custGeom>
              <a:avLst/>
              <a:gdLst/>
              <a:ahLst/>
              <a:cxnLst/>
              <a:rect l="l" t="t" r="r" b="b"/>
              <a:pathLst>
                <a:path w="267969" h="171450">
                  <a:moveTo>
                    <a:pt x="267446" y="0"/>
                  </a:moveTo>
                  <a:lnTo>
                    <a:pt x="233089" y="0"/>
                  </a:lnTo>
                  <a:lnTo>
                    <a:pt x="178097" y="5127"/>
                  </a:lnTo>
                  <a:lnTo>
                    <a:pt x="125474" y="20278"/>
                  </a:lnTo>
                  <a:lnTo>
                    <a:pt x="76573" y="44934"/>
                  </a:lnTo>
                  <a:lnTo>
                    <a:pt x="32749" y="78571"/>
                  </a:lnTo>
                  <a:lnTo>
                    <a:pt x="0" y="107148"/>
                  </a:lnTo>
                  <a:lnTo>
                    <a:pt x="16031" y="118456"/>
                  </a:lnTo>
                  <a:lnTo>
                    <a:pt x="30874" y="131282"/>
                  </a:lnTo>
                  <a:lnTo>
                    <a:pt x="42923" y="143734"/>
                  </a:lnTo>
                  <a:lnTo>
                    <a:pt x="53856" y="156854"/>
                  </a:lnTo>
                  <a:lnTo>
                    <a:pt x="63631" y="170858"/>
                  </a:lnTo>
                  <a:lnTo>
                    <a:pt x="90388" y="147847"/>
                  </a:lnTo>
                  <a:lnTo>
                    <a:pt x="121321" y="123138"/>
                  </a:lnTo>
                  <a:lnTo>
                    <a:pt x="156099" y="104999"/>
                  </a:lnTo>
                  <a:lnTo>
                    <a:pt x="193697" y="93847"/>
                  </a:lnTo>
                  <a:lnTo>
                    <a:pt x="233089" y="90096"/>
                  </a:lnTo>
                  <a:lnTo>
                    <a:pt x="267446" y="90096"/>
                  </a:lnTo>
                  <a:lnTo>
                    <a:pt x="267446" y="0"/>
                  </a:lnTo>
                  <a:close/>
                </a:path>
              </a:pathLst>
            </a:custGeom>
            <a:solidFill>
              <a:srgbClr val="76C5D2"/>
            </a:solidFill>
          </p:spPr>
          <p:txBody>
            <a:bodyPr wrap="square" lIns="0" tIns="0" rIns="0" bIns="0" rtlCol="0"/>
            <a:lstStyle/>
            <a:p>
              <a:endParaRPr/>
            </a:p>
          </p:txBody>
        </p:sp>
        <p:sp>
          <p:nvSpPr>
            <p:cNvPr id="19" name="object 19"/>
            <p:cNvSpPr/>
            <p:nvPr/>
          </p:nvSpPr>
          <p:spPr>
            <a:xfrm>
              <a:off x="1741817" y="4909660"/>
              <a:ext cx="267970" cy="171450"/>
            </a:xfrm>
            <a:custGeom>
              <a:avLst/>
              <a:gdLst/>
              <a:ahLst/>
              <a:cxnLst/>
              <a:rect l="l" t="t" r="r" b="b"/>
              <a:pathLst>
                <a:path w="267969" h="171450">
                  <a:moveTo>
                    <a:pt x="0" y="107148"/>
                  </a:moveTo>
                  <a:lnTo>
                    <a:pt x="30874" y="131282"/>
                  </a:lnTo>
                  <a:lnTo>
                    <a:pt x="58892" y="163750"/>
                  </a:lnTo>
                  <a:lnTo>
                    <a:pt x="63631" y="170858"/>
                  </a:lnTo>
                  <a:lnTo>
                    <a:pt x="90388" y="147847"/>
                  </a:lnTo>
                  <a:lnTo>
                    <a:pt x="121321" y="123138"/>
                  </a:lnTo>
                  <a:lnTo>
                    <a:pt x="156099" y="104999"/>
                  </a:lnTo>
                  <a:lnTo>
                    <a:pt x="193697" y="93847"/>
                  </a:lnTo>
                  <a:lnTo>
                    <a:pt x="233089" y="90096"/>
                  </a:lnTo>
                  <a:lnTo>
                    <a:pt x="267446" y="90096"/>
                  </a:lnTo>
                  <a:lnTo>
                    <a:pt x="267446" y="0"/>
                  </a:lnTo>
                  <a:lnTo>
                    <a:pt x="233089" y="0"/>
                  </a:lnTo>
                  <a:lnTo>
                    <a:pt x="178097" y="5127"/>
                  </a:lnTo>
                  <a:lnTo>
                    <a:pt x="125474" y="20278"/>
                  </a:lnTo>
                  <a:lnTo>
                    <a:pt x="76573" y="44934"/>
                  </a:lnTo>
                  <a:lnTo>
                    <a:pt x="32749" y="78571"/>
                  </a:lnTo>
                  <a:lnTo>
                    <a:pt x="0" y="107148"/>
                  </a:lnTo>
                  <a:close/>
                </a:path>
              </a:pathLst>
            </a:custGeom>
            <a:ln w="10988">
              <a:solidFill>
                <a:srgbClr val="76C5D2"/>
              </a:solidFill>
            </a:ln>
          </p:spPr>
          <p:txBody>
            <a:bodyPr wrap="square" lIns="0" tIns="0" rIns="0" bIns="0" rtlCol="0"/>
            <a:lstStyle/>
            <a:p>
              <a:endParaRPr/>
            </a:p>
          </p:txBody>
        </p:sp>
        <p:sp>
          <p:nvSpPr>
            <p:cNvPr id="20" name="object 20"/>
            <p:cNvSpPr/>
            <p:nvPr/>
          </p:nvSpPr>
          <p:spPr>
            <a:xfrm>
              <a:off x="1151623" y="5288670"/>
              <a:ext cx="383540" cy="282575"/>
            </a:xfrm>
            <a:custGeom>
              <a:avLst/>
              <a:gdLst/>
              <a:ahLst/>
              <a:cxnLst/>
              <a:rect l="l" t="t" r="r" b="b"/>
              <a:pathLst>
                <a:path w="383540" h="282575">
                  <a:moveTo>
                    <a:pt x="345473" y="0"/>
                  </a:moveTo>
                  <a:lnTo>
                    <a:pt x="327792" y="166"/>
                  </a:lnTo>
                  <a:lnTo>
                    <a:pt x="308792" y="8942"/>
                  </a:lnTo>
                  <a:lnTo>
                    <a:pt x="232735" y="84852"/>
                  </a:lnTo>
                  <a:lnTo>
                    <a:pt x="182689" y="132758"/>
                  </a:lnTo>
                  <a:lnTo>
                    <a:pt x="150784" y="157670"/>
                  </a:lnTo>
                  <a:lnTo>
                    <a:pt x="115022" y="175818"/>
                  </a:lnTo>
                  <a:lnTo>
                    <a:pt x="76456" y="186791"/>
                  </a:lnTo>
                  <a:lnTo>
                    <a:pt x="36136" y="190179"/>
                  </a:lnTo>
                  <a:lnTo>
                    <a:pt x="1035" y="189795"/>
                  </a:lnTo>
                  <a:lnTo>
                    <a:pt x="0" y="281870"/>
                  </a:lnTo>
                  <a:lnTo>
                    <a:pt x="81660" y="279277"/>
                  </a:lnTo>
                  <a:lnTo>
                    <a:pt x="126789" y="269210"/>
                  </a:lnTo>
                  <a:lnTo>
                    <a:pt x="169721" y="252387"/>
                  </a:lnTo>
                  <a:lnTo>
                    <a:pt x="209682" y="229112"/>
                  </a:lnTo>
                  <a:lnTo>
                    <a:pt x="245897" y="199687"/>
                  </a:lnTo>
                  <a:lnTo>
                    <a:pt x="298257" y="149527"/>
                  </a:lnTo>
                  <a:lnTo>
                    <a:pt x="372620" y="74889"/>
                  </a:lnTo>
                  <a:lnTo>
                    <a:pt x="383052" y="44436"/>
                  </a:lnTo>
                  <a:lnTo>
                    <a:pt x="382416" y="37756"/>
                  </a:lnTo>
                  <a:lnTo>
                    <a:pt x="380857" y="31266"/>
                  </a:lnTo>
                  <a:lnTo>
                    <a:pt x="378405" y="25058"/>
                  </a:lnTo>
                  <a:lnTo>
                    <a:pt x="375091" y="19226"/>
                  </a:lnTo>
                  <a:lnTo>
                    <a:pt x="361927" y="6480"/>
                  </a:lnTo>
                  <a:lnTo>
                    <a:pt x="345473" y="0"/>
                  </a:lnTo>
                  <a:close/>
                </a:path>
              </a:pathLst>
            </a:custGeom>
            <a:solidFill>
              <a:srgbClr val="76C5D2"/>
            </a:solidFill>
          </p:spPr>
          <p:txBody>
            <a:bodyPr wrap="square" lIns="0" tIns="0" rIns="0" bIns="0" rtlCol="0"/>
            <a:lstStyle/>
            <a:p>
              <a:endParaRPr/>
            </a:p>
          </p:txBody>
        </p:sp>
        <p:sp>
          <p:nvSpPr>
            <p:cNvPr id="21" name="object 21"/>
            <p:cNvSpPr/>
            <p:nvPr/>
          </p:nvSpPr>
          <p:spPr>
            <a:xfrm>
              <a:off x="1151623" y="5288670"/>
              <a:ext cx="383540" cy="282575"/>
            </a:xfrm>
            <a:custGeom>
              <a:avLst/>
              <a:gdLst/>
              <a:ahLst/>
              <a:cxnLst/>
              <a:rect l="l" t="t" r="r" b="b"/>
              <a:pathLst>
                <a:path w="383540" h="282575">
                  <a:moveTo>
                    <a:pt x="232735" y="84852"/>
                  </a:moveTo>
                  <a:lnTo>
                    <a:pt x="182689" y="132758"/>
                  </a:lnTo>
                  <a:lnTo>
                    <a:pt x="150784" y="157670"/>
                  </a:lnTo>
                  <a:lnTo>
                    <a:pt x="115022" y="175818"/>
                  </a:lnTo>
                  <a:lnTo>
                    <a:pt x="76456" y="186791"/>
                  </a:lnTo>
                  <a:lnTo>
                    <a:pt x="36136" y="190179"/>
                  </a:lnTo>
                  <a:lnTo>
                    <a:pt x="1035" y="189795"/>
                  </a:lnTo>
                  <a:lnTo>
                    <a:pt x="0" y="281870"/>
                  </a:lnTo>
                  <a:lnTo>
                    <a:pt x="81660" y="279277"/>
                  </a:lnTo>
                  <a:lnTo>
                    <a:pt x="126789" y="269210"/>
                  </a:lnTo>
                  <a:lnTo>
                    <a:pt x="169721" y="252387"/>
                  </a:lnTo>
                  <a:lnTo>
                    <a:pt x="209682" y="229112"/>
                  </a:lnTo>
                  <a:lnTo>
                    <a:pt x="245897" y="199687"/>
                  </a:lnTo>
                  <a:lnTo>
                    <a:pt x="297096" y="150697"/>
                  </a:lnTo>
                  <a:lnTo>
                    <a:pt x="298257" y="149527"/>
                  </a:lnTo>
                  <a:lnTo>
                    <a:pt x="372620" y="74889"/>
                  </a:lnTo>
                  <a:lnTo>
                    <a:pt x="377354" y="69156"/>
                  </a:lnTo>
                  <a:lnTo>
                    <a:pt x="380756" y="62636"/>
                  </a:lnTo>
                  <a:lnTo>
                    <a:pt x="382737" y="55553"/>
                  </a:lnTo>
                  <a:lnTo>
                    <a:pt x="383209" y="48133"/>
                  </a:lnTo>
                  <a:lnTo>
                    <a:pt x="383052" y="44436"/>
                  </a:lnTo>
                  <a:lnTo>
                    <a:pt x="361927" y="6480"/>
                  </a:lnTo>
                  <a:lnTo>
                    <a:pt x="345473" y="0"/>
                  </a:lnTo>
                  <a:lnTo>
                    <a:pt x="327792" y="166"/>
                  </a:lnTo>
                  <a:lnTo>
                    <a:pt x="310949" y="7364"/>
                  </a:lnTo>
                  <a:lnTo>
                    <a:pt x="310212" y="7866"/>
                  </a:lnTo>
                  <a:lnTo>
                    <a:pt x="309498" y="8392"/>
                  </a:lnTo>
                  <a:lnTo>
                    <a:pt x="308792" y="8942"/>
                  </a:lnTo>
                  <a:lnTo>
                    <a:pt x="306713" y="10543"/>
                  </a:lnTo>
                  <a:lnTo>
                    <a:pt x="232735" y="84852"/>
                  </a:lnTo>
                  <a:close/>
                </a:path>
              </a:pathLst>
            </a:custGeom>
            <a:ln w="10987">
              <a:solidFill>
                <a:srgbClr val="76C5D2"/>
              </a:solidFill>
            </a:ln>
          </p:spPr>
          <p:txBody>
            <a:bodyPr wrap="square" lIns="0" tIns="0" rIns="0" bIns="0" rtlCol="0"/>
            <a:lstStyle/>
            <a:p>
              <a:endParaRPr/>
            </a:p>
          </p:txBody>
        </p:sp>
      </p:grpSp>
      <p:grpSp>
        <p:nvGrpSpPr>
          <p:cNvPr id="22" name="object 22"/>
          <p:cNvGrpSpPr/>
          <p:nvPr/>
        </p:nvGrpSpPr>
        <p:grpSpPr>
          <a:xfrm>
            <a:off x="6414511" y="4842850"/>
            <a:ext cx="784225" cy="790575"/>
            <a:chOff x="6414511" y="4842850"/>
            <a:chExt cx="784225" cy="790575"/>
          </a:xfrm>
        </p:grpSpPr>
        <p:sp>
          <p:nvSpPr>
            <p:cNvPr id="23" name="object 23"/>
            <p:cNvSpPr/>
            <p:nvPr/>
          </p:nvSpPr>
          <p:spPr>
            <a:xfrm>
              <a:off x="6702392" y="4848345"/>
              <a:ext cx="490855" cy="317500"/>
            </a:xfrm>
            <a:custGeom>
              <a:avLst/>
              <a:gdLst/>
              <a:ahLst/>
              <a:cxnLst/>
              <a:rect l="l" t="t" r="r" b="b"/>
              <a:pathLst>
                <a:path w="490854" h="317500">
                  <a:moveTo>
                    <a:pt x="212733" y="0"/>
                  </a:moveTo>
                  <a:lnTo>
                    <a:pt x="171801" y="6859"/>
                  </a:lnTo>
                  <a:lnTo>
                    <a:pt x="136605" y="25909"/>
                  </a:lnTo>
                  <a:lnTo>
                    <a:pt x="109352" y="54854"/>
                  </a:lnTo>
                  <a:lnTo>
                    <a:pt x="92247" y="91400"/>
                  </a:lnTo>
                  <a:lnTo>
                    <a:pt x="55595" y="105472"/>
                  </a:lnTo>
                  <a:lnTo>
                    <a:pt x="26356" y="130497"/>
                  </a:lnTo>
                  <a:lnTo>
                    <a:pt x="7000" y="164001"/>
                  </a:lnTo>
                  <a:lnTo>
                    <a:pt x="0" y="203510"/>
                  </a:lnTo>
                  <a:lnTo>
                    <a:pt x="8912" y="247951"/>
                  </a:lnTo>
                  <a:lnTo>
                    <a:pt x="33180" y="284178"/>
                  </a:lnTo>
                  <a:lnTo>
                    <a:pt x="69097" y="308570"/>
                  </a:lnTo>
                  <a:lnTo>
                    <a:pt x="112955" y="317505"/>
                  </a:lnTo>
                  <a:lnTo>
                    <a:pt x="395345" y="317505"/>
                  </a:lnTo>
                  <a:lnTo>
                    <a:pt x="433241" y="309733"/>
                  </a:lnTo>
                  <a:lnTo>
                    <a:pt x="463367" y="288535"/>
                  </a:lnTo>
                  <a:lnTo>
                    <a:pt x="480796" y="260979"/>
                  </a:lnTo>
                  <a:lnTo>
                    <a:pt x="111073" y="260979"/>
                  </a:lnTo>
                  <a:lnTo>
                    <a:pt x="95468" y="257681"/>
                  </a:lnTo>
                  <a:lnTo>
                    <a:pt x="61184" y="228005"/>
                  </a:lnTo>
                  <a:lnTo>
                    <a:pt x="56360" y="197151"/>
                  </a:lnTo>
                  <a:lnTo>
                    <a:pt x="59993" y="181901"/>
                  </a:lnTo>
                  <a:lnTo>
                    <a:pt x="88364" y="150281"/>
                  </a:lnTo>
                  <a:lnTo>
                    <a:pt x="113897" y="144157"/>
                  </a:lnTo>
                  <a:lnTo>
                    <a:pt x="140253" y="144157"/>
                  </a:lnTo>
                  <a:lnTo>
                    <a:pt x="140253" y="129084"/>
                  </a:lnTo>
                  <a:lnTo>
                    <a:pt x="155667" y="83861"/>
                  </a:lnTo>
                  <a:lnTo>
                    <a:pt x="195790" y="58410"/>
                  </a:lnTo>
                  <a:lnTo>
                    <a:pt x="207085" y="56526"/>
                  </a:lnTo>
                  <a:lnTo>
                    <a:pt x="366752" y="56526"/>
                  </a:lnTo>
                  <a:lnTo>
                    <a:pt x="357708" y="51214"/>
                  </a:lnTo>
                  <a:lnTo>
                    <a:pt x="329928" y="46163"/>
                  </a:lnTo>
                  <a:lnTo>
                    <a:pt x="309687" y="46163"/>
                  </a:lnTo>
                  <a:lnTo>
                    <a:pt x="290567" y="27026"/>
                  </a:lnTo>
                  <a:lnTo>
                    <a:pt x="267564" y="12482"/>
                  </a:lnTo>
                  <a:lnTo>
                    <a:pt x="241384" y="3238"/>
                  </a:lnTo>
                  <a:lnTo>
                    <a:pt x="212733" y="0"/>
                  </a:lnTo>
                  <a:close/>
                </a:path>
                <a:path w="490854" h="317500">
                  <a:moveTo>
                    <a:pt x="409360" y="99878"/>
                  </a:moveTo>
                  <a:lnTo>
                    <a:pt x="313452" y="99878"/>
                  </a:lnTo>
                  <a:lnTo>
                    <a:pt x="322453" y="100570"/>
                  </a:lnTo>
                  <a:lnTo>
                    <a:pt x="331101" y="102587"/>
                  </a:lnTo>
                  <a:lnTo>
                    <a:pt x="365223" y="131439"/>
                  </a:lnTo>
                  <a:lnTo>
                    <a:pt x="371812" y="173363"/>
                  </a:lnTo>
                  <a:lnTo>
                    <a:pt x="390638" y="173363"/>
                  </a:lnTo>
                  <a:lnTo>
                    <a:pt x="407878" y="176837"/>
                  </a:lnTo>
                  <a:lnTo>
                    <a:pt x="421944" y="186317"/>
                  </a:lnTo>
                  <a:lnTo>
                    <a:pt x="431422" y="200389"/>
                  </a:lnTo>
                  <a:lnTo>
                    <a:pt x="434895" y="217642"/>
                  </a:lnTo>
                  <a:lnTo>
                    <a:pt x="430877" y="234349"/>
                  </a:lnTo>
                  <a:lnTo>
                    <a:pt x="421121" y="248142"/>
                  </a:lnTo>
                  <a:lnTo>
                    <a:pt x="406952" y="257519"/>
                  </a:lnTo>
                  <a:lnTo>
                    <a:pt x="389697" y="260979"/>
                  </a:lnTo>
                  <a:lnTo>
                    <a:pt x="480796" y="260979"/>
                  </a:lnTo>
                  <a:lnTo>
                    <a:pt x="483254" y="257092"/>
                  </a:lnTo>
                  <a:lnTo>
                    <a:pt x="490432" y="218584"/>
                  </a:lnTo>
                  <a:lnTo>
                    <a:pt x="484931" y="186361"/>
                  </a:lnTo>
                  <a:lnTo>
                    <a:pt x="469721" y="158642"/>
                  </a:lnTo>
                  <a:lnTo>
                    <a:pt x="446743" y="137106"/>
                  </a:lnTo>
                  <a:lnTo>
                    <a:pt x="417936" y="123431"/>
                  </a:lnTo>
                  <a:lnTo>
                    <a:pt x="409360" y="99878"/>
                  </a:lnTo>
                  <a:close/>
                </a:path>
                <a:path w="490854" h="317500">
                  <a:moveTo>
                    <a:pt x="140253" y="144157"/>
                  </a:moveTo>
                  <a:lnTo>
                    <a:pt x="120486" y="144157"/>
                  </a:lnTo>
                  <a:lnTo>
                    <a:pt x="123310" y="145100"/>
                  </a:lnTo>
                  <a:lnTo>
                    <a:pt x="140253" y="147926"/>
                  </a:lnTo>
                  <a:lnTo>
                    <a:pt x="140253" y="144157"/>
                  </a:lnTo>
                  <a:close/>
                </a:path>
                <a:path w="490854" h="317500">
                  <a:moveTo>
                    <a:pt x="366752" y="56526"/>
                  </a:moveTo>
                  <a:lnTo>
                    <a:pt x="212733" y="56526"/>
                  </a:lnTo>
                  <a:lnTo>
                    <a:pt x="232530" y="59266"/>
                  </a:lnTo>
                  <a:lnTo>
                    <a:pt x="250385" y="67132"/>
                  </a:lnTo>
                  <a:lnTo>
                    <a:pt x="265416" y="79591"/>
                  </a:lnTo>
                  <a:lnTo>
                    <a:pt x="276741" y="96110"/>
                  </a:lnTo>
                  <a:lnTo>
                    <a:pt x="282389" y="107415"/>
                  </a:lnTo>
                  <a:lnTo>
                    <a:pt x="294626" y="102705"/>
                  </a:lnTo>
                  <a:lnTo>
                    <a:pt x="300274" y="100821"/>
                  </a:lnTo>
                  <a:lnTo>
                    <a:pt x="306863" y="99878"/>
                  </a:lnTo>
                  <a:lnTo>
                    <a:pt x="409360" y="99878"/>
                  </a:lnTo>
                  <a:lnTo>
                    <a:pt x="406685" y="92531"/>
                  </a:lnTo>
                  <a:lnTo>
                    <a:pt x="385814" y="67721"/>
                  </a:lnTo>
                  <a:lnTo>
                    <a:pt x="366752" y="56526"/>
                  </a:lnTo>
                  <a:close/>
                </a:path>
                <a:path w="490854" h="317500">
                  <a:moveTo>
                    <a:pt x="324748" y="45221"/>
                  </a:moveTo>
                  <a:lnTo>
                    <a:pt x="320041" y="45221"/>
                  </a:lnTo>
                  <a:lnTo>
                    <a:pt x="314393" y="46163"/>
                  </a:lnTo>
                  <a:lnTo>
                    <a:pt x="329928" y="46163"/>
                  </a:lnTo>
                  <a:lnTo>
                    <a:pt x="324748" y="45221"/>
                  </a:lnTo>
                  <a:close/>
                </a:path>
              </a:pathLst>
            </a:custGeom>
            <a:solidFill>
              <a:srgbClr val="76C5D2"/>
            </a:solidFill>
          </p:spPr>
          <p:txBody>
            <a:bodyPr wrap="square" lIns="0" tIns="0" rIns="0" bIns="0" rtlCol="0"/>
            <a:lstStyle/>
            <a:p>
              <a:endParaRPr/>
            </a:p>
          </p:txBody>
        </p:sp>
        <p:sp>
          <p:nvSpPr>
            <p:cNvPr id="24" name="object 24"/>
            <p:cNvSpPr/>
            <p:nvPr/>
          </p:nvSpPr>
          <p:spPr>
            <a:xfrm>
              <a:off x="6702392" y="4848345"/>
              <a:ext cx="490855" cy="317500"/>
            </a:xfrm>
            <a:custGeom>
              <a:avLst/>
              <a:gdLst/>
              <a:ahLst/>
              <a:cxnLst/>
              <a:rect l="l" t="t" r="r" b="b"/>
              <a:pathLst>
                <a:path w="490854" h="317500">
                  <a:moveTo>
                    <a:pt x="417936" y="123431"/>
                  </a:moveTo>
                  <a:lnTo>
                    <a:pt x="406685" y="92531"/>
                  </a:lnTo>
                  <a:lnTo>
                    <a:pt x="385814" y="67721"/>
                  </a:lnTo>
                  <a:lnTo>
                    <a:pt x="357708" y="51214"/>
                  </a:lnTo>
                  <a:lnTo>
                    <a:pt x="324748" y="45221"/>
                  </a:lnTo>
                  <a:lnTo>
                    <a:pt x="320041" y="45221"/>
                  </a:lnTo>
                  <a:lnTo>
                    <a:pt x="314393" y="46163"/>
                  </a:lnTo>
                  <a:lnTo>
                    <a:pt x="309687" y="46163"/>
                  </a:lnTo>
                  <a:lnTo>
                    <a:pt x="290567" y="27026"/>
                  </a:lnTo>
                  <a:lnTo>
                    <a:pt x="267564" y="12482"/>
                  </a:lnTo>
                  <a:lnTo>
                    <a:pt x="241384" y="3238"/>
                  </a:lnTo>
                  <a:lnTo>
                    <a:pt x="212733" y="0"/>
                  </a:lnTo>
                  <a:lnTo>
                    <a:pt x="171801" y="6859"/>
                  </a:lnTo>
                  <a:lnTo>
                    <a:pt x="136605" y="25909"/>
                  </a:lnTo>
                  <a:lnTo>
                    <a:pt x="109352" y="54854"/>
                  </a:lnTo>
                  <a:lnTo>
                    <a:pt x="92247" y="91400"/>
                  </a:lnTo>
                  <a:lnTo>
                    <a:pt x="55595" y="105472"/>
                  </a:lnTo>
                  <a:lnTo>
                    <a:pt x="26356" y="130497"/>
                  </a:lnTo>
                  <a:lnTo>
                    <a:pt x="7000" y="164001"/>
                  </a:lnTo>
                  <a:lnTo>
                    <a:pt x="0" y="203510"/>
                  </a:lnTo>
                  <a:lnTo>
                    <a:pt x="8912" y="247951"/>
                  </a:lnTo>
                  <a:lnTo>
                    <a:pt x="33180" y="284178"/>
                  </a:lnTo>
                  <a:lnTo>
                    <a:pt x="69097" y="308570"/>
                  </a:lnTo>
                  <a:lnTo>
                    <a:pt x="112955" y="317505"/>
                  </a:lnTo>
                  <a:lnTo>
                    <a:pt x="156549" y="317505"/>
                  </a:lnTo>
                  <a:lnTo>
                    <a:pt x="252738" y="317505"/>
                  </a:lnTo>
                  <a:lnTo>
                    <a:pt x="349633" y="317505"/>
                  </a:lnTo>
                  <a:lnTo>
                    <a:pt x="395345" y="317505"/>
                  </a:lnTo>
                  <a:lnTo>
                    <a:pt x="433241" y="309733"/>
                  </a:lnTo>
                  <a:lnTo>
                    <a:pt x="463367" y="288535"/>
                  </a:lnTo>
                  <a:lnTo>
                    <a:pt x="483254" y="257092"/>
                  </a:lnTo>
                  <a:lnTo>
                    <a:pt x="490432" y="218584"/>
                  </a:lnTo>
                  <a:lnTo>
                    <a:pt x="484931" y="186361"/>
                  </a:lnTo>
                  <a:lnTo>
                    <a:pt x="469721" y="158642"/>
                  </a:lnTo>
                  <a:lnTo>
                    <a:pt x="446743" y="137106"/>
                  </a:lnTo>
                  <a:lnTo>
                    <a:pt x="417936" y="123431"/>
                  </a:lnTo>
                  <a:close/>
                </a:path>
                <a:path w="490854" h="317500">
                  <a:moveTo>
                    <a:pt x="389697" y="260979"/>
                  </a:moveTo>
                  <a:lnTo>
                    <a:pt x="111073" y="260979"/>
                  </a:lnTo>
                  <a:lnTo>
                    <a:pt x="95468" y="257681"/>
                  </a:lnTo>
                  <a:lnTo>
                    <a:pt x="61184" y="228005"/>
                  </a:lnTo>
                  <a:lnTo>
                    <a:pt x="56360" y="197151"/>
                  </a:lnTo>
                  <a:lnTo>
                    <a:pt x="59993" y="181901"/>
                  </a:lnTo>
                  <a:lnTo>
                    <a:pt x="88364" y="150281"/>
                  </a:lnTo>
                  <a:lnTo>
                    <a:pt x="113897" y="144157"/>
                  </a:lnTo>
                  <a:lnTo>
                    <a:pt x="116721" y="144157"/>
                  </a:lnTo>
                  <a:lnTo>
                    <a:pt x="120486" y="144157"/>
                  </a:lnTo>
                  <a:lnTo>
                    <a:pt x="123310" y="145100"/>
                  </a:lnTo>
                  <a:lnTo>
                    <a:pt x="140253" y="147926"/>
                  </a:lnTo>
                  <a:lnTo>
                    <a:pt x="140253" y="129084"/>
                  </a:lnTo>
                  <a:lnTo>
                    <a:pt x="144298" y="104795"/>
                  </a:lnTo>
                  <a:lnTo>
                    <a:pt x="173213" y="67870"/>
                  </a:lnTo>
                  <a:lnTo>
                    <a:pt x="207085" y="56526"/>
                  </a:lnTo>
                  <a:lnTo>
                    <a:pt x="212733" y="56526"/>
                  </a:lnTo>
                  <a:lnTo>
                    <a:pt x="232530" y="59266"/>
                  </a:lnTo>
                  <a:lnTo>
                    <a:pt x="250385" y="67132"/>
                  </a:lnTo>
                  <a:lnTo>
                    <a:pt x="265416" y="79591"/>
                  </a:lnTo>
                  <a:lnTo>
                    <a:pt x="276741" y="96110"/>
                  </a:lnTo>
                  <a:lnTo>
                    <a:pt x="282389" y="107415"/>
                  </a:lnTo>
                  <a:lnTo>
                    <a:pt x="294626" y="102705"/>
                  </a:lnTo>
                  <a:lnTo>
                    <a:pt x="300274" y="100821"/>
                  </a:lnTo>
                  <a:lnTo>
                    <a:pt x="306863" y="99878"/>
                  </a:lnTo>
                  <a:lnTo>
                    <a:pt x="313452" y="99878"/>
                  </a:lnTo>
                  <a:lnTo>
                    <a:pt x="357516" y="119869"/>
                  </a:lnTo>
                  <a:lnTo>
                    <a:pt x="371812" y="158289"/>
                  </a:lnTo>
                  <a:lnTo>
                    <a:pt x="371812" y="173363"/>
                  </a:lnTo>
                  <a:lnTo>
                    <a:pt x="390638" y="173363"/>
                  </a:lnTo>
                  <a:lnTo>
                    <a:pt x="407878" y="176837"/>
                  </a:lnTo>
                  <a:lnTo>
                    <a:pt x="421944" y="186317"/>
                  </a:lnTo>
                  <a:lnTo>
                    <a:pt x="431422" y="200389"/>
                  </a:lnTo>
                  <a:lnTo>
                    <a:pt x="434895" y="217642"/>
                  </a:lnTo>
                  <a:lnTo>
                    <a:pt x="430877" y="234349"/>
                  </a:lnTo>
                  <a:lnTo>
                    <a:pt x="421121" y="248142"/>
                  </a:lnTo>
                  <a:lnTo>
                    <a:pt x="406952" y="257519"/>
                  </a:lnTo>
                  <a:lnTo>
                    <a:pt x="389697" y="260979"/>
                  </a:lnTo>
                  <a:close/>
                </a:path>
              </a:pathLst>
            </a:custGeom>
            <a:ln w="10986">
              <a:solidFill>
                <a:srgbClr val="76C5D2"/>
              </a:solidFill>
            </a:ln>
          </p:spPr>
          <p:txBody>
            <a:bodyPr wrap="square" lIns="0" tIns="0" rIns="0" bIns="0" rtlCol="0"/>
            <a:lstStyle/>
            <a:p>
              <a:endParaRPr/>
            </a:p>
          </p:txBody>
        </p:sp>
        <p:sp>
          <p:nvSpPr>
            <p:cNvPr id="25" name="object 25"/>
            <p:cNvSpPr/>
            <p:nvPr/>
          </p:nvSpPr>
          <p:spPr>
            <a:xfrm>
              <a:off x="6420004" y="5203534"/>
              <a:ext cx="452120" cy="424180"/>
            </a:xfrm>
            <a:custGeom>
              <a:avLst/>
              <a:gdLst/>
              <a:ahLst/>
              <a:cxnLst/>
              <a:rect l="l" t="t" r="r" b="b"/>
              <a:pathLst>
                <a:path w="452120" h="424179">
                  <a:moveTo>
                    <a:pt x="338865" y="367421"/>
                  </a:moveTo>
                  <a:lnTo>
                    <a:pt x="112953" y="367421"/>
                  </a:lnTo>
                  <a:lnTo>
                    <a:pt x="112953" y="423944"/>
                  </a:lnTo>
                  <a:lnTo>
                    <a:pt x="338865" y="423944"/>
                  </a:lnTo>
                  <a:lnTo>
                    <a:pt x="338865" y="367421"/>
                  </a:lnTo>
                  <a:close/>
                </a:path>
                <a:path w="452120" h="424179">
                  <a:moveTo>
                    <a:pt x="272974" y="329737"/>
                  </a:moveTo>
                  <a:lnTo>
                    <a:pt x="178844" y="329737"/>
                  </a:lnTo>
                  <a:lnTo>
                    <a:pt x="178844" y="367421"/>
                  </a:lnTo>
                  <a:lnTo>
                    <a:pt x="272974" y="367421"/>
                  </a:lnTo>
                  <a:lnTo>
                    <a:pt x="272974" y="329737"/>
                  </a:lnTo>
                  <a:close/>
                </a:path>
                <a:path w="452120" h="424179">
                  <a:moveTo>
                    <a:pt x="421699" y="0"/>
                  </a:moveTo>
                  <a:lnTo>
                    <a:pt x="30119" y="0"/>
                  </a:lnTo>
                  <a:lnTo>
                    <a:pt x="18265" y="2325"/>
                  </a:lnTo>
                  <a:lnTo>
                    <a:pt x="8705" y="8714"/>
                  </a:lnTo>
                  <a:lnTo>
                    <a:pt x="2323" y="18282"/>
                  </a:lnTo>
                  <a:lnTo>
                    <a:pt x="0" y="30147"/>
                  </a:lnTo>
                  <a:lnTo>
                    <a:pt x="0" y="299589"/>
                  </a:lnTo>
                  <a:lnTo>
                    <a:pt x="2323" y="311454"/>
                  </a:lnTo>
                  <a:lnTo>
                    <a:pt x="8705" y="321022"/>
                  </a:lnTo>
                  <a:lnTo>
                    <a:pt x="18265" y="327411"/>
                  </a:lnTo>
                  <a:lnTo>
                    <a:pt x="30119" y="329737"/>
                  </a:lnTo>
                  <a:lnTo>
                    <a:pt x="421699" y="329737"/>
                  </a:lnTo>
                  <a:lnTo>
                    <a:pt x="433553" y="327411"/>
                  </a:lnTo>
                  <a:lnTo>
                    <a:pt x="443113" y="321022"/>
                  </a:lnTo>
                  <a:lnTo>
                    <a:pt x="449497" y="311454"/>
                  </a:lnTo>
                  <a:lnTo>
                    <a:pt x="451820" y="299589"/>
                  </a:lnTo>
                  <a:lnTo>
                    <a:pt x="451820" y="273210"/>
                  </a:lnTo>
                  <a:lnTo>
                    <a:pt x="56475" y="273210"/>
                  </a:lnTo>
                  <a:lnTo>
                    <a:pt x="56475" y="56526"/>
                  </a:lnTo>
                  <a:lnTo>
                    <a:pt x="451820" y="56526"/>
                  </a:lnTo>
                  <a:lnTo>
                    <a:pt x="451820" y="30147"/>
                  </a:lnTo>
                  <a:lnTo>
                    <a:pt x="449497" y="18282"/>
                  </a:lnTo>
                  <a:lnTo>
                    <a:pt x="443113" y="8714"/>
                  </a:lnTo>
                  <a:lnTo>
                    <a:pt x="433553" y="2325"/>
                  </a:lnTo>
                  <a:lnTo>
                    <a:pt x="421699" y="0"/>
                  </a:lnTo>
                  <a:close/>
                </a:path>
                <a:path w="452120" h="424179">
                  <a:moveTo>
                    <a:pt x="451820" y="56526"/>
                  </a:moveTo>
                  <a:lnTo>
                    <a:pt x="395343" y="56526"/>
                  </a:lnTo>
                  <a:lnTo>
                    <a:pt x="395343" y="273210"/>
                  </a:lnTo>
                  <a:lnTo>
                    <a:pt x="451820" y="273210"/>
                  </a:lnTo>
                  <a:lnTo>
                    <a:pt x="451820" y="56526"/>
                  </a:lnTo>
                  <a:close/>
                </a:path>
              </a:pathLst>
            </a:custGeom>
            <a:solidFill>
              <a:srgbClr val="76C5D2"/>
            </a:solidFill>
          </p:spPr>
          <p:txBody>
            <a:bodyPr wrap="square" lIns="0" tIns="0" rIns="0" bIns="0" rtlCol="0"/>
            <a:lstStyle/>
            <a:p>
              <a:endParaRPr/>
            </a:p>
          </p:txBody>
        </p:sp>
        <p:sp>
          <p:nvSpPr>
            <p:cNvPr id="26" name="object 26"/>
            <p:cNvSpPr/>
            <p:nvPr/>
          </p:nvSpPr>
          <p:spPr>
            <a:xfrm>
              <a:off x="6420004" y="5203534"/>
              <a:ext cx="452120" cy="424180"/>
            </a:xfrm>
            <a:custGeom>
              <a:avLst/>
              <a:gdLst/>
              <a:ahLst/>
              <a:cxnLst/>
              <a:rect l="l" t="t" r="r" b="b"/>
              <a:pathLst>
                <a:path w="452120" h="424179">
                  <a:moveTo>
                    <a:pt x="421699" y="0"/>
                  </a:moveTo>
                  <a:lnTo>
                    <a:pt x="30119" y="0"/>
                  </a:lnTo>
                  <a:lnTo>
                    <a:pt x="18265" y="2325"/>
                  </a:lnTo>
                  <a:lnTo>
                    <a:pt x="8705" y="8714"/>
                  </a:lnTo>
                  <a:lnTo>
                    <a:pt x="2323" y="18282"/>
                  </a:lnTo>
                  <a:lnTo>
                    <a:pt x="0" y="30147"/>
                  </a:lnTo>
                  <a:lnTo>
                    <a:pt x="0" y="299589"/>
                  </a:lnTo>
                  <a:lnTo>
                    <a:pt x="2323" y="311454"/>
                  </a:lnTo>
                  <a:lnTo>
                    <a:pt x="8705" y="321022"/>
                  </a:lnTo>
                  <a:lnTo>
                    <a:pt x="18265" y="327411"/>
                  </a:lnTo>
                  <a:lnTo>
                    <a:pt x="30119" y="329737"/>
                  </a:lnTo>
                  <a:lnTo>
                    <a:pt x="178844" y="329737"/>
                  </a:lnTo>
                  <a:lnTo>
                    <a:pt x="178844" y="367421"/>
                  </a:lnTo>
                  <a:lnTo>
                    <a:pt x="112953" y="367421"/>
                  </a:lnTo>
                  <a:lnTo>
                    <a:pt x="112953" y="423944"/>
                  </a:lnTo>
                  <a:lnTo>
                    <a:pt x="338865" y="423944"/>
                  </a:lnTo>
                  <a:lnTo>
                    <a:pt x="338865" y="367421"/>
                  </a:lnTo>
                  <a:lnTo>
                    <a:pt x="272974" y="367421"/>
                  </a:lnTo>
                  <a:lnTo>
                    <a:pt x="272974" y="329737"/>
                  </a:lnTo>
                  <a:lnTo>
                    <a:pt x="421699" y="329737"/>
                  </a:lnTo>
                  <a:lnTo>
                    <a:pt x="433553" y="327411"/>
                  </a:lnTo>
                  <a:lnTo>
                    <a:pt x="443113" y="321022"/>
                  </a:lnTo>
                  <a:lnTo>
                    <a:pt x="449497" y="311454"/>
                  </a:lnTo>
                  <a:lnTo>
                    <a:pt x="451820" y="299589"/>
                  </a:lnTo>
                  <a:lnTo>
                    <a:pt x="451820" y="30147"/>
                  </a:lnTo>
                  <a:lnTo>
                    <a:pt x="449497" y="18282"/>
                  </a:lnTo>
                  <a:lnTo>
                    <a:pt x="443113" y="8714"/>
                  </a:lnTo>
                  <a:lnTo>
                    <a:pt x="433553" y="2325"/>
                  </a:lnTo>
                  <a:lnTo>
                    <a:pt x="421699" y="0"/>
                  </a:lnTo>
                  <a:close/>
                </a:path>
                <a:path w="452120" h="424179">
                  <a:moveTo>
                    <a:pt x="395343" y="273210"/>
                  </a:moveTo>
                  <a:lnTo>
                    <a:pt x="56475" y="273210"/>
                  </a:lnTo>
                  <a:lnTo>
                    <a:pt x="56475" y="56526"/>
                  </a:lnTo>
                  <a:lnTo>
                    <a:pt x="395343" y="56526"/>
                  </a:lnTo>
                  <a:lnTo>
                    <a:pt x="395343" y="273210"/>
                  </a:lnTo>
                  <a:close/>
                </a:path>
              </a:pathLst>
            </a:custGeom>
            <a:ln w="10986">
              <a:solidFill>
                <a:srgbClr val="76C5D2"/>
              </a:solidFill>
            </a:ln>
          </p:spPr>
          <p:txBody>
            <a:bodyPr wrap="square" lIns="0" tIns="0" rIns="0" bIns="0" rtlCol="0"/>
            <a:lstStyle/>
            <a:p>
              <a:endParaRPr/>
            </a:p>
          </p:txBody>
        </p:sp>
        <p:pic>
          <p:nvPicPr>
            <p:cNvPr id="27" name="object 27"/>
            <p:cNvPicPr/>
            <p:nvPr/>
          </p:nvPicPr>
          <p:blipFill>
            <a:blip r:embed="rId7" cstate="print"/>
            <a:stretch>
              <a:fillRect/>
            </a:stretch>
          </p:blipFill>
          <p:spPr>
            <a:xfrm>
              <a:off x="6910574" y="5198042"/>
              <a:ext cx="176721" cy="220133"/>
            </a:xfrm>
            <a:prstGeom prst="rect">
              <a:avLst/>
            </a:prstGeom>
          </p:spPr>
        </p:pic>
        <p:pic>
          <p:nvPicPr>
            <p:cNvPr id="28" name="object 28"/>
            <p:cNvPicPr/>
            <p:nvPr/>
          </p:nvPicPr>
          <p:blipFill>
            <a:blip r:embed="rId8" cstate="print"/>
            <a:stretch>
              <a:fillRect/>
            </a:stretch>
          </p:blipFill>
          <p:spPr>
            <a:xfrm>
              <a:off x="6493511" y="4951210"/>
              <a:ext cx="176721" cy="220133"/>
            </a:xfrm>
            <a:prstGeom prst="rect">
              <a:avLst/>
            </a:prstGeom>
          </p:spPr>
        </p:pic>
      </p:grpSp>
      <p:sp>
        <p:nvSpPr>
          <p:cNvPr id="29" name="object 29"/>
          <p:cNvSpPr txBox="1">
            <a:spLocks noGrp="1"/>
          </p:cNvSpPr>
          <p:nvPr>
            <p:ph type="title"/>
          </p:nvPr>
        </p:nvSpPr>
        <p:spPr>
          <a:xfrm>
            <a:off x="332231" y="301752"/>
            <a:ext cx="11513820" cy="1859280"/>
          </a:xfrm>
          <a:prstGeom prst="rect">
            <a:avLst/>
          </a:prstGeom>
          <a:solidFill>
            <a:srgbClr val="76C5D2"/>
          </a:solidFill>
        </p:spPr>
        <p:txBody>
          <a:bodyPr vert="horz" wrap="square" lIns="0" tIns="3810" rIns="0" bIns="0" rtlCol="0">
            <a:spAutoFit/>
          </a:bodyPr>
          <a:lstStyle/>
          <a:p>
            <a:pPr>
              <a:lnSpc>
                <a:spcPct val="100000"/>
              </a:lnSpc>
              <a:spcBef>
                <a:spcPts val="30"/>
              </a:spcBef>
            </a:pPr>
            <a:endParaRPr sz="4850">
              <a:latin typeface="Times New Roman"/>
              <a:cs typeface="Times New Roman"/>
            </a:endParaRPr>
          </a:p>
          <a:p>
            <a:pPr marL="542290">
              <a:lnSpc>
                <a:spcPct val="100000"/>
              </a:lnSpc>
            </a:pPr>
            <a:r>
              <a:rPr sz="2500" b="0" dirty="0">
                <a:solidFill>
                  <a:srgbClr val="FFFFFF"/>
                </a:solidFill>
                <a:latin typeface="Lucida Sans Unicode"/>
                <a:cs typeface="Lucida Sans Unicode"/>
              </a:rPr>
              <a:t>KUNSKAP</a:t>
            </a:r>
            <a:r>
              <a:rPr sz="2500" b="0" spc="-145" dirty="0">
                <a:solidFill>
                  <a:srgbClr val="FFFFFF"/>
                </a:solidFill>
                <a:latin typeface="Lucida Sans Unicode"/>
                <a:cs typeface="Lucida Sans Unicode"/>
              </a:rPr>
              <a:t> </a:t>
            </a:r>
            <a:r>
              <a:rPr sz="2500" b="0" spc="20" dirty="0">
                <a:solidFill>
                  <a:srgbClr val="FFFFFF"/>
                </a:solidFill>
                <a:latin typeface="Lucida Sans Unicode"/>
                <a:cs typeface="Lucida Sans Unicode"/>
              </a:rPr>
              <a:t>DU</a:t>
            </a:r>
            <a:r>
              <a:rPr sz="2500" b="0" spc="-145" dirty="0">
                <a:solidFill>
                  <a:srgbClr val="FFFFFF"/>
                </a:solidFill>
                <a:latin typeface="Lucida Sans Unicode"/>
                <a:cs typeface="Lucida Sans Unicode"/>
              </a:rPr>
              <a:t> </a:t>
            </a:r>
            <a:r>
              <a:rPr sz="2500" b="0" spc="15" dirty="0">
                <a:solidFill>
                  <a:srgbClr val="FFFFFF"/>
                </a:solidFill>
                <a:latin typeface="Lucida Sans Unicode"/>
                <a:cs typeface="Lucida Sans Unicode"/>
              </a:rPr>
              <a:t>BEHÖVER</a:t>
            </a:r>
            <a:r>
              <a:rPr sz="2500" b="0" spc="-145" dirty="0">
                <a:solidFill>
                  <a:srgbClr val="FFFFFF"/>
                </a:solidFill>
                <a:latin typeface="Lucida Sans Unicode"/>
                <a:cs typeface="Lucida Sans Unicode"/>
              </a:rPr>
              <a:t> </a:t>
            </a:r>
            <a:r>
              <a:rPr sz="2500" b="0" spc="-20" dirty="0">
                <a:solidFill>
                  <a:srgbClr val="FFFFFF"/>
                </a:solidFill>
                <a:latin typeface="Lucida Sans Unicode"/>
                <a:cs typeface="Lucida Sans Unicode"/>
              </a:rPr>
              <a:t>FÖR</a:t>
            </a:r>
            <a:r>
              <a:rPr sz="2500" b="0" spc="-145" dirty="0">
                <a:solidFill>
                  <a:srgbClr val="FFFFFF"/>
                </a:solidFill>
                <a:latin typeface="Lucida Sans Unicode"/>
                <a:cs typeface="Lucida Sans Unicode"/>
              </a:rPr>
              <a:t> </a:t>
            </a:r>
            <a:r>
              <a:rPr sz="2500" b="0" spc="-170" dirty="0">
                <a:solidFill>
                  <a:srgbClr val="FFFFFF"/>
                </a:solidFill>
                <a:latin typeface="Lucida Sans Unicode"/>
                <a:cs typeface="Lucida Sans Unicode"/>
              </a:rPr>
              <a:t>ATT</a:t>
            </a:r>
            <a:r>
              <a:rPr sz="2500" b="0" spc="-145" dirty="0">
                <a:solidFill>
                  <a:srgbClr val="FFFFFF"/>
                </a:solidFill>
                <a:latin typeface="Lucida Sans Unicode"/>
                <a:cs typeface="Lucida Sans Unicode"/>
              </a:rPr>
              <a:t> </a:t>
            </a:r>
            <a:r>
              <a:rPr sz="2500" b="0" spc="-125" dirty="0">
                <a:solidFill>
                  <a:srgbClr val="FFFFFF"/>
                </a:solidFill>
                <a:latin typeface="Lucida Sans Unicode"/>
                <a:cs typeface="Lucida Sans Unicode"/>
              </a:rPr>
              <a:t>VÄXA</a:t>
            </a:r>
            <a:r>
              <a:rPr sz="2500" b="0" spc="-145" dirty="0">
                <a:solidFill>
                  <a:srgbClr val="FFFFFF"/>
                </a:solidFill>
                <a:latin typeface="Lucida Sans Unicode"/>
                <a:cs typeface="Lucida Sans Unicode"/>
              </a:rPr>
              <a:t> </a:t>
            </a:r>
            <a:r>
              <a:rPr sz="2500" b="0" spc="-120" dirty="0">
                <a:solidFill>
                  <a:srgbClr val="FFFFFF"/>
                </a:solidFill>
                <a:latin typeface="Lucida Sans Unicode"/>
                <a:cs typeface="Lucida Sans Unicode"/>
              </a:rPr>
              <a:t>ETT</a:t>
            </a:r>
            <a:r>
              <a:rPr sz="2500" b="0" spc="-140" dirty="0">
                <a:solidFill>
                  <a:srgbClr val="FFFFFF"/>
                </a:solidFill>
                <a:latin typeface="Lucida Sans Unicode"/>
                <a:cs typeface="Lucida Sans Unicode"/>
              </a:rPr>
              <a:t> </a:t>
            </a:r>
            <a:r>
              <a:rPr sz="2500" b="0" spc="-25" dirty="0">
                <a:solidFill>
                  <a:srgbClr val="FFFFFF"/>
                </a:solidFill>
                <a:latin typeface="Lucida Sans Unicode"/>
                <a:cs typeface="Lucida Sans Unicode"/>
              </a:rPr>
              <a:t>ONLINE-COMMUNITY</a:t>
            </a:r>
            <a:endParaRPr sz="2500">
              <a:latin typeface="Lucida Sans Unicode"/>
              <a:cs typeface="Lucida Sans Unicode"/>
            </a:endParaRPr>
          </a:p>
        </p:txBody>
      </p:sp>
      <p:sp>
        <p:nvSpPr>
          <p:cNvPr id="30" name="object 30"/>
          <p:cNvSpPr txBox="1"/>
          <p:nvPr/>
        </p:nvSpPr>
        <p:spPr>
          <a:xfrm>
            <a:off x="2458338" y="2516504"/>
            <a:ext cx="2951861" cy="843820"/>
          </a:xfrm>
          <a:prstGeom prst="rect">
            <a:avLst/>
          </a:prstGeom>
        </p:spPr>
        <p:txBody>
          <a:bodyPr vert="horz" wrap="square" lIns="0" tIns="58419" rIns="0" bIns="0" rtlCol="0">
            <a:spAutoFit/>
          </a:bodyPr>
          <a:lstStyle/>
          <a:p>
            <a:pPr marL="12700">
              <a:lnSpc>
                <a:spcPct val="100000"/>
              </a:lnSpc>
              <a:spcBef>
                <a:spcPts val="459"/>
              </a:spcBef>
            </a:pPr>
            <a:r>
              <a:rPr sz="1500" spc="-50" dirty="0" smtClean="0">
                <a:solidFill>
                  <a:srgbClr val="76C5D2"/>
                </a:solidFill>
                <a:latin typeface="Lucida Sans Unicode"/>
                <a:cs typeface="Lucida Sans Unicode"/>
              </a:rPr>
              <a:t>D</a:t>
            </a:r>
            <a:r>
              <a:rPr lang="sv-SE" sz="1500" spc="-50" dirty="0" smtClean="0">
                <a:solidFill>
                  <a:srgbClr val="76C5D2"/>
                </a:solidFill>
                <a:latin typeface="Lucida Sans Unicode"/>
                <a:cs typeface="Lucida Sans Unicode"/>
              </a:rPr>
              <a:t>ET BUDSKAP DU FÖRESPRÅKAR</a:t>
            </a:r>
            <a:endParaRPr sz="1500" dirty="0">
              <a:latin typeface="Lucida Sans Unicode"/>
              <a:cs typeface="Lucida Sans Unicode"/>
            </a:endParaRPr>
          </a:p>
          <a:p>
            <a:pPr marL="12700" marR="398780">
              <a:lnSpc>
                <a:spcPct val="120000"/>
              </a:lnSpc>
            </a:pPr>
            <a:r>
              <a:rPr sz="1350" spc="-10" dirty="0">
                <a:latin typeface="Lucida Sans Unicode"/>
                <a:cs typeface="Lucida Sans Unicode"/>
              </a:rPr>
              <a:t>Det</a:t>
            </a:r>
            <a:r>
              <a:rPr sz="1500" spc="-15" dirty="0">
                <a:latin typeface="Lucida Sans Unicode"/>
                <a:cs typeface="Lucida Sans Unicode"/>
              </a:rPr>
              <a:t> </a:t>
            </a:r>
            <a:r>
              <a:rPr sz="1350" spc="-10" dirty="0">
                <a:latin typeface="Lucida Sans Unicode"/>
                <a:cs typeface="Lucida Sans Unicode"/>
              </a:rPr>
              <a:t>är detta som </a:t>
            </a:r>
            <a:r>
              <a:rPr lang="sv-SE" sz="1350" spc="-10" dirty="0">
                <a:latin typeface="Lucida Sans Unicode"/>
                <a:cs typeface="Lucida Sans Unicode"/>
              </a:rPr>
              <a:t>samman</a:t>
            </a:r>
            <a:r>
              <a:rPr sz="1350" spc="-10" dirty="0">
                <a:latin typeface="Lucida Sans Unicode"/>
                <a:cs typeface="Lucida Sans Unicode"/>
              </a:rPr>
              <a:t>för </a:t>
            </a:r>
            <a:r>
              <a:rPr lang="sv-SE" sz="1350" spc="-10" dirty="0">
                <a:latin typeface="Lucida Sans Unicode"/>
                <a:cs typeface="Lucida Sans Unicode"/>
              </a:rPr>
              <a:t>din gemenskap</a:t>
            </a:r>
            <a:endParaRPr sz="1350" spc="-10" dirty="0">
              <a:latin typeface="Lucida Sans Unicode"/>
              <a:cs typeface="Lucida Sans Unicode"/>
            </a:endParaRPr>
          </a:p>
        </p:txBody>
      </p:sp>
      <p:sp>
        <p:nvSpPr>
          <p:cNvPr id="31" name="object 31"/>
          <p:cNvSpPr txBox="1"/>
          <p:nvPr/>
        </p:nvSpPr>
        <p:spPr>
          <a:xfrm>
            <a:off x="7700008" y="2377947"/>
            <a:ext cx="3044191" cy="838435"/>
          </a:xfrm>
          <a:prstGeom prst="rect">
            <a:avLst/>
          </a:prstGeom>
        </p:spPr>
        <p:txBody>
          <a:bodyPr vert="horz" wrap="square" lIns="0" tIns="77470" rIns="0" bIns="0" rtlCol="0">
            <a:spAutoFit/>
          </a:bodyPr>
          <a:lstStyle/>
          <a:p>
            <a:pPr marL="12700">
              <a:lnSpc>
                <a:spcPct val="100000"/>
              </a:lnSpc>
              <a:spcBef>
                <a:spcPts val="610"/>
              </a:spcBef>
            </a:pPr>
            <a:r>
              <a:rPr sz="1700" dirty="0">
                <a:solidFill>
                  <a:srgbClr val="76C5D2"/>
                </a:solidFill>
                <a:latin typeface="Lucida Sans Unicode"/>
                <a:cs typeface="Lucida Sans Unicode"/>
              </a:rPr>
              <a:t>DINA</a:t>
            </a:r>
            <a:r>
              <a:rPr sz="1700" spc="-100" dirty="0">
                <a:solidFill>
                  <a:srgbClr val="76C5D2"/>
                </a:solidFill>
                <a:latin typeface="Lucida Sans Unicode"/>
                <a:cs typeface="Lucida Sans Unicode"/>
              </a:rPr>
              <a:t> </a:t>
            </a:r>
            <a:r>
              <a:rPr sz="1700" spc="20" dirty="0">
                <a:solidFill>
                  <a:srgbClr val="76C5D2"/>
                </a:solidFill>
                <a:latin typeface="Lucida Sans Unicode"/>
                <a:cs typeface="Lucida Sans Unicode"/>
              </a:rPr>
              <a:t>MÅLGRUPPER</a:t>
            </a:r>
            <a:endParaRPr sz="1700" dirty="0">
              <a:latin typeface="Lucida Sans Unicode"/>
              <a:cs typeface="Lucida Sans Unicode"/>
            </a:endParaRPr>
          </a:p>
          <a:p>
            <a:pPr marL="12700" marR="398780">
              <a:lnSpc>
                <a:spcPct val="120000"/>
              </a:lnSpc>
              <a:spcBef>
                <a:spcPts val="40"/>
              </a:spcBef>
            </a:pPr>
            <a:r>
              <a:rPr sz="1350" spc="-10" dirty="0">
                <a:latin typeface="Lucida Sans Unicode"/>
                <a:cs typeface="Lucida Sans Unicode"/>
              </a:rPr>
              <a:t>Definiera din målgrupp och var  alltid medveten om deras behov</a:t>
            </a:r>
          </a:p>
        </p:txBody>
      </p:sp>
      <p:sp>
        <p:nvSpPr>
          <p:cNvPr id="32" name="object 32"/>
          <p:cNvSpPr txBox="1"/>
          <p:nvPr/>
        </p:nvSpPr>
        <p:spPr>
          <a:xfrm>
            <a:off x="2458339" y="4773214"/>
            <a:ext cx="2317750" cy="855980"/>
          </a:xfrm>
          <a:prstGeom prst="rect">
            <a:avLst/>
          </a:prstGeom>
        </p:spPr>
        <p:txBody>
          <a:bodyPr vert="horz" wrap="square" lIns="0" tIns="82550" rIns="0" bIns="0" rtlCol="0">
            <a:spAutoFit/>
          </a:bodyPr>
          <a:lstStyle/>
          <a:p>
            <a:pPr marL="12700">
              <a:lnSpc>
                <a:spcPct val="100000"/>
              </a:lnSpc>
              <a:spcBef>
                <a:spcPts val="650"/>
              </a:spcBef>
            </a:pPr>
            <a:r>
              <a:rPr sz="1400" spc="5" dirty="0">
                <a:solidFill>
                  <a:srgbClr val="76C5D2"/>
                </a:solidFill>
                <a:latin typeface="Lucida Sans Unicode"/>
                <a:cs typeface="Lucida Sans Unicode"/>
              </a:rPr>
              <a:t>EMOTIONELL</a:t>
            </a:r>
            <a:r>
              <a:rPr sz="1400" spc="-100" dirty="0">
                <a:solidFill>
                  <a:srgbClr val="76C5D2"/>
                </a:solidFill>
                <a:latin typeface="Lucida Sans Unicode"/>
                <a:cs typeface="Lucida Sans Unicode"/>
              </a:rPr>
              <a:t> </a:t>
            </a:r>
            <a:r>
              <a:rPr sz="1400" dirty="0">
                <a:solidFill>
                  <a:srgbClr val="76C5D2"/>
                </a:solidFill>
                <a:latin typeface="Lucida Sans Unicode"/>
                <a:cs typeface="Lucida Sans Unicode"/>
              </a:rPr>
              <a:t>ANSLUTNING</a:t>
            </a:r>
            <a:endParaRPr sz="1400" dirty="0">
              <a:latin typeface="Lucida Sans Unicode"/>
              <a:cs typeface="Lucida Sans Unicode"/>
            </a:endParaRPr>
          </a:p>
          <a:p>
            <a:pPr marL="12700" marR="332740">
              <a:lnSpc>
                <a:spcPts val="2160"/>
              </a:lnSpc>
              <a:spcBef>
                <a:spcPts val="90"/>
              </a:spcBef>
            </a:pPr>
            <a:r>
              <a:rPr sz="1350" dirty="0">
                <a:latin typeface="Lucida Sans Unicode"/>
                <a:cs typeface="Lucida Sans Unicode"/>
              </a:rPr>
              <a:t>Sträva</a:t>
            </a:r>
            <a:r>
              <a:rPr sz="1350" spc="-80" dirty="0">
                <a:latin typeface="Lucida Sans Unicode"/>
                <a:cs typeface="Lucida Sans Unicode"/>
              </a:rPr>
              <a:t> </a:t>
            </a:r>
            <a:r>
              <a:rPr sz="1350" spc="-10" dirty="0">
                <a:latin typeface="Lucida Sans Unicode"/>
                <a:cs typeface="Lucida Sans Unicode"/>
              </a:rPr>
              <a:t>efter</a:t>
            </a:r>
            <a:r>
              <a:rPr sz="1350" spc="-80" dirty="0">
                <a:latin typeface="Lucida Sans Unicode"/>
                <a:cs typeface="Lucida Sans Unicode"/>
              </a:rPr>
              <a:t> </a:t>
            </a:r>
            <a:r>
              <a:rPr sz="1350" spc="-10" dirty="0">
                <a:latin typeface="Lucida Sans Unicode"/>
                <a:cs typeface="Lucida Sans Unicode"/>
              </a:rPr>
              <a:t>att</a:t>
            </a:r>
            <a:r>
              <a:rPr sz="1350" spc="-80" dirty="0">
                <a:latin typeface="Lucida Sans Unicode"/>
                <a:cs typeface="Lucida Sans Unicode"/>
              </a:rPr>
              <a:t> </a:t>
            </a:r>
            <a:r>
              <a:rPr sz="1350" spc="-25" dirty="0">
                <a:latin typeface="Lucida Sans Unicode"/>
                <a:cs typeface="Lucida Sans Unicode"/>
              </a:rPr>
              <a:t>skapa</a:t>
            </a:r>
            <a:r>
              <a:rPr sz="1350" spc="-80" dirty="0">
                <a:latin typeface="Lucida Sans Unicode"/>
                <a:cs typeface="Lucida Sans Unicode"/>
              </a:rPr>
              <a:t> </a:t>
            </a:r>
            <a:r>
              <a:rPr sz="1350" dirty="0">
                <a:latin typeface="Lucida Sans Unicode"/>
                <a:cs typeface="Lucida Sans Unicode"/>
              </a:rPr>
              <a:t>en  </a:t>
            </a:r>
            <a:r>
              <a:rPr sz="1350" spc="-5" dirty="0">
                <a:latin typeface="Lucida Sans Unicode"/>
                <a:cs typeface="Lucida Sans Unicode"/>
              </a:rPr>
              <a:t>med</a:t>
            </a:r>
            <a:r>
              <a:rPr sz="1350" spc="-90" dirty="0">
                <a:latin typeface="Lucida Sans Unicode"/>
                <a:cs typeface="Lucida Sans Unicode"/>
              </a:rPr>
              <a:t> </a:t>
            </a:r>
            <a:r>
              <a:rPr sz="1350" spc="-15" dirty="0">
                <a:latin typeface="Lucida Sans Unicode"/>
                <a:cs typeface="Lucida Sans Unicode"/>
              </a:rPr>
              <a:t>dina</a:t>
            </a:r>
            <a:r>
              <a:rPr sz="1350" spc="-85" dirty="0">
                <a:latin typeface="Lucida Sans Unicode"/>
                <a:cs typeface="Lucida Sans Unicode"/>
              </a:rPr>
              <a:t> </a:t>
            </a:r>
            <a:r>
              <a:rPr sz="1350" spc="-10" dirty="0">
                <a:latin typeface="Lucida Sans Unicode"/>
                <a:cs typeface="Lucida Sans Unicode"/>
              </a:rPr>
              <a:t>målgrupper</a:t>
            </a:r>
            <a:endParaRPr sz="1350" dirty="0">
              <a:latin typeface="Lucida Sans Unicode"/>
              <a:cs typeface="Lucida Sans Unicode"/>
            </a:endParaRPr>
          </a:p>
        </p:txBody>
      </p:sp>
      <p:sp>
        <p:nvSpPr>
          <p:cNvPr id="33" name="object 33"/>
          <p:cNvSpPr txBox="1"/>
          <p:nvPr/>
        </p:nvSpPr>
        <p:spPr>
          <a:xfrm>
            <a:off x="7758810" y="4784471"/>
            <a:ext cx="2299590" cy="1233671"/>
          </a:xfrm>
          <a:prstGeom prst="rect">
            <a:avLst/>
          </a:prstGeom>
        </p:spPr>
        <p:txBody>
          <a:bodyPr vert="horz" wrap="square" lIns="0" tIns="111760" rIns="0" bIns="0" rtlCol="0">
            <a:spAutoFit/>
          </a:bodyPr>
          <a:lstStyle/>
          <a:p>
            <a:pPr marL="12700">
              <a:lnSpc>
                <a:spcPct val="100000"/>
              </a:lnSpc>
              <a:spcBef>
                <a:spcPts val="880"/>
              </a:spcBef>
            </a:pPr>
            <a:r>
              <a:rPr sz="1700" spc="-100" dirty="0">
                <a:solidFill>
                  <a:srgbClr val="76C5D2"/>
                </a:solidFill>
                <a:latin typeface="Lucida Sans Unicode"/>
                <a:cs typeface="Lucida Sans Unicode"/>
              </a:rPr>
              <a:t>DIGITALA VERKTYG</a:t>
            </a:r>
          </a:p>
          <a:p>
            <a:pPr marL="12700" marR="5080">
              <a:lnSpc>
                <a:spcPts val="2160"/>
              </a:lnSpc>
              <a:spcBef>
                <a:spcPts val="100"/>
              </a:spcBef>
            </a:pPr>
            <a:r>
              <a:rPr sz="1350" spc="-10" dirty="0">
                <a:latin typeface="Lucida Sans Unicode"/>
                <a:cs typeface="Lucida Sans Unicode"/>
              </a:rPr>
              <a:t>Utrymmen och verktyg  som hjälper dig </a:t>
            </a:r>
            <a:r>
              <a:rPr lang="sv-SE" sz="1350" spc="-10" dirty="0" smtClean="0">
                <a:latin typeface="Lucida Sans Unicode"/>
                <a:cs typeface="Lucida Sans Unicode"/>
              </a:rPr>
              <a:t>att hålla ihop </a:t>
            </a:r>
            <a:r>
              <a:rPr sz="1350" spc="-10" dirty="0" smtClean="0">
                <a:latin typeface="Lucida Sans Unicode"/>
                <a:cs typeface="Lucida Sans Unicode"/>
              </a:rPr>
              <a:t>din </a:t>
            </a:r>
            <a:r>
              <a:rPr sz="1350" spc="-10" dirty="0">
                <a:latin typeface="Lucida Sans Unicode"/>
                <a:cs typeface="Lucida Sans Unicode"/>
              </a:rPr>
              <a:t>onlinegemenskap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A6377C"/>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sp>
        <p:nvSpPr>
          <p:cNvPr id="9" name="object 9"/>
          <p:cNvSpPr txBox="1"/>
          <p:nvPr/>
        </p:nvSpPr>
        <p:spPr>
          <a:xfrm>
            <a:off x="265277" y="851027"/>
            <a:ext cx="460121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A5377D"/>
                </a:solidFill>
                <a:latin typeface="Arial"/>
                <a:cs typeface="Arial"/>
              </a:rPr>
              <a:t>För-</a:t>
            </a:r>
            <a:r>
              <a:rPr sz="2000" b="1" spc="-40" dirty="0">
                <a:solidFill>
                  <a:srgbClr val="A5377D"/>
                </a:solidFill>
                <a:latin typeface="Arial"/>
                <a:cs typeface="Arial"/>
              </a:rPr>
              <a:t> </a:t>
            </a:r>
            <a:r>
              <a:rPr sz="2000" b="1" spc="5" dirty="0">
                <a:solidFill>
                  <a:srgbClr val="A5377D"/>
                </a:solidFill>
                <a:latin typeface="Arial"/>
                <a:cs typeface="Arial"/>
              </a:rPr>
              <a:t>och</a:t>
            </a:r>
            <a:r>
              <a:rPr sz="2000" b="1" spc="-35" dirty="0">
                <a:solidFill>
                  <a:srgbClr val="A5377D"/>
                </a:solidFill>
                <a:latin typeface="Arial"/>
                <a:cs typeface="Arial"/>
              </a:rPr>
              <a:t> </a:t>
            </a:r>
            <a:r>
              <a:rPr sz="2000" b="1" spc="65" dirty="0">
                <a:solidFill>
                  <a:srgbClr val="A5377D"/>
                </a:solidFill>
                <a:latin typeface="Arial"/>
                <a:cs typeface="Arial"/>
              </a:rPr>
              <a:t>nackdelar</a:t>
            </a:r>
            <a:r>
              <a:rPr sz="2000" b="1" spc="-40" dirty="0">
                <a:solidFill>
                  <a:srgbClr val="A5377D"/>
                </a:solidFill>
                <a:latin typeface="Arial"/>
                <a:cs typeface="Arial"/>
              </a:rPr>
              <a:t> </a:t>
            </a:r>
            <a:r>
              <a:rPr sz="2000" b="1" spc="95" dirty="0">
                <a:solidFill>
                  <a:srgbClr val="A5377D"/>
                </a:solidFill>
                <a:latin typeface="Arial"/>
                <a:cs typeface="Arial"/>
              </a:rPr>
              <a:t>med</a:t>
            </a:r>
            <a:r>
              <a:rPr sz="2000" b="1" spc="-35" dirty="0">
                <a:solidFill>
                  <a:srgbClr val="A5377D"/>
                </a:solidFill>
                <a:latin typeface="Arial"/>
                <a:cs typeface="Arial"/>
              </a:rPr>
              <a:t> </a:t>
            </a:r>
            <a:r>
              <a:rPr sz="2000" b="1" spc="60" dirty="0">
                <a:solidFill>
                  <a:srgbClr val="A5377D"/>
                </a:solidFill>
                <a:latin typeface="Arial"/>
                <a:cs typeface="Arial"/>
              </a:rPr>
              <a:t>finansiering</a:t>
            </a:r>
            <a:endParaRPr sz="2000">
              <a:latin typeface="Arial"/>
              <a:cs typeface="Arial"/>
            </a:endParaRPr>
          </a:p>
        </p:txBody>
      </p:sp>
      <p:sp>
        <p:nvSpPr>
          <p:cNvPr id="10" name="object 10"/>
          <p:cNvSpPr txBox="1"/>
          <p:nvPr/>
        </p:nvSpPr>
        <p:spPr>
          <a:xfrm>
            <a:off x="406400" y="1607724"/>
            <a:ext cx="4851400" cy="4733347"/>
          </a:xfrm>
          <a:prstGeom prst="rect">
            <a:avLst/>
          </a:prstGeom>
        </p:spPr>
        <p:txBody>
          <a:bodyPr vert="horz" wrap="square" lIns="0" tIns="95250" rIns="0" bIns="0" rtlCol="0">
            <a:spAutoFit/>
          </a:bodyPr>
          <a:lstStyle/>
          <a:p>
            <a:pPr marL="12700">
              <a:lnSpc>
                <a:spcPct val="100000"/>
              </a:lnSpc>
              <a:spcBef>
                <a:spcPts val="750"/>
              </a:spcBef>
            </a:pPr>
            <a:r>
              <a:rPr sz="1900" b="1" spc="40" dirty="0" smtClean="0">
                <a:solidFill>
                  <a:srgbClr val="3F3F3F"/>
                </a:solidFill>
                <a:latin typeface="Arial"/>
                <a:cs typeface="Arial"/>
              </a:rPr>
              <a:t>UTMANINGARNA</a:t>
            </a:r>
            <a:endParaRPr lang="sv-SE" sz="1900" b="1" spc="40" dirty="0" smtClean="0">
              <a:solidFill>
                <a:srgbClr val="3F3F3F"/>
              </a:solidFill>
              <a:latin typeface="Arial"/>
              <a:cs typeface="Arial"/>
            </a:endParaRPr>
          </a:p>
          <a:p>
            <a:pPr marL="355600" marR="5080" indent="-342900">
              <a:spcBef>
                <a:spcPts val="930"/>
              </a:spcBef>
              <a:buSzPct val="160000"/>
              <a:buFont typeface="MS UI Gothic"/>
              <a:buChar char="✓"/>
              <a:tabLst>
                <a:tab pos="355600" algn="l"/>
              </a:tabLst>
            </a:pPr>
            <a:r>
              <a:rPr lang="sv-SE" sz="2000" dirty="0" smtClean="0">
                <a:solidFill>
                  <a:srgbClr val="404040"/>
                </a:solidFill>
              </a:rPr>
              <a:t>Massor av finansieringsprogram, men  djupgående research behövs för att ta reda på  vilket som passar dina behov bäst</a:t>
            </a:r>
          </a:p>
          <a:p>
            <a:pPr marL="355600" indent="-342900">
              <a:lnSpc>
                <a:spcPct val="100000"/>
              </a:lnSpc>
              <a:spcBef>
                <a:spcPts val="1490"/>
              </a:spcBef>
              <a:buSzPct val="133333"/>
              <a:buFont typeface="MS UI Gothic"/>
              <a:buChar char="✓"/>
              <a:tabLst>
                <a:tab pos="355600" algn="l"/>
              </a:tabLst>
            </a:pPr>
            <a:r>
              <a:rPr lang="sv-SE" sz="2000" dirty="0" smtClean="0">
                <a:solidFill>
                  <a:srgbClr val="404040"/>
                </a:solidFill>
              </a:rPr>
              <a:t>Kan vara svårt att administrera</a:t>
            </a:r>
          </a:p>
          <a:p>
            <a:pPr marL="355600" indent="-342900">
              <a:lnSpc>
                <a:spcPct val="100000"/>
              </a:lnSpc>
              <a:spcBef>
                <a:spcPts val="1125"/>
              </a:spcBef>
              <a:buSzPct val="114285"/>
              <a:buFont typeface="MS UI Gothic"/>
              <a:buChar char="✓"/>
              <a:tabLst>
                <a:tab pos="355600" algn="l"/>
              </a:tabLst>
            </a:pPr>
            <a:r>
              <a:rPr lang="sv-SE" sz="2000" dirty="0" smtClean="0">
                <a:solidFill>
                  <a:srgbClr val="404040"/>
                </a:solidFill>
              </a:rPr>
              <a:t>Osäkerhet i resultaten</a:t>
            </a:r>
          </a:p>
          <a:p>
            <a:pPr marL="355600" indent="-342900">
              <a:spcBef>
                <a:spcPts val="1125"/>
              </a:spcBef>
              <a:buSzPct val="114285"/>
              <a:buFont typeface="MS UI Gothic"/>
              <a:buChar char="✓"/>
              <a:tabLst>
                <a:tab pos="355600" algn="l"/>
              </a:tabLst>
            </a:pPr>
            <a:r>
              <a:rPr lang="sv-SE" sz="2000" dirty="0">
                <a:solidFill>
                  <a:srgbClr val="404040"/>
                </a:solidFill>
              </a:rPr>
              <a:t>Du kan bli alltför beroende av bara enbart en finansieringskälla</a:t>
            </a:r>
          </a:p>
          <a:p>
            <a:pPr marL="355600" indent="-342900">
              <a:spcBef>
                <a:spcPts val="1125"/>
              </a:spcBef>
              <a:buSzPct val="114285"/>
              <a:buFont typeface="MS UI Gothic"/>
              <a:buChar char="✓"/>
              <a:tabLst>
                <a:tab pos="355600" algn="l"/>
              </a:tabLst>
            </a:pPr>
            <a:r>
              <a:rPr lang="sv-SE" sz="2000" dirty="0">
                <a:solidFill>
                  <a:srgbClr val="404040"/>
                </a:solidFill>
              </a:rPr>
              <a:t>Projekt kan behöva skräddarsys för att uppfylla kraven för finansiering</a:t>
            </a:r>
          </a:p>
          <a:p>
            <a:pPr marL="355600" indent="-342900">
              <a:spcBef>
                <a:spcPts val="1125"/>
              </a:spcBef>
              <a:buSzPct val="114285"/>
              <a:buFont typeface="MS UI Gothic"/>
              <a:buChar char="✓"/>
              <a:tabLst>
                <a:tab pos="355600" algn="l"/>
              </a:tabLst>
            </a:pPr>
            <a:r>
              <a:rPr lang="sv-SE" sz="2000" dirty="0">
                <a:solidFill>
                  <a:srgbClr val="404040"/>
                </a:solidFill>
              </a:rPr>
              <a:t>Och så finns Covid-19</a:t>
            </a:r>
          </a:p>
          <a:p>
            <a:pPr marL="12700">
              <a:lnSpc>
                <a:spcPct val="100000"/>
              </a:lnSpc>
              <a:spcBef>
                <a:spcPts val="750"/>
              </a:spcBef>
            </a:pPr>
            <a:endParaRPr sz="1900" dirty="0">
              <a:latin typeface="Arial"/>
              <a:cs typeface="Arial"/>
            </a:endParaRPr>
          </a:p>
        </p:txBody>
      </p:sp>
      <p:sp>
        <p:nvSpPr>
          <p:cNvPr id="11" name="object 11"/>
          <p:cNvSpPr txBox="1"/>
          <p:nvPr/>
        </p:nvSpPr>
        <p:spPr>
          <a:xfrm>
            <a:off x="6145529" y="3409950"/>
            <a:ext cx="5483860" cy="2149948"/>
          </a:xfrm>
          <a:prstGeom prst="rect">
            <a:avLst/>
          </a:prstGeom>
          <a:ln w="28575">
            <a:solidFill>
              <a:srgbClr val="A6377C"/>
            </a:solidFill>
          </a:ln>
        </p:spPr>
        <p:txBody>
          <a:bodyPr vert="horz" wrap="square" lIns="0" tIns="102235" rIns="0" bIns="0" rtlCol="0">
            <a:spAutoFit/>
          </a:bodyPr>
          <a:lstStyle/>
          <a:p>
            <a:pPr marL="92075">
              <a:lnSpc>
                <a:spcPct val="100000"/>
              </a:lnSpc>
              <a:spcBef>
                <a:spcPts val="805"/>
              </a:spcBef>
            </a:pPr>
            <a:r>
              <a:rPr lang="sv-SE" sz="1800" b="1" spc="-80" dirty="0" smtClean="0">
                <a:solidFill>
                  <a:srgbClr val="3F3F3F"/>
                </a:solidFill>
                <a:latin typeface="Arial"/>
                <a:cs typeface="Arial"/>
              </a:rPr>
              <a:t>Fördelar</a:t>
            </a:r>
            <a:endParaRPr sz="1800" dirty="0">
              <a:latin typeface="Arial"/>
              <a:cs typeface="Arial"/>
            </a:endParaRPr>
          </a:p>
          <a:p>
            <a:pPr marL="549275" marR="603250" indent="-457200">
              <a:lnSpc>
                <a:spcPts val="3360"/>
              </a:lnSpc>
              <a:spcBef>
                <a:spcPts val="204"/>
              </a:spcBef>
              <a:buSzPct val="57692"/>
              <a:buFont typeface="MS UI Gothic"/>
              <a:buChar char="➢"/>
              <a:tabLst>
                <a:tab pos="549275" algn="l"/>
                <a:tab pos="549910" algn="l"/>
              </a:tabLst>
            </a:pPr>
            <a:r>
              <a:rPr sz="2600" spc="-30" dirty="0">
                <a:solidFill>
                  <a:srgbClr val="3F3F3F"/>
                </a:solidFill>
                <a:latin typeface="Lucida Sans Unicode"/>
                <a:cs typeface="Lucida Sans Unicode"/>
              </a:rPr>
              <a:t>Det finns en positiv rörelse i  finansieringen för nya  gemenskaper, integration </a:t>
            </a:r>
            <a:r>
              <a:rPr sz="2600" spc="-30" dirty="0" smtClean="0">
                <a:solidFill>
                  <a:srgbClr val="3F3F3F"/>
                </a:solidFill>
                <a:latin typeface="Lucida Sans Unicode"/>
                <a:cs typeface="Lucida Sans Unicode"/>
              </a:rPr>
              <a:t>och</a:t>
            </a:r>
            <a:r>
              <a:rPr lang="sv-SE" sz="2600" spc="-30" dirty="0" smtClean="0">
                <a:solidFill>
                  <a:srgbClr val="3F3F3F"/>
                </a:solidFill>
                <a:latin typeface="Lucida Sans Unicode"/>
                <a:cs typeface="Lucida Sans Unicode"/>
              </a:rPr>
              <a:t> </a:t>
            </a:r>
            <a:r>
              <a:rPr sz="2600" spc="-30" dirty="0" smtClean="0">
                <a:solidFill>
                  <a:srgbClr val="3F3F3F"/>
                </a:solidFill>
                <a:latin typeface="Lucida Sans Unicode"/>
                <a:cs typeface="Lucida Sans Unicode"/>
              </a:rPr>
              <a:t>jämlikhet </a:t>
            </a:r>
            <a:r>
              <a:rPr sz="2600" spc="-30" dirty="0">
                <a:solidFill>
                  <a:srgbClr val="3F3F3F"/>
                </a:solidFill>
                <a:latin typeface="Lucida Sans Unicode"/>
                <a:cs typeface="Lucida Sans Unicode"/>
              </a:rPr>
              <a:t>i hela EU</a:t>
            </a:r>
          </a:p>
        </p:txBody>
      </p:sp>
      <p:sp>
        <p:nvSpPr>
          <p:cNvPr id="12" name="object 12"/>
          <p:cNvSpPr txBox="1"/>
          <p:nvPr/>
        </p:nvSpPr>
        <p:spPr>
          <a:xfrm>
            <a:off x="406400" y="4149597"/>
            <a:ext cx="4723765" cy="320601"/>
          </a:xfrm>
          <a:prstGeom prst="rect">
            <a:avLst/>
          </a:prstGeom>
        </p:spPr>
        <p:txBody>
          <a:bodyPr vert="horz" wrap="square" lIns="0" tIns="12700" rIns="0" bIns="0" rtlCol="0">
            <a:spAutoFit/>
          </a:bodyPr>
          <a:lstStyle/>
          <a:p>
            <a:pPr marL="355600" indent="-342900">
              <a:lnSpc>
                <a:spcPct val="100000"/>
              </a:lnSpc>
              <a:spcBef>
                <a:spcPts val="100"/>
              </a:spcBef>
              <a:buSzPct val="114285"/>
              <a:buFont typeface="MS UI Gothic"/>
              <a:buChar char="✓"/>
              <a:tabLst>
                <a:tab pos="355600" algn="l"/>
              </a:tabLst>
            </a:pPr>
            <a:endParaRPr sz="2000" dirty="0">
              <a:solidFill>
                <a:srgbClr val="404040"/>
              </a:solidFill>
            </a:endParaRPr>
          </a:p>
        </p:txBody>
      </p:sp>
      <p:pic>
        <p:nvPicPr>
          <p:cNvPr id="14" name="Bildobjekt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08" y="533400"/>
            <a:ext cx="5537915" cy="2438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pic>
        <p:nvPicPr>
          <p:cNvPr id="3" name="object 3"/>
          <p:cNvPicPr/>
          <p:nvPr/>
        </p:nvPicPr>
        <p:blipFill>
          <a:blip r:embed="rId2" cstate="print"/>
          <a:stretch>
            <a:fillRect/>
          </a:stretch>
        </p:blipFill>
        <p:spPr>
          <a:xfrm>
            <a:off x="9918192" y="6379111"/>
            <a:ext cx="1729686" cy="128057"/>
          </a:xfrm>
          <a:prstGeom prst="rect">
            <a:avLst/>
          </a:prstGeom>
        </p:spPr>
      </p:pic>
      <p:sp>
        <p:nvSpPr>
          <p:cNvPr id="4" name="object 4"/>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71500" y="4142117"/>
            <a:ext cx="3264408" cy="949566"/>
          </a:xfrm>
          <a:prstGeom prst="rect">
            <a:avLst/>
          </a:prstGeom>
        </p:spPr>
      </p:pic>
      <p:pic>
        <p:nvPicPr>
          <p:cNvPr id="7" name="object 7"/>
          <p:cNvPicPr/>
          <p:nvPr/>
        </p:nvPicPr>
        <p:blipFill>
          <a:blip r:embed="rId4" cstate="print"/>
          <a:stretch>
            <a:fillRect/>
          </a:stretch>
        </p:blipFill>
        <p:spPr>
          <a:xfrm>
            <a:off x="4971288" y="3821447"/>
            <a:ext cx="2057400" cy="1673261"/>
          </a:xfrm>
          <a:prstGeom prst="rect">
            <a:avLst/>
          </a:prstGeom>
        </p:spPr>
      </p:pic>
      <p:pic>
        <p:nvPicPr>
          <p:cNvPr id="8" name="object 8"/>
          <p:cNvPicPr/>
          <p:nvPr/>
        </p:nvPicPr>
        <p:blipFill>
          <a:blip r:embed="rId5" cstate="print"/>
          <a:stretch>
            <a:fillRect/>
          </a:stretch>
        </p:blipFill>
        <p:spPr>
          <a:xfrm>
            <a:off x="8285988" y="3766820"/>
            <a:ext cx="3262884" cy="1700276"/>
          </a:xfrm>
          <a:prstGeom prst="rect">
            <a:avLst/>
          </a:prstGeom>
        </p:spPr>
      </p:pic>
      <p:sp>
        <p:nvSpPr>
          <p:cNvPr id="9" name="object 9"/>
          <p:cNvSpPr txBox="1"/>
          <p:nvPr/>
        </p:nvSpPr>
        <p:spPr>
          <a:xfrm>
            <a:off x="650240" y="1117219"/>
            <a:ext cx="3928110" cy="1377941"/>
          </a:xfrm>
          <a:prstGeom prst="rect">
            <a:avLst/>
          </a:prstGeom>
        </p:spPr>
        <p:txBody>
          <a:bodyPr vert="horz" wrap="square" lIns="0" tIns="31115" rIns="0" bIns="0" rtlCol="0">
            <a:spAutoFit/>
          </a:bodyPr>
          <a:lstStyle/>
          <a:p>
            <a:pPr marL="12700" marR="5080">
              <a:lnSpc>
                <a:spcPts val="3460"/>
              </a:lnSpc>
              <a:spcBef>
                <a:spcPts val="245"/>
              </a:spcBef>
            </a:pPr>
            <a:r>
              <a:rPr sz="2700" spc="-50" dirty="0">
                <a:latin typeface="Lucida Sans Unicode"/>
                <a:cs typeface="Lucida Sans Unicode"/>
              </a:rPr>
              <a:t>Verktyg</a:t>
            </a:r>
            <a:r>
              <a:rPr sz="2700" spc="-155" dirty="0">
                <a:latin typeface="Lucida Sans Unicode"/>
                <a:cs typeface="Lucida Sans Unicode"/>
              </a:rPr>
              <a:t> </a:t>
            </a:r>
            <a:r>
              <a:rPr sz="2700" spc="-30" dirty="0">
                <a:latin typeface="Lucida Sans Unicode"/>
                <a:cs typeface="Lucida Sans Unicode"/>
              </a:rPr>
              <a:t>för</a:t>
            </a:r>
            <a:r>
              <a:rPr sz="2700" spc="-155" dirty="0">
                <a:latin typeface="Lucida Sans Unicode"/>
                <a:cs typeface="Lucida Sans Unicode"/>
              </a:rPr>
              <a:t> </a:t>
            </a:r>
            <a:r>
              <a:rPr sz="2700" spc="-20" dirty="0">
                <a:latin typeface="Lucida Sans Unicode"/>
                <a:cs typeface="Lucida Sans Unicode"/>
              </a:rPr>
              <a:t>att</a:t>
            </a:r>
            <a:r>
              <a:rPr sz="2700" spc="-155" dirty="0">
                <a:latin typeface="Lucida Sans Unicode"/>
                <a:cs typeface="Lucida Sans Unicode"/>
              </a:rPr>
              <a:t> </a:t>
            </a:r>
            <a:r>
              <a:rPr sz="2700" spc="-20" dirty="0">
                <a:latin typeface="Lucida Sans Unicode"/>
                <a:cs typeface="Lucida Sans Unicode"/>
              </a:rPr>
              <a:t>bygga</a:t>
            </a:r>
            <a:r>
              <a:rPr sz="2700" spc="-155" dirty="0">
                <a:latin typeface="Lucida Sans Unicode"/>
                <a:cs typeface="Lucida Sans Unicode"/>
              </a:rPr>
              <a:t> </a:t>
            </a:r>
            <a:r>
              <a:rPr sz="2700" dirty="0">
                <a:latin typeface="Lucida Sans Unicode"/>
                <a:cs typeface="Lucida Sans Unicode"/>
              </a:rPr>
              <a:t>en  </a:t>
            </a:r>
            <a:r>
              <a:rPr sz="2700" spc="-50" dirty="0">
                <a:latin typeface="Lucida Sans Unicode"/>
                <a:cs typeface="Lucida Sans Unicode"/>
              </a:rPr>
              <a:t>onlinegemenskap och  saml</a:t>
            </a:r>
            <a:r>
              <a:rPr lang="sv-SE" sz="2700" spc="-50" dirty="0">
                <a:latin typeface="Lucida Sans Unicode"/>
                <a:cs typeface="Lucida Sans Unicode"/>
              </a:rPr>
              <a:t>a in</a:t>
            </a:r>
            <a:r>
              <a:rPr sz="2700" spc="-50" dirty="0">
                <a:latin typeface="Lucida Sans Unicode"/>
                <a:cs typeface="Lucida Sans Unicode"/>
              </a:rPr>
              <a:t> online</a:t>
            </a:r>
          </a:p>
        </p:txBody>
      </p:sp>
      <p:sp>
        <p:nvSpPr>
          <p:cNvPr id="10" name="object 10"/>
          <p:cNvSpPr txBox="1">
            <a:spLocks noGrp="1"/>
          </p:cNvSpPr>
          <p:nvPr>
            <p:ph type="title"/>
          </p:nvPr>
        </p:nvSpPr>
        <p:spPr>
          <a:xfrm>
            <a:off x="5887339" y="1116123"/>
            <a:ext cx="5245100" cy="1397000"/>
          </a:xfrm>
          <a:prstGeom prst="rect">
            <a:avLst/>
          </a:prstGeom>
        </p:spPr>
        <p:txBody>
          <a:bodyPr vert="horz" wrap="square" lIns="0" tIns="12700" rIns="0" bIns="0" rtlCol="0">
            <a:spAutoFit/>
          </a:bodyPr>
          <a:lstStyle/>
          <a:p>
            <a:pPr marL="12700" marR="5080">
              <a:lnSpc>
                <a:spcPct val="130400"/>
              </a:lnSpc>
              <a:spcBef>
                <a:spcPts val="100"/>
              </a:spcBef>
            </a:pPr>
            <a:r>
              <a:rPr sz="2300" b="0" i="1" spc="-45" dirty="0">
                <a:solidFill>
                  <a:srgbClr val="FFBF00"/>
                </a:solidFill>
                <a:latin typeface="Trebuchet MS"/>
                <a:cs typeface="Trebuchet MS"/>
              </a:rPr>
              <a:t>Ta</a:t>
            </a:r>
            <a:r>
              <a:rPr sz="2300" b="0" i="1" spc="-125" dirty="0">
                <a:solidFill>
                  <a:srgbClr val="FFBF00"/>
                </a:solidFill>
                <a:latin typeface="Trebuchet MS"/>
                <a:cs typeface="Trebuchet MS"/>
              </a:rPr>
              <a:t> </a:t>
            </a:r>
            <a:r>
              <a:rPr sz="2300" b="0" i="1" spc="75" dirty="0">
                <a:solidFill>
                  <a:srgbClr val="FFBF00"/>
                </a:solidFill>
                <a:latin typeface="Trebuchet MS"/>
                <a:cs typeface="Trebuchet MS"/>
              </a:rPr>
              <a:t>med</a:t>
            </a:r>
            <a:r>
              <a:rPr sz="2300" b="0" i="1" spc="-125" dirty="0">
                <a:solidFill>
                  <a:srgbClr val="FFBF00"/>
                </a:solidFill>
                <a:latin typeface="Trebuchet MS"/>
                <a:cs typeface="Trebuchet MS"/>
              </a:rPr>
              <a:t> </a:t>
            </a:r>
            <a:r>
              <a:rPr sz="2300" b="0" i="1" spc="10" dirty="0">
                <a:solidFill>
                  <a:srgbClr val="FFBF00"/>
                </a:solidFill>
                <a:latin typeface="Trebuchet MS"/>
                <a:cs typeface="Trebuchet MS"/>
              </a:rPr>
              <a:t>din</a:t>
            </a:r>
            <a:r>
              <a:rPr sz="2300" b="0" i="1" spc="-125" dirty="0">
                <a:solidFill>
                  <a:srgbClr val="FFBF00"/>
                </a:solidFill>
                <a:latin typeface="Trebuchet MS"/>
                <a:cs typeface="Trebuchet MS"/>
              </a:rPr>
              <a:t> </a:t>
            </a:r>
            <a:r>
              <a:rPr sz="2300" b="0" i="1" spc="-40" dirty="0">
                <a:solidFill>
                  <a:srgbClr val="FFBF00"/>
                </a:solidFill>
                <a:latin typeface="Trebuchet MS"/>
                <a:cs typeface="Trebuchet MS"/>
              </a:rPr>
              <a:t>befintliga</a:t>
            </a:r>
            <a:r>
              <a:rPr sz="2300" b="0" i="1" spc="-125" dirty="0">
                <a:solidFill>
                  <a:srgbClr val="FFBF00"/>
                </a:solidFill>
                <a:latin typeface="Trebuchet MS"/>
                <a:cs typeface="Trebuchet MS"/>
              </a:rPr>
              <a:t> </a:t>
            </a:r>
            <a:r>
              <a:rPr sz="2300" b="0" i="1" spc="25" dirty="0">
                <a:solidFill>
                  <a:srgbClr val="FFBF00"/>
                </a:solidFill>
                <a:latin typeface="Trebuchet MS"/>
                <a:cs typeface="Trebuchet MS"/>
              </a:rPr>
              <a:t>community</a:t>
            </a:r>
            <a:r>
              <a:rPr sz="2300" b="0" i="1" spc="-125" dirty="0">
                <a:solidFill>
                  <a:srgbClr val="FFBF00"/>
                </a:solidFill>
                <a:latin typeface="Trebuchet MS"/>
                <a:cs typeface="Trebuchet MS"/>
              </a:rPr>
              <a:t> </a:t>
            </a:r>
            <a:r>
              <a:rPr sz="2300" b="0" i="1" spc="-165" dirty="0">
                <a:solidFill>
                  <a:srgbClr val="FFBF00"/>
                </a:solidFill>
                <a:latin typeface="Trebuchet MS"/>
                <a:cs typeface="Trebuchet MS"/>
              </a:rPr>
              <a:t>till</a:t>
            </a:r>
            <a:r>
              <a:rPr sz="2300" b="0" i="1" spc="-125" dirty="0">
                <a:solidFill>
                  <a:srgbClr val="FFBF00"/>
                </a:solidFill>
                <a:latin typeface="Trebuchet MS"/>
                <a:cs typeface="Trebuchet MS"/>
              </a:rPr>
              <a:t> </a:t>
            </a:r>
            <a:r>
              <a:rPr sz="2300" b="0" i="1" spc="10" dirty="0">
                <a:solidFill>
                  <a:srgbClr val="FFBF00"/>
                </a:solidFill>
                <a:latin typeface="Trebuchet MS"/>
                <a:cs typeface="Trebuchet MS"/>
              </a:rPr>
              <a:t>din  </a:t>
            </a:r>
            <a:r>
              <a:rPr sz="2300" b="0" i="1" dirty="0">
                <a:solidFill>
                  <a:srgbClr val="FFBF00"/>
                </a:solidFill>
                <a:latin typeface="Trebuchet MS"/>
                <a:cs typeface="Trebuchet MS"/>
              </a:rPr>
              <a:t>onlinekanal</a:t>
            </a:r>
            <a:r>
              <a:rPr sz="2300" b="0" i="1" spc="-125" dirty="0">
                <a:solidFill>
                  <a:srgbClr val="FFBF00"/>
                </a:solidFill>
                <a:latin typeface="Trebuchet MS"/>
                <a:cs typeface="Trebuchet MS"/>
              </a:rPr>
              <a:t> </a:t>
            </a:r>
            <a:r>
              <a:rPr sz="2300" b="0" i="1" spc="55" dirty="0">
                <a:solidFill>
                  <a:srgbClr val="FFBF00"/>
                </a:solidFill>
                <a:latin typeface="Trebuchet MS"/>
                <a:cs typeface="Trebuchet MS"/>
              </a:rPr>
              <a:t>och</a:t>
            </a:r>
            <a:r>
              <a:rPr sz="2300" b="0" i="1" spc="-125" dirty="0">
                <a:solidFill>
                  <a:srgbClr val="FFBF00"/>
                </a:solidFill>
                <a:latin typeface="Trebuchet MS"/>
                <a:cs typeface="Trebuchet MS"/>
              </a:rPr>
              <a:t> </a:t>
            </a:r>
            <a:r>
              <a:rPr sz="2300" b="0" i="1" spc="-80" dirty="0">
                <a:solidFill>
                  <a:srgbClr val="FFBF00"/>
                </a:solidFill>
                <a:latin typeface="Trebuchet MS"/>
                <a:cs typeface="Trebuchet MS"/>
              </a:rPr>
              <a:t>hitta</a:t>
            </a:r>
            <a:r>
              <a:rPr sz="2300" b="0" i="1" spc="-125" dirty="0">
                <a:solidFill>
                  <a:srgbClr val="FFBF00"/>
                </a:solidFill>
                <a:latin typeface="Trebuchet MS"/>
                <a:cs typeface="Trebuchet MS"/>
              </a:rPr>
              <a:t> </a:t>
            </a:r>
            <a:r>
              <a:rPr sz="2300" b="0" i="1" spc="35" dirty="0">
                <a:solidFill>
                  <a:srgbClr val="FFBF00"/>
                </a:solidFill>
                <a:latin typeface="Trebuchet MS"/>
                <a:cs typeface="Trebuchet MS"/>
              </a:rPr>
              <a:t>nya</a:t>
            </a:r>
            <a:r>
              <a:rPr sz="2300" b="0" i="1" spc="-125" dirty="0">
                <a:solidFill>
                  <a:srgbClr val="FFBF00"/>
                </a:solidFill>
                <a:latin typeface="Trebuchet MS"/>
                <a:cs typeface="Trebuchet MS"/>
              </a:rPr>
              <a:t> </a:t>
            </a:r>
            <a:r>
              <a:rPr sz="2300" b="0" i="1" spc="30" dirty="0">
                <a:solidFill>
                  <a:srgbClr val="FFBF00"/>
                </a:solidFill>
                <a:latin typeface="Trebuchet MS"/>
                <a:cs typeface="Trebuchet MS"/>
              </a:rPr>
              <a:t>medlemmar  </a:t>
            </a:r>
            <a:r>
              <a:rPr sz="2300" b="0" i="1" spc="75" dirty="0">
                <a:solidFill>
                  <a:srgbClr val="FFBF00"/>
                </a:solidFill>
                <a:latin typeface="Trebuchet MS"/>
                <a:cs typeface="Trebuchet MS"/>
              </a:rPr>
              <a:t>med</a:t>
            </a:r>
            <a:r>
              <a:rPr sz="2300" b="0" i="1" spc="-125" dirty="0">
                <a:solidFill>
                  <a:srgbClr val="FFBF00"/>
                </a:solidFill>
                <a:latin typeface="Trebuchet MS"/>
                <a:cs typeface="Trebuchet MS"/>
              </a:rPr>
              <a:t> </a:t>
            </a:r>
            <a:r>
              <a:rPr sz="2300" b="0" i="1" spc="-55" dirty="0">
                <a:solidFill>
                  <a:srgbClr val="FFBF00"/>
                </a:solidFill>
                <a:latin typeface="Trebuchet MS"/>
                <a:cs typeface="Trebuchet MS"/>
              </a:rPr>
              <a:t>hjälp</a:t>
            </a:r>
            <a:r>
              <a:rPr sz="2300" b="0" i="1" spc="-125" dirty="0">
                <a:solidFill>
                  <a:srgbClr val="FFBF00"/>
                </a:solidFill>
                <a:latin typeface="Trebuchet MS"/>
                <a:cs typeface="Trebuchet MS"/>
              </a:rPr>
              <a:t> </a:t>
            </a:r>
            <a:r>
              <a:rPr sz="2300" b="0" i="1" spc="5" dirty="0">
                <a:solidFill>
                  <a:srgbClr val="FFBF00"/>
                </a:solidFill>
                <a:latin typeface="Trebuchet MS"/>
                <a:cs typeface="Trebuchet MS"/>
              </a:rPr>
              <a:t>av</a:t>
            </a:r>
            <a:r>
              <a:rPr sz="2300" b="0" i="1" spc="-125" dirty="0">
                <a:solidFill>
                  <a:srgbClr val="FFBF00"/>
                </a:solidFill>
                <a:latin typeface="Trebuchet MS"/>
                <a:cs typeface="Trebuchet MS"/>
              </a:rPr>
              <a:t> </a:t>
            </a:r>
            <a:r>
              <a:rPr sz="2300" b="0" i="1" spc="-5" dirty="0">
                <a:solidFill>
                  <a:srgbClr val="FFBF00"/>
                </a:solidFill>
                <a:latin typeface="Trebuchet MS"/>
                <a:cs typeface="Trebuchet MS"/>
              </a:rPr>
              <a:t>onlineverktyg</a:t>
            </a:r>
            <a:endParaRPr sz="2300" dirty="0">
              <a:latin typeface="Trebuchet MS"/>
              <a:cs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F6BB67"/>
          </a:solidFill>
        </p:spPr>
        <p:txBody>
          <a:bodyPr wrap="square" lIns="0" tIns="0" rIns="0" bIns="0" rtlCol="0"/>
          <a:lstStyle/>
          <a:p>
            <a:endParaRPr/>
          </a:p>
        </p:txBody>
      </p:sp>
      <p:sp>
        <p:nvSpPr>
          <p:cNvPr id="3" name="object 3"/>
          <p:cNvSpPr/>
          <p:nvPr/>
        </p:nvSpPr>
        <p:spPr>
          <a:xfrm>
            <a:off x="0" y="6457188"/>
            <a:ext cx="1130935" cy="0"/>
          </a:xfrm>
          <a:custGeom>
            <a:avLst/>
            <a:gdLst/>
            <a:ahLst/>
            <a:cxnLst/>
            <a:rect l="l" t="t" r="r" b="b"/>
            <a:pathLst>
              <a:path w="1130935">
                <a:moveTo>
                  <a:pt x="0" y="0"/>
                </a:moveTo>
                <a:lnTo>
                  <a:pt x="1130808" y="0"/>
                </a:lnTo>
              </a:path>
            </a:pathLst>
          </a:custGeom>
          <a:ln w="6350">
            <a:solidFill>
              <a:srgbClr val="797979"/>
            </a:solidFill>
          </a:ln>
        </p:spPr>
        <p:txBody>
          <a:bodyPr wrap="square" lIns="0" tIns="0" rIns="0" bIns="0" rtlCol="0"/>
          <a:lstStyle/>
          <a:p>
            <a:endParaRPr/>
          </a:p>
        </p:txBody>
      </p:sp>
      <p:sp>
        <p:nvSpPr>
          <p:cNvPr id="4" name="object 4"/>
          <p:cNvSpPr/>
          <p:nvPr/>
        </p:nvSpPr>
        <p:spPr>
          <a:xfrm>
            <a:off x="12132564" y="6457188"/>
            <a:ext cx="59690" cy="0"/>
          </a:xfrm>
          <a:custGeom>
            <a:avLst/>
            <a:gdLst/>
            <a:ahLst/>
            <a:cxnLst/>
            <a:rect l="l" t="t" r="r" b="b"/>
            <a:pathLst>
              <a:path w="59690">
                <a:moveTo>
                  <a:pt x="0" y="0"/>
                </a:moveTo>
                <a:lnTo>
                  <a:pt x="59563" y="0"/>
                </a:lnTo>
              </a:path>
            </a:pathLst>
          </a:custGeom>
          <a:ln w="6350">
            <a:solidFill>
              <a:srgbClr val="797979"/>
            </a:solidFill>
          </a:ln>
        </p:spPr>
        <p:txBody>
          <a:bodyPr wrap="square" lIns="0" tIns="0" rIns="0" bIns="0" rtlCol="0"/>
          <a:lstStyle/>
          <a:p>
            <a:endParaRPr/>
          </a:p>
        </p:txBody>
      </p:sp>
      <p:sp>
        <p:nvSpPr>
          <p:cNvPr id="5" name="object 5"/>
          <p:cNvSpPr/>
          <p:nvPr/>
        </p:nvSpPr>
        <p:spPr>
          <a:xfrm>
            <a:off x="6531864" y="327659"/>
            <a:ext cx="5320665" cy="4893945"/>
          </a:xfrm>
          <a:custGeom>
            <a:avLst/>
            <a:gdLst/>
            <a:ahLst/>
            <a:cxnLst/>
            <a:rect l="l" t="t" r="r" b="b"/>
            <a:pathLst>
              <a:path w="5320665" h="4893945">
                <a:moveTo>
                  <a:pt x="0" y="4893564"/>
                </a:moveTo>
                <a:lnTo>
                  <a:pt x="5320283" y="4893564"/>
                </a:lnTo>
                <a:lnTo>
                  <a:pt x="5320283" y="0"/>
                </a:lnTo>
                <a:lnTo>
                  <a:pt x="0" y="0"/>
                </a:lnTo>
                <a:lnTo>
                  <a:pt x="0" y="4893564"/>
                </a:lnTo>
                <a:close/>
              </a:path>
            </a:pathLst>
          </a:custGeom>
          <a:ln w="9524">
            <a:solidFill>
              <a:srgbClr val="FFC000"/>
            </a:solidFill>
          </a:ln>
        </p:spPr>
        <p:txBody>
          <a:bodyPr wrap="square" lIns="0" tIns="0" rIns="0" bIns="0" rtlCol="0"/>
          <a:lstStyle/>
          <a:p>
            <a:endParaRPr/>
          </a:p>
        </p:txBody>
      </p:sp>
      <p:grpSp>
        <p:nvGrpSpPr>
          <p:cNvPr id="6" name="object 6"/>
          <p:cNvGrpSpPr/>
          <p:nvPr/>
        </p:nvGrpSpPr>
        <p:grpSpPr>
          <a:xfrm>
            <a:off x="182689" y="2744533"/>
            <a:ext cx="11950065" cy="3903345"/>
            <a:chOff x="182689" y="2744533"/>
            <a:chExt cx="11950065" cy="3903345"/>
          </a:xfrm>
        </p:grpSpPr>
        <p:sp>
          <p:nvSpPr>
            <p:cNvPr id="7" name="object 7"/>
            <p:cNvSpPr/>
            <p:nvPr/>
          </p:nvSpPr>
          <p:spPr>
            <a:xfrm>
              <a:off x="187452" y="2749295"/>
              <a:ext cx="6102350" cy="3477895"/>
            </a:xfrm>
            <a:custGeom>
              <a:avLst/>
              <a:gdLst/>
              <a:ahLst/>
              <a:cxnLst/>
              <a:rect l="l" t="t" r="r" b="b"/>
              <a:pathLst>
                <a:path w="6102350" h="3477895">
                  <a:moveTo>
                    <a:pt x="0" y="3477767"/>
                  </a:moveTo>
                  <a:lnTo>
                    <a:pt x="6102096" y="3477767"/>
                  </a:lnTo>
                  <a:lnTo>
                    <a:pt x="6102096" y="0"/>
                  </a:lnTo>
                  <a:lnTo>
                    <a:pt x="0" y="0"/>
                  </a:lnTo>
                  <a:lnTo>
                    <a:pt x="0" y="3477767"/>
                  </a:lnTo>
                  <a:close/>
                </a:path>
              </a:pathLst>
            </a:custGeom>
            <a:ln w="9525">
              <a:solidFill>
                <a:srgbClr val="A6377C"/>
              </a:solidFill>
            </a:ln>
          </p:spPr>
          <p:txBody>
            <a:bodyPr wrap="square" lIns="0" tIns="0" rIns="0" bIns="0" rtlCol="0"/>
            <a:lstStyle/>
            <a:p>
              <a:endParaRPr/>
            </a:p>
          </p:txBody>
        </p:sp>
        <p:sp>
          <p:nvSpPr>
            <p:cNvPr id="8" name="object 8"/>
            <p:cNvSpPr/>
            <p:nvPr/>
          </p:nvSpPr>
          <p:spPr>
            <a:xfrm>
              <a:off x="1130807" y="6063995"/>
              <a:ext cx="11002010" cy="584200"/>
            </a:xfrm>
            <a:custGeom>
              <a:avLst/>
              <a:gdLst/>
              <a:ahLst/>
              <a:cxnLst/>
              <a:rect l="l" t="t" r="r" b="b"/>
              <a:pathLst>
                <a:path w="11002010" h="584200">
                  <a:moveTo>
                    <a:pt x="11001756" y="0"/>
                  </a:moveTo>
                  <a:lnTo>
                    <a:pt x="0" y="0"/>
                  </a:lnTo>
                  <a:lnTo>
                    <a:pt x="0" y="583691"/>
                  </a:lnTo>
                  <a:lnTo>
                    <a:pt x="11001756" y="583691"/>
                  </a:lnTo>
                  <a:lnTo>
                    <a:pt x="11001756" y="0"/>
                  </a:lnTo>
                  <a:close/>
                </a:path>
              </a:pathLst>
            </a:custGeom>
            <a:solidFill>
              <a:srgbClr val="FFFFFF"/>
            </a:solidFill>
          </p:spPr>
          <p:txBody>
            <a:bodyPr wrap="square" lIns="0" tIns="0" rIns="0" bIns="0" rtlCol="0"/>
            <a:lstStyle/>
            <a:p>
              <a:endParaRPr/>
            </a:p>
          </p:txBody>
        </p:sp>
      </p:grpSp>
      <p:sp>
        <p:nvSpPr>
          <p:cNvPr id="9" name="object 9"/>
          <p:cNvSpPr txBox="1"/>
          <p:nvPr/>
        </p:nvSpPr>
        <p:spPr>
          <a:xfrm>
            <a:off x="339852" y="312420"/>
            <a:ext cx="5320665" cy="1862048"/>
          </a:xfrm>
          <a:prstGeom prst="rect">
            <a:avLst/>
          </a:prstGeom>
          <a:ln w="9525">
            <a:solidFill>
              <a:srgbClr val="76C5D2"/>
            </a:solidFill>
          </a:ln>
        </p:spPr>
        <p:txBody>
          <a:bodyPr vert="horz" wrap="square" lIns="0" tIns="11430" rIns="0" bIns="0" rtlCol="0">
            <a:spAutoFit/>
          </a:bodyPr>
          <a:lstStyle/>
          <a:p>
            <a:pPr marL="91440" marR="205740">
              <a:lnSpc>
                <a:spcPct val="129700"/>
              </a:lnSpc>
              <a:spcBef>
                <a:spcPts val="90"/>
              </a:spcBef>
            </a:pPr>
            <a:r>
              <a:rPr sz="1850" b="1" i="1" spc="-30" dirty="0">
                <a:solidFill>
                  <a:srgbClr val="76C5D2"/>
                </a:solidFill>
                <a:latin typeface="Trebuchet MS"/>
                <a:cs typeface="Trebuchet MS"/>
              </a:rPr>
              <a:t>Twitter</a:t>
            </a:r>
            <a:r>
              <a:rPr sz="1850" b="1" i="1" spc="-90" dirty="0">
                <a:solidFill>
                  <a:srgbClr val="76C5D2"/>
                </a:solidFill>
                <a:latin typeface="Trebuchet MS"/>
                <a:cs typeface="Trebuchet MS"/>
              </a:rPr>
              <a:t> </a:t>
            </a:r>
            <a:r>
              <a:rPr sz="1850" i="1" spc="5" dirty="0">
                <a:solidFill>
                  <a:srgbClr val="76C5D2"/>
                </a:solidFill>
                <a:latin typeface="Trebuchet MS"/>
                <a:cs typeface="Trebuchet MS"/>
              </a:rPr>
              <a:t>är</a:t>
            </a:r>
            <a:r>
              <a:rPr sz="1850" i="1" spc="-90" dirty="0">
                <a:solidFill>
                  <a:srgbClr val="76C5D2"/>
                </a:solidFill>
                <a:latin typeface="Trebuchet MS"/>
                <a:cs typeface="Trebuchet MS"/>
              </a:rPr>
              <a:t> </a:t>
            </a:r>
            <a:r>
              <a:rPr sz="1850" i="1" spc="-80" dirty="0">
                <a:solidFill>
                  <a:srgbClr val="76C5D2"/>
                </a:solidFill>
                <a:latin typeface="Trebuchet MS"/>
                <a:cs typeface="Trebuchet MS"/>
              </a:rPr>
              <a:t>ett</a:t>
            </a:r>
            <a:r>
              <a:rPr sz="1850" i="1" spc="-90" dirty="0">
                <a:solidFill>
                  <a:srgbClr val="76C5D2"/>
                </a:solidFill>
                <a:latin typeface="Trebuchet MS"/>
                <a:cs typeface="Trebuchet MS"/>
              </a:rPr>
              <a:t> </a:t>
            </a:r>
            <a:r>
              <a:rPr sz="1850" i="1" spc="-65" dirty="0">
                <a:solidFill>
                  <a:srgbClr val="76C5D2"/>
                </a:solidFill>
                <a:latin typeface="Trebuchet MS"/>
                <a:cs typeface="Trebuchet MS"/>
              </a:rPr>
              <a:t>kraftfullt</a:t>
            </a:r>
            <a:r>
              <a:rPr sz="1850" i="1" spc="-90" dirty="0">
                <a:solidFill>
                  <a:srgbClr val="76C5D2"/>
                </a:solidFill>
                <a:latin typeface="Trebuchet MS"/>
                <a:cs typeface="Trebuchet MS"/>
              </a:rPr>
              <a:t> </a:t>
            </a:r>
            <a:r>
              <a:rPr sz="1850" i="1" spc="10" dirty="0">
                <a:solidFill>
                  <a:srgbClr val="76C5D2"/>
                </a:solidFill>
                <a:latin typeface="Trebuchet MS"/>
                <a:cs typeface="Trebuchet MS"/>
              </a:rPr>
              <a:t>verktyg</a:t>
            </a:r>
            <a:r>
              <a:rPr sz="1850" i="1" spc="-90" dirty="0">
                <a:solidFill>
                  <a:srgbClr val="76C5D2"/>
                </a:solidFill>
                <a:latin typeface="Trebuchet MS"/>
                <a:cs typeface="Trebuchet MS"/>
              </a:rPr>
              <a:t> </a:t>
            </a:r>
            <a:r>
              <a:rPr sz="1850" i="1" spc="-20" dirty="0">
                <a:solidFill>
                  <a:srgbClr val="76C5D2"/>
                </a:solidFill>
                <a:latin typeface="Trebuchet MS"/>
                <a:cs typeface="Trebuchet MS"/>
              </a:rPr>
              <a:t>för</a:t>
            </a:r>
            <a:r>
              <a:rPr sz="1850" i="1" spc="-90" dirty="0">
                <a:solidFill>
                  <a:srgbClr val="76C5D2"/>
                </a:solidFill>
                <a:latin typeface="Trebuchet MS"/>
                <a:cs typeface="Trebuchet MS"/>
              </a:rPr>
              <a:t> </a:t>
            </a:r>
            <a:r>
              <a:rPr sz="1850" i="1" spc="-75" dirty="0">
                <a:solidFill>
                  <a:srgbClr val="76C5D2"/>
                </a:solidFill>
                <a:latin typeface="Trebuchet MS"/>
                <a:cs typeface="Trebuchet MS"/>
              </a:rPr>
              <a:t>att</a:t>
            </a:r>
            <a:r>
              <a:rPr sz="1850" i="1" spc="-90" dirty="0">
                <a:solidFill>
                  <a:srgbClr val="76C5D2"/>
                </a:solidFill>
                <a:latin typeface="Trebuchet MS"/>
                <a:cs typeface="Trebuchet MS"/>
              </a:rPr>
              <a:t> </a:t>
            </a:r>
            <a:r>
              <a:rPr sz="1850" i="1" spc="80" dirty="0">
                <a:solidFill>
                  <a:srgbClr val="76C5D2"/>
                </a:solidFill>
                <a:latin typeface="Trebuchet MS"/>
                <a:cs typeface="Trebuchet MS"/>
              </a:rPr>
              <a:t>bygga  </a:t>
            </a:r>
            <a:r>
              <a:rPr sz="1850" i="1" spc="60" dirty="0">
                <a:solidFill>
                  <a:srgbClr val="76C5D2"/>
                </a:solidFill>
                <a:latin typeface="Trebuchet MS"/>
                <a:cs typeface="Trebuchet MS"/>
              </a:rPr>
              <a:t>en </a:t>
            </a:r>
            <a:r>
              <a:rPr sz="1850" i="1" spc="50" dirty="0" smtClean="0">
                <a:solidFill>
                  <a:srgbClr val="76C5D2"/>
                </a:solidFill>
                <a:latin typeface="Trebuchet MS"/>
                <a:cs typeface="Trebuchet MS"/>
              </a:rPr>
              <a:t>onlinegemenskap</a:t>
            </a:r>
            <a:r>
              <a:rPr lang="sv-SE" sz="1850" i="1" spc="50" dirty="0" smtClean="0">
                <a:solidFill>
                  <a:srgbClr val="76C5D2"/>
                </a:solidFill>
                <a:latin typeface="Trebuchet MS"/>
                <a:cs typeface="Trebuchet MS"/>
              </a:rPr>
              <a:t>. </a:t>
            </a:r>
            <a:r>
              <a:rPr sz="1850" i="1" spc="-55" dirty="0" smtClean="0">
                <a:solidFill>
                  <a:srgbClr val="76C5D2"/>
                </a:solidFill>
                <a:latin typeface="Trebuchet MS"/>
                <a:cs typeface="Trebuchet MS"/>
              </a:rPr>
              <a:t>Vi </a:t>
            </a:r>
            <a:r>
              <a:rPr sz="1850" i="1" spc="50" dirty="0">
                <a:solidFill>
                  <a:srgbClr val="76C5D2"/>
                </a:solidFill>
                <a:latin typeface="Trebuchet MS"/>
                <a:cs typeface="Trebuchet MS"/>
              </a:rPr>
              <a:t>dras </a:t>
            </a:r>
            <a:r>
              <a:rPr sz="1850" i="1" spc="-50" dirty="0">
                <a:solidFill>
                  <a:srgbClr val="76C5D2"/>
                </a:solidFill>
                <a:latin typeface="Trebuchet MS"/>
                <a:cs typeface="Trebuchet MS"/>
              </a:rPr>
              <a:t>alla </a:t>
            </a:r>
            <a:r>
              <a:rPr sz="1850" i="1" spc="-125" dirty="0">
                <a:solidFill>
                  <a:srgbClr val="76C5D2"/>
                </a:solidFill>
                <a:latin typeface="Trebuchet MS"/>
                <a:cs typeface="Trebuchet MS"/>
              </a:rPr>
              <a:t>till </a:t>
            </a:r>
            <a:r>
              <a:rPr sz="1850" i="1" spc="-545" dirty="0">
                <a:solidFill>
                  <a:srgbClr val="76C5D2"/>
                </a:solidFill>
                <a:latin typeface="Trebuchet MS"/>
                <a:cs typeface="Trebuchet MS"/>
              </a:rPr>
              <a:t> </a:t>
            </a:r>
            <a:r>
              <a:rPr sz="1850" i="1" spc="55" dirty="0">
                <a:solidFill>
                  <a:srgbClr val="76C5D2"/>
                </a:solidFill>
                <a:latin typeface="Trebuchet MS"/>
                <a:cs typeface="Trebuchet MS"/>
              </a:rPr>
              <a:t>människor </a:t>
            </a:r>
            <a:r>
              <a:rPr sz="1850" i="1" spc="114" dirty="0">
                <a:solidFill>
                  <a:srgbClr val="76C5D2"/>
                </a:solidFill>
                <a:latin typeface="Trebuchet MS"/>
                <a:cs typeface="Trebuchet MS"/>
              </a:rPr>
              <a:t>som </a:t>
            </a:r>
            <a:r>
              <a:rPr sz="1850" i="1" spc="-5" dirty="0">
                <a:solidFill>
                  <a:srgbClr val="76C5D2"/>
                </a:solidFill>
                <a:latin typeface="Trebuchet MS"/>
                <a:cs typeface="Trebuchet MS"/>
              </a:rPr>
              <a:t>delar </a:t>
            </a:r>
            <a:r>
              <a:rPr sz="1850" i="1" spc="10" dirty="0">
                <a:solidFill>
                  <a:srgbClr val="76C5D2"/>
                </a:solidFill>
                <a:latin typeface="Trebuchet MS"/>
                <a:cs typeface="Trebuchet MS"/>
              </a:rPr>
              <a:t>våra </a:t>
            </a:r>
            <a:r>
              <a:rPr sz="1850" i="1" spc="45" dirty="0">
                <a:solidFill>
                  <a:srgbClr val="76C5D2"/>
                </a:solidFill>
                <a:latin typeface="Trebuchet MS"/>
                <a:cs typeface="Trebuchet MS"/>
              </a:rPr>
              <a:t>passioner </a:t>
            </a:r>
            <a:r>
              <a:rPr sz="1850" i="1" spc="60" dirty="0">
                <a:solidFill>
                  <a:srgbClr val="76C5D2"/>
                </a:solidFill>
                <a:latin typeface="Trebuchet MS"/>
                <a:cs typeface="Trebuchet MS"/>
              </a:rPr>
              <a:t>och </a:t>
            </a:r>
            <a:r>
              <a:rPr sz="1850" i="1" spc="55" dirty="0">
                <a:solidFill>
                  <a:srgbClr val="76C5D2"/>
                </a:solidFill>
                <a:latin typeface="Trebuchet MS"/>
                <a:cs typeface="Trebuchet MS"/>
              </a:rPr>
              <a:t>på </a:t>
            </a:r>
            <a:r>
              <a:rPr sz="1850" i="1" spc="60" dirty="0">
                <a:solidFill>
                  <a:srgbClr val="76C5D2"/>
                </a:solidFill>
                <a:latin typeface="Trebuchet MS"/>
                <a:cs typeface="Trebuchet MS"/>
              </a:rPr>
              <a:t> </a:t>
            </a:r>
            <a:r>
              <a:rPr sz="1850" i="1" spc="-65" dirty="0">
                <a:solidFill>
                  <a:srgbClr val="76C5D2"/>
                </a:solidFill>
                <a:latin typeface="Trebuchet MS"/>
                <a:cs typeface="Trebuchet MS"/>
              </a:rPr>
              <a:t>twitter</a:t>
            </a:r>
            <a:r>
              <a:rPr sz="1850" i="1" spc="-90" dirty="0">
                <a:solidFill>
                  <a:srgbClr val="76C5D2"/>
                </a:solidFill>
                <a:latin typeface="Trebuchet MS"/>
                <a:cs typeface="Trebuchet MS"/>
              </a:rPr>
              <a:t> </a:t>
            </a:r>
            <a:r>
              <a:rPr sz="1850" i="1" spc="5" dirty="0">
                <a:solidFill>
                  <a:srgbClr val="76C5D2"/>
                </a:solidFill>
                <a:latin typeface="Trebuchet MS"/>
                <a:cs typeface="Trebuchet MS"/>
              </a:rPr>
              <a:t>är</a:t>
            </a:r>
            <a:r>
              <a:rPr sz="1850" i="1" spc="-90" dirty="0">
                <a:solidFill>
                  <a:srgbClr val="76C5D2"/>
                </a:solidFill>
                <a:latin typeface="Trebuchet MS"/>
                <a:cs typeface="Trebuchet MS"/>
              </a:rPr>
              <a:t> </a:t>
            </a:r>
            <a:r>
              <a:rPr sz="1850" i="1" spc="-10" dirty="0">
                <a:solidFill>
                  <a:srgbClr val="76C5D2"/>
                </a:solidFill>
                <a:latin typeface="Trebuchet MS"/>
                <a:cs typeface="Trebuchet MS"/>
              </a:rPr>
              <a:t>det</a:t>
            </a:r>
            <a:r>
              <a:rPr sz="1850" i="1" spc="-90" dirty="0">
                <a:solidFill>
                  <a:srgbClr val="76C5D2"/>
                </a:solidFill>
                <a:latin typeface="Trebuchet MS"/>
                <a:cs typeface="Trebuchet MS"/>
              </a:rPr>
              <a:t> </a:t>
            </a:r>
            <a:r>
              <a:rPr sz="1850" i="1" spc="-10" dirty="0">
                <a:solidFill>
                  <a:srgbClr val="76C5D2"/>
                </a:solidFill>
                <a:latin typeface="Trebuchet MS"/>
                <a:cs typeface="Trebuchet MS"/>
              </a:rPr>
              <a:t>väldigt</a:t>
            </a:r>
            <a:r>
              <a:rPr sz="1850" i="1" spc="-90" dirty="0">
                <a:solidFill>
                  <a:srgbClr val="76C5D2"/>
                </a:solidFill>
                <a:latin typeface="Trebuchet MS"/>
                <a:cs typeface="Trebuchet MS"/>
              </a:rPr>
              <a:t> lätt </a:t>
            </a:r>
            <a:r>
              <a:rPr sz="1850" i="1" spc="-75" dirty="0">
                <a:solidFill>
                  <a:srgbClr val="76C5D2"/>
                </a:solidFill>
                <a:latin typeface="Trebuchet MS"/>
                <a:cs typeface="Trebuchet MS"/>
              </a:rPr>
              <a:t>att</a:t>
            </a:r>
            <a:r>
              <a:rPr sz="1850" i="1" spc="-90" dirty="0">
                <a:solidFill>
                  <a:srgbClr val="76C5D2"/>
                </a:solidFill>
                <a:latin typeface="Trebuchet MS"/>
                <a:cs typeface="Trebuchet MS"/>
              </a:rPr>
              <a:t> </a:t>
            </a:r>
            <a:r>
              <a:rPr sz="1850" i="1" spc="-70" dirty="0">
                <a:solidFill>
                  <a:srgbClr val="76C5D2"/>
                </a:solidFill>
                <a:latin typeface="Trebuchet MS"/>
                <a:cs typeface="Trebuchet MS"/>
              </a:rPr>
              <a:t>följa</a:t>
            </a:r>
            <a:r>
              <a:rPr sz="1850" i="1" spc="-90" dirty="0">
                <a:solidFill>
                  <a:srgbClr val="76C5D2"/>
                </a:solidFill>
                <a:latin typeface="Trebuchet MS"/>
                <a:cs typeface="Trebuchet MS"/>
              </a:rPr>
              <a:t> </a:t>
            </a:r>
            <a:r>
              <a:rPr sz="1850" i="1" spc="60" dirty="0">
                <a:solidFill>
                  <a:srgbClr val="76C5D2"/>
                </a:solidFill>
                <a:latin typeface="Trebuchet MS"/>
                <a:cs typeface="Trebuchet MS"/>
              </a:rPr>
              <a:t>och</a:t>
            </a:r>
            <a:r>
              <a:rPr sz="1850" i="1" spc="-90" dirty="0">
                <a:solidFill>
                  <a:srgbClr val="76C5D2"/>
                </a:solidFill>
                <a:latin typeface="Trebuchet MS"/>
                <a:cs typeface="Trebuchet MS"/>
              </a:rPr>
              <a:t> </a:t>
            </a:r>
            <a:r>
              <a:rPr sz="1850" i="1" spc="65" dirty="0">
                <a:solidFill>
                  <a:srgbClr val="76C5D2"/>
                </a:solidFill>
                <a:latin typeface="Trebuchet MS"/>
                <a:cs typeface="Trebuchet MS"/>
              </a:rPr>
              <a:t>engagera </a:t>
            </a:r>
            <a:r>
              <a:rPr sz="1850" i="1" spc="-545" dirty="0">
                <a:solidFill>
                  <a:srgbClr val="76C5D2"/>
                </a:solidFill>
                <a:latin typeface="Trebuchet MS"/>
                <a:cs typeface="Trebuchet MS"/>
              </a:rPr>
              <a:t> </a:t>
            </a:r>
            <a:r>
              <a:rPr sz="1850" i="1" spc="60" dirty="0">
                <a:solidFill>
                  <a:srgbClr val="76C5D2"/>
                </a:solidFill>
                <a:latin typeface="Trebuchet MS"/>
                <a:cs typeface="Trebuchet MS"/>
              </a:rPr>
              <a:t>sig</a:t>
            </a:r>
            <a:r>
              <a:rPr sz="1850" i="1" spc="-95" dirty="0">
                <a:solidFill>
                  <a:srgbClr val="76C5D2"/>
                </a:solidFill>
                <a:latin typeface="Trebuchet MS"/>
                <a:cs typeface="Trebuchet MS"/>
              </a:rPr>
              <a:t> </a:t>
            </a:r>
            <a:r>
              <a:rPr sz="1850" i="1" spc="80" dirty="0">
                <a:solidFill>
                  <a:srgbClr val="76C5D2"/>
                </a:solidFill>
                <a:latin typeface="Trebuchet MS"/>
                <a:cs typeface="Trebuchet MS"/>
              </a:rPr>
              <a:t>med</a:t>
            </a:r>
            <a:r>
              <a:rPr sz="1850" i="1" spc="-95" dirty="0">
                <a:solidFill>
                  <a:srgbClr val="76C5D2"/>
                </a:solidFill>
                <a:latin typeface="Trebuchet MS"/>
                <a:cs typeface="Trebuchet MS"/>
              </a:rPr>
              <a:t> </a:t>
            </a:r>
            <a:r>
              <a:rPr sz="1850" i="1" spc="55" dirty="0">
                <a:solidFill>
                  <a:srgbClr val="76C5D2"/>
                </a:solidFill>
                <a:latin typeface="Trebuchet MS"/>
                <a:cs typeface="Trebuchet MS"/>
              </a:rPr>
              <a:t>människor</a:t>
            </a:r>
            <a:r>
              <a:rPr sz="1850" i="1" spc="-90" dirty="0">
                <a:solidFill>
                  <a:srgbClr val="76C5D2"/>
                </a:solidFill>
                <a:latin typeface="Trebuchet MS"/>
                <a:cs typeface="Trebuchet MS"/>
              </a:rPr>
              <a:t> </a:t>
            </a:r>
            <a:r>
              <a:rPr sz="1850" i="1" spc="114" dirty="0">
                <a:solidFill>
                  <a:srgbClr val="76C5D2"/>
                </a:solidFill>
                <a:latin typeface="Trebuchet MS"/>
                <a:cs typeface="Trebuchet MS"/>
              </a:rPr>
              <a:t>som</a:t>
            </a:r>
            <a:r>
              <a:rPr sz="1850" i="1" spc="-95" dirty="0">
                <a:solidFill>
                  <a:srgbClr val="76C5D2"/>
                </a:solidFill>
                <a:latin typeface="Trebuchet MS"/>
                <a:cs typeface="Trebuchet MS"/>
              </a:rPr>
              <a:t> </a:t>
            </a:r>
            <a:r>
              <a:rPr sz="1850" i="1" spc="-5" dirty="0">
                <a:solidFill>
                  <a:srgbClr val="76C5D2"/>
                </a:solidFill>
                <a:latin typeface="Trebuchet MS"/>
                <a:cs typeface="Trebuchet MS"/>
              </a:rPr>
              <a:t>delar</a:t>
            </a:r>
            <a:r>
              <a:rPr sz="1850" i="1" spc="-95" dirty="0">
                <a:solidFill>
                  <a:srgbClr val="76C5D2"/>
                </a:solidFill>
                <a:latin typeface="Trebuchet MS"/>
                <a:cs typeface="Trebuchet MS"/>
              </a:rPr>
              <a:t> </a:t>
            </a:r>
            <a:r>
              <a:rPr sz="1850" i="1" spc="25" dirty="0">
                <a:solidFill>
                  <a:srgbClr val="76C5D2"/>
                </a:solidFill>
                <a:latin typeface="Trebuchet MS"/>
                <a:cs typeface="Trebuchet MS"/>
              </a:rPr>
              <a:t>dina</a:t>
            </a:r>
            <a:r>
              <a:rPr sz="1850" i="1" spc="-90" dirty="0">
                <a:solidFill>
                  <a:srgbClr val="76C5D2"/>
                </a:solidFill>
                <a:latin typeface="Trebuchet MS"/>
                <a:cs typeface="Trebuchet MS"/>
              </a:rPr>
              <a:t> </a:t>
            </a:r>
            <a:r>
              <a:rPr sz="1850" i="1" spc="45" dirty="0">
                <a:solidFill>
                  <a:srgbClr val="76C5D2"/>
                </a:solidFill>
                <a:latin typeface="Trebuchet MS"/>
                <a:cs typeface="Trebuchet MS"/>
              </a:rPr>
              <a:t>passioner</a:t>
            </a:r>
            <a:endParaRPr sz="1850" dirty="0">
              <a:latin typeface="Trebuchet MS"/>
              <a:cs typeface="Trebuchet MS"/>
            </a:endParaRPr>
          </a:p>
        </p:txBody>
      </p:sp>
      <p:sp>
        <p:nvSpPr>
          <p:cNvPr id="10" name="object 10"/>
          <p:cNvSpPr txBox="1"/>
          <p:nvPr/>
        </p:nvSpPr>
        <p:spPr>
          <a:xfrm>
            <a:off x="6611493" y="325120"/>
            <a:ext cx="5161280" cy="4189095"/>
          </a:xfrm>
          <a:prstGeom prst="rect">
            <a:avLst/>
          </a:prstGeom>
        </p:spPr>
        <p:txBody>
          <a:bodyPr vert="horz" wrap="square" lIns="0" tIns="12700" rIns="0" bIns="0" rtlCol="0">
            <a:spAutoFit/>
          </a:bodyPr>
          <a:lstStyle/>
          <a:p>
            <a:pPr marL="12700" marR="1442085">
              <a:lnSpc>
                <a:spcPct val="133400"/>
              </a:lnSpc>
              <a:spcBef>
                <a:spcPts val="100"/>
              </a:spcBef>
            </a:pPr>
            <a:r>
              <a:rPr sz="1800" spc="5" dirty="0">
                <a:solidFill>
                  <a:srgbClr val="FFBF00"/>
                </a:solidFill>
                <a:latin typeface="Lucida Sans Unicode"/>
                <a:cs typeface="Lucida Sans Unicode"/>
              </a:rPr>
              <a:t>World</a:t>
            </a:r>
            <a:r>
              <a:rPr sz="1800" spc="-105" dirty="0">
                <a:solidFill>
                  <a:srgbClr val="FFBF00"/>
                </a:solidFill>
                <a:latin typeface="Lucida Sans Unicode"/>
                <a:cs typeface="Lucida Sans Unicode"/>
              </a:rPr>
              <a:t> </a:t>
            </a:r>
            <a:r>
              <a:rPr sz="1800" spc="-25" dirty="0">
                <a:solidFill>
                  <a:srgbClr val="FFBF00"/>
                </a:solidFill>
                <a:latin typeface="Lucida Sans Unicode"/>
                <a:cs typeface="Lucida Sans Unicode"/>
              </a:rPr>
              <a:t>Economic</a:t>
            </a:r>
            <a:r>
              <a:rPr sz="1800" spc="-105" dirty="0">
                <a:solidFill>
                  <a:srgbClr val="FFBF00"/>
                </a:solidFill>
                <a:latin typeface="Lucida Sans Unicode"/>
                <a:cs typeface="Lucida Sans Unicode"/>
              </a:rPr>
              <a:t> </a:t>
            </a:r>
            <a:r>
              <a:rPr sz="1800" spc="-10" dirty="0">
                <a:solidFill>
                  <a:srgbClr val="FFBF00"/>
                </a:solidFill>
                <a:latin typeface="Lucida Sans Unicode"/>
                <a:cs typeface="Lucida Sans Unicode"/>
              </a:rPr>
              <a:t>Forum</a:t>
            </a:r>
            <a:r>
              <a:rPr sz="1800" spc="-105" dirty="0">
                <a:solidFill>
                  <a:srgbClr val="FFBF00"/>
                </a:solidFill>
                <a:latin typeface="Lucida Sans Unicode"/>
                <a:cs typeface="Lucida Sans Unicode"/>
              </a:rPr>
              <a:t> </a:t>
            </a:r>
            <a:r>
              <a:rPr sz="1800" spc="5" dirty="0">
                <a:solidFill>
                  <a:srgbClr val="FFBF00"/>
                </a:solidFill>
                <a:latin typeface="Lucida Sans Unicode"/>
                <a:cs typeface="Lucida Sans Unicode"/>
              </a:rPr>
              <a:t>har</a:t>
            </a:r>
            <a:r>
              <a:rPr sz="1800" spc="-105" dirty="0">
                <a:solidFill>
                  <a:srgbClr val="FFBF00"/>
                </a:solidFill>
                <a:latin typeface="Lucida Sans Unicode"/>
                <a:cs typeface="Lucida Sans Unicode"/>
              </a:rPr>
              <a:t> </a:t>
            </a:r>
            <a:r>
              <a:rPr sz="1800" spc="-50" dirty="0">
                <a:solidFill>
                  <a:srgbClr val="FFBF00"/>
                </a:solidFill>
                <a:latin typeface="Lucida Sans Unicode"/>
                <a:cs typeface="Lucida Sans Unicode"/>
              </a:rPr>
              <a:t>till</a:t>
            </a:r>
            <a:r>
              <a:rPr sz="1800" spc="-105" dirty="0">
                <a:solidFill>
                  <a:srgbClr val="FFBF00"/>
                </a:solidFill>
                <a:latin typeface="Lucida Sans Unicode"/>
                <a:cs typeface="Lucida Sans Unicode"/>
              </a:rPr>
              <a:t> </a:t>
            </a:r>
            <a:r>
              <a:rPr sz="1800" spc="-25" dirty="0">
                <a:solidFill>
                  <a:srgbClr val="FFBF00"/>
                </a:solidFill>
                <a:latin typeface="Lucida Sans Unicode"/>
                <a:cs typeface="Lucida Sans Unicode"/>
              </a:rPr>
              <a:t>och  </a:t>
            </a:r>
            <a:r>
              <a:rPr sz="1800" spc="-5" dirty="0">
                <a:solidFill>
                  <a:srgbClr val="FFBF00"/>
                </a:solidFill>
                <a:latin typeface="Lucida Sans Unicode"/>
                <a:cs typeface="Lucida Sans Unicode"/>
              </a:rPr>
              <a:t>med</a:t>
            </a:r>
            <a:r>
              <a:rPr sz="1800" spc="-105" dirty="0">
                <a:solidFill>
                  <a:srgbClr val="FFBF00"/>
                </a:solidFill>
                <a:latin typeface="Lucida Sans Unicode"/>
                <a:cs typeface="Lucida Sans Unicode"/>
              </a:rPr>
              <a:t> </a:t>
            </a:r>
            <a:r>
              <a:rPr sz="1800" dirty="0">
                <a:solidFill>
                  <a:srgbClr val="FFBF00"/>
                </a:solidFill>
                <a:latin typeface="Lucida Sans Unicode"/>
                <a:cs typeface="Lucida Sans Unicode"/>
              </a:rPr>
              <a:t>anammat</a:t>
            </a:r>
            <a:r>
              <a:rPr sz="1800" spc="-105" dirty="0">
                <a:solidFill>
                  <a:srgbClr val="FFBF00"/>
                </a:solidFill>
                <a:latin typeface="Lucida Sans Unicode"/>
                <a:cs typeface="Lucida Sans Unicode"/>
              </a:rPr>
              <a:t> </a:t>
            </a:r>
            <a:r>
              <a:rPr sz="1800" spc="-90" dirty="0">
                <a:solidFill>
                  <a:srgbClr val="FFBF00"/>
                </a:solidFill>
                <a:latin typeface="Lucida Sans Unicode"/>
                <a:cs typeface="Lucida Sans Unicode"/>
              </a:rPr>
              <a:t>TikTok</a:t>
            </a:r>
            <a:r>
              <a:rPr sz="1800" spc="-105" dirty="0">
                <a:solidFill>
                  <a:srgbClr val="FFBF00"/>
                </a:solidFill>
                <a:latin typeface="Lucida Sans Unicode"/>
                <a:cs typeface="Lucida Sans Unicode"/>
              </a:rPr>
              <a:t> </a:t>
            </a:r>
            <a:r>
              <a:rPr sz="1800" spc="-5" dirty="0">
                <a:solidFill>
                  <a:srgbClr val="FFBF00"/>
                </a:solidFill>
                <a:latin typeface="Lucida Sans Unicode"/>
                <a:cs typeface="Lucida Sans Unicode"/>
              </a:rPr>
              <a:t>med</a:t>
            </a:r>
            <a:r>
              <a:rPr sz="1800" spc="-105" dirty="0">
                <a:solidFill>
                  <a:srgbClr val="FFBF00"/>
                </a:solidFill>
                <a:latin typeface="Lucida Sans Unicode"/>
                <a:cs typeface="Lucida Sans Unicode"/>
              </a:rPr>
              <a:t> </a:t>
            </a:r>
            <a:r>
              <a:rPr sz="1800" spc="-30" dirty="0">
                <a:solidFill>
                  <a:srgbClr val="FFBF00"/>
                </a:solidFill>
                <a:latin typeface="Lucida Sans Unicode"/>
                <a:cs typeface="Lucida Sans Unicode"/>
              </a:rPr>
              <a:t>sina</a:t>
            </a:r>
            <a:endParaRPr sz="1800" dirty="0">
              <a:latin typeface="Lucida Sans Unicode"/>
              <a:cs typeface="Lucida Sans Unicode"/>
            </a:endParaRPr>
          </a:p>
          <a:p>
            <a:pPr marL="12700" marR="712470">
              <a:lnSpc>
                <a:spcPct val="120000"/>
              </a:lnSpc>
              <a:spcBef>
                <a:spcPts val="40"/>
              </a:spcBef>
            </a:pPr>
            <a:r>
              <a:rPr sz="2000" spc="25" dirty="0">
                <a:solidFill>
                  <a:srgbClr val="FFBF00"/>
                </a:solidFill>
                <a:latin typeface="Lucida Sans Unicode"/>
                <a:cs typeface="Lucida Sans Unicode"/>
              </a:rPr>
              <a:t>#</a:t>
            </a:r>
            <a:r>
              <a:rPr sz="2000" spc="-105" dirty="0">
                <a:solidFill>
                  <a:srgbClr val="FFBF00"/>
                </a:solidFill>
                <a:latin typeface="Lucida Sans Unicode"/>
                <a:cs typeface="Lucida Sans Unicode"/>
              </a:rPr>
              <a:t> </a:t>
            </a:r>
            <a:r>
              <a:rPr sz="2000" spc="-50" dirty="0">
                <a:solidFill>
                  <a:srgbClr val="FFBF00"/>
                </a:solidFill>
                <a:latin typeface="Lucida Sans Unicode"/>
                <a:cs typeface="Lucida Sans Unicode"/>
              </a:rPr>
              <a:t>allthedifference-kampanj,</a:t>
            </a:r>
            <a:r>
              <a:rPr sz="2000" spc="-100" dirty="0">
                <a:solidFill>
                  <a:srgbClr val="FFBF00"/>
                </a:solidFill>
                <a:latin typeface="Lucida Sans Unicode"/>
                <a:cs typeface="Lucida Sans Unicode"/>
              </a:rPr>
              <a:t> </a:t>
            </a:r>
            <a:r>
              <a:rPr sz="2000" spc="-5" dirty="0">
                <a:solidFill>
                  <a:srgbClr val="FFBF00"/>
                </a:solidFill>
                <a:latin typeface="Lucida Sans Unicode"/>
                <a:cs typeface="Lucida Sans Unicode"/>
              </a:rPr>
              <a:t>nedan</a:t>
            </a:r>
            <a:r>
              <a:rPr sz="2000" spc="-100" dirty="0">
                <a:solidFill>
                  <a:srgbClr val="FFBF00"/>
                </a:solidFill>
                <a:latin typeface="Lucida Sans Unicode"/>
                <a:cs typeface="Lucida Sans Unicode"/>
              </a:rPr>
              <a:t> </a:t>
            </a:r>
            <a:r>
              <a:rPr sz="2000" spc="10" dirty="0">
                <a:solidFill>
                  <a:srgbClr val="FFBF00"/>
                </a:solidFill>
                <a:latin typeface="Lucida Sans Unicode"/>
                <a:cs typeface="Lucida Sans Unicode"/>
              </a:rPr>
              <a:t>är </a:t>
            </a:r>
            <a:r>
              <a:rPr sz="2000" spc="-615" dirty="0">
                <a:solidFill>
                  <a:srgbClr val="FFBF00"/>
                </a:solidFill>
                <a:latin typeface="Lucida Sans Unicode"/>
                <a:cs typeface="Lucida Sans Unicode"/>
              </a:rPr>
              <a:t> </a:t>
            </a:r>
            <a:r>
              <a:rPr sz="2000" spc="-25" dirty="0">
                <a:solidFill>
                  <a:srgbClr val="FFBF00"/>
                </a:solidFill>
                <a:latin typeface="Lucida Sans Unicode"/>
                <a:cs typeface="Lucida Sans Unicode"/>
              </a:rPr>
              <a:t>detaljerna:</a:t>
            </a:r>
            <a:endParaRPr sz="2000" dirty="0">
              <a:latin typeface="Lucida Sans Unicode"/>
              <a:cs typeface="Lucida Sans Unicode"/>
            </a:endParaRPr>
          </a:p>
          <a:p>
            <a:pPr>
              <a:lnSpc>
                <a:spcPct val="100000"/>
              </a:lnSpc>
              <a:spcBef>
                <a:spcPts val="880"/>
              </a:spcBef>
            </a:pPr>
            <a:r>
              <a:rPr sz="2400" b="1" dirty="0">
                <a:solidFill>
                  <a:srgbClr val="FFC000"/>
                </a:solidFill>
              </a:rPr>
              <a:t>Gå med i vår TikTok-utmaning</a:t>
            </a:r>
          </a:p>
          <a:p>
            <a:r>
              <a:rPr sz="2000" spc="-85" dirty="0">
                <a:solidFill>
                  <a:srgbClr val="FFBF00"/>
                </a:solidFill>
                <a:latin typeface="Lucida Sans Unicode"/>
                <a:cs typeface="Lucida Sans Unicode"/>
              </a:rPr>
              <a:t>Vi</a:t>
            </a:r>
            <a:r>
              <a:rPr sz="2000" spc="-114" dirty="0">
                <a:solidFill>
                  <a:srgbClr val="FFBF00"/>
                </a:solidFill>
                <a:latin typeface="Lucida Sans Unicode"/>
                <a:cs typeface="Lucida Sans Unicode"/>
              </a:rPr>
              <a:t> </a:t>
            </a:r>
            <a:r>
              <a:rPr sz="2000" spc="-20" dirty="0">
                <a:solidFill>
                  <a:srgbClr val="FFBF00"/>
                </a:solidFill>
                <a:latin typeface="Lucida Sans Unicode"/>
                <a:cs typeface="Lucida Sans Unicode"/>
              </a:rPr>
              <a:t>firar</a:t>
            </a:r>
            <a:r>
              <a:rPr sz="2000" spc="-114" dirty="0">
                <a:solidFill>
                  <a:srgbClr val="FFBF00"/>
                </a:solidFill>
                <a:latin typeface="Lucida Sans Unicode"/>
                <a:cs typeface="Lucida Sans Unicode"/>
              </a:rPr>
              <a:t> </a:t>
            </a:r>
            <a:r>
              <a:rPr sz="2000" spc="-20" dirty="0">
                <a:solidFill>
                  <a:srgbClr val="FFBF00"/>
                </a:solidFill>
                <a:latin typeface="Lucida Sans Unicode"/>
                <a:cs typeface="Lucida Sans Unicode"/>
              </a:rPr>
              <a:t>dina</a:t>
            </a:r>
            <a:r>
              <a:rPr sz="2000" spc="-114" dirty="0">
                <a:solidFill>
                  <a:srgbClr val="FFBF00"/>
                </a:solidFill>
                <a:latin typeface="Lucida Sans Unicode"/>
                <a:cs typeface="Lucida Sans Unicode"/>
              </a:rPr>
              <a:t> </a:t>
            </a:r>
            <a:r>
              <a:rPr sz="2000" spc="-35" dirty="0">
                <a:solidFill>
                  <a:srgbClr val="FFBF00"/>
                </a:solidFill>
                <a:latin typeface="Lucida Sans Unicode"/>
                <a:cs typeface="Lucida Sans Unicode"/>
              </a:rPr>
              <a:t>olikheter.</a:t>
            </a:r>
            <a:r>
              <a:rPr sz="2000" spc="-114" dirty="0">
                <a:solidFill>
                  <a:srgbClr val="FFBF00"/>
                </a:solidFill>
                <a:latin typeface="Lucida Sans Unicode"/>
                <a:cs typeface="Lucida Sans Unicode"/>
              </a:rPr>
              <a:t> </a:t>
            </a:r>
            <a:r>
              <a:rPr sz="2000" spc="-55" dirty="0">
                <a:solidFill>
                  <a:srgbClr val="FFBF00"/>
                </a:solidFill>
                <a:latin typeface="Lucida Sans Unicode"/>
                <a:cs typeface="Lucida Sans Unicode"/>
              </a:rPr>
              <a:t>Visa</a:t>
            </a:r>
            <a:r>
              <a:rPr sz="2000" spc="-114" dirty="0">
                <a:solidFill>
                  <a:srgbClr val="FFBF00"/>
                </a:solidFill>
                <a:latin typeface="Lucida Sans Unicode"/>
                <a:cs typeface="Lucida Sans Unicode"/>
              </a:rPr>
              <a:t> </a:t>
            </a:r>
            <a:r>
              <a:rPr sz="2000" spc="-50" dirty="0">
                <a:solidFill>
                  <a:srgbClr val="FFBF00"/>
                </a:solidFill>
                <a:latin typeface="Lucida Sans Unicode"/>
                <a:cs typeface="Lucida Sans Unicode"/>
              </a:rPr>
              <a:t>oss</a:t>
            </a:r>
            <a:r>
              <a:rPr sz="2000" spc="-114" dirty="0">
                <a:solidFill>
                  <a:srgbClr val="FFBF00"/>
                </a:solidFill>
                <a:latin typeface="Lucida Sans Unicode"/>
                <a:cs typeface="Lucida Sans Unicode"/>
              </a:rPr>
              <a:t> </a:t>
            </a:r>
            <a:r>
              <a:rPr sz="2000" spc="-15" dirty="0">
                <a:solidFill>
                  <a:srgbClr val="FFBF00"/>
                </a:solidFill>
                <a:latin typeface="Lucida Sans Unicode"/>
                <a:cs typeface="Lucida Sans Unicode"/>
              </a:rPr>
              <a:t>vad</a:t>
            </a:r>
            <a:r>
              <a:rPr sz="2000" spc="-114" dirty="0">
                <a:solidFill>
                  <a:srgbClr val="FFBF00"/>
                </a:solidFill>
                <a:latin typeface="Lucida Sans Unicode"/>
                <a:cs typeface="Lucida Sans Unicode"/>
              </a:rPr>
              <a:t> </a:t>
            </a:r>
            <a:r>
              <a:rPr sz="2000" spc="-30" dirty="0">
                <a:solidFill>
                  <a:srgbClr val="FFBF00"/>
                </a:solidFill>
                <a:latin typeface="Lucida Sans Unicode"/>
                <a:cs typeface="Lucida Sans Unicode"/>
              </a:rPr>
              <a:t>som</a:t>
            </a:r>
            <a:r>
              <a:rPr sz="2000" spc="-114" dirty="0">
                <a:solidFill>
                  <a:srgbClr val="FFBF00"/>
                </a:solidFill>
                <a:latin typeface="Lucida Sans Unicode"/>
                <a:cs typeface="Lucida Sans Unicode"/>
              </a:rPr>
              <a:t> </a:t>
            </a:r>
            <a:r>
              <a:rPr sz="2000" spc="-10" dirty="0">
                <a:solidFill>
                  <a:srgbClr val="FFBF00"/>
                </a:solidFill>
                <a:latin typeface="Lucida Sans Unicode"/>
                <a:cs typeface="Lucida Sans Unicode"/>
              </a:rPr>
              <a:t>gör  </a:t>
            </a:r>
            <a:r>
              <a:rPr sz="2000" spc="-40" dirty="0">
                <a:solidFill>
                  <a:srgbClr val="FFBF00"/>
                </a:solidFill>
                <a:latin typeface="Lucida Sans Unicode"/>
                <a:cs typeface="Lucida Sans Unicode"/>
              </a:rPr>
              <a:t>dig</a:t>
            </a:r>
            <a:r>
              <a:rPr sz="2000" spc="-114" dirty="0">
                <a:solidFill>
                  <a:srgbClr val="FFBF00"/>
                </a:solidFill>
                <a:latin typeface="Lucida Sans Unicode"/>
                <a:cs typeface="Lucida Sans Unicode"/>
              </a:rPr>
              <a:t> </a:t>
            </a:r>
            <a:r>
              <a:rPr sz="2000" spc="-55" dirty="0">
                <a:solidFill>
                  <a:srgbClr val="FFBF00"/>
                </a:solidFill>
                <a:latin typeface="Lucida Sans Unicode"/>
                <a:cs typeface="Lucida Sans Unicode"/>
              </a:rPr>
              <a:t>unik,</a:t>
            </a:r>
            <a:r>
              <a:rPr sz="2000" spc="-114" dirty="0">
                <a:solidFill>
                  <a:srgbClr val="FFBF00"/>
                </a:solidFill>
                <a:latin typeface="Lucida Sans Unicode"/>
                <a:cs typeface="Lucida Sans Unicode"/>
              </a:rPr>
              <a:t> </a:t>
            </a:r>
            <a:r>
              <a:rPr sz="2000" spc="-15" dirty="0" smtClean="0">
                <a:solidFill>
                  <a:srgbClr val="FFBF00"/>
                </a:solidFill>
                <a:latin typeface="Lucida Sans Unicode"/>
                <a:cs typeface="Lucida Sans Unicode"/>
              </a:rPr>
              <a:t>vad </a:t>
            </a:r>
            <a:r>
              <a:rPr sz="2000" spc="-20" dirty="0">
                <a:solidFill>
                  <a:srgbClr val="FFBF00"/>
                </a:solidFill>
                <a:latin typeface="Lucida Sans Unicode"/>
                <a:cs typeface="Lucida Sans Unicode"/>
              </a:rPr>
              <a:t>du </a:t>
            </a:r>
            <a:r>
              <a:rPr sz="2000" spc="5" dirty="0">
                <a:solidFill>
                  <a:srgbClr val="FFBF00"/>
                </a:solidFill>
                <a:latin typeface="Lucida Sans Unicode"/>
                <a:cs typeface="Lucida Sans Unicode"/>
              </a:rPr>
              <a:t>har </a:t>
            </a:r>
            <a:r>
              <a:rPr sz="2000" spc="-30" dirty="0">
                <a:solidFill>
                  <a:srgbClr val="FFBF00"/>
                </a:solidFill>
                <a:latin typeface="Lucida Sans Unicode"/>
                <a:cs typeface="Lucida Sans Unicode"/>
              </a:rPr>
              <a:t>gjort </a:t>
            </a:r>
            <a:r>
              <a:rPr sz="2000" spc="-20" dirty="0">
                <a:solidFill>
                  <a:srgbClr val="FFBF00"/>
                </a:solidFill>
                <a:latin typeface="Lucida Sans Unicode"/>
                <a:cs typeface="Lucida Sans Unicode"/>
              </a:rPr>
              <a:t>för </a:t>
            </a:r>
            <a:r>
              <a:rPr sz="2000" spc="-15" dirty="0">
                <a:solidFill>
                  <a:srgbClr val="FFBF00"/>
                </a:solidFill>
                <a:latin typeface="Lucida Sans Unicode"/>
                <a:cs typeface="Lucida Sans Unicode"/>
              </a:rPr>
              <a:t>att </a:t>
            </a:r>
            <a:r>
              <a:rPr sz="2000" spc="-5" dirty="0">
                <a:solidFill>
                  <a:srgbClr val="FFBF00"/>
                </a:solidFill>
                <a:latin typeface="Lucida Sans Unicode"/>
                <a:cs typeface="Lucida Sans Unicode"/>
              </a:rPr>
              <a:t>göra </a:t>
            </a:r>
            <a:r>
              <a:rPr sz="2000" spc="-15" dirty="0">
                <a:solidFill>
                  <a:srgbClr val="FFBF00"/>
                </a:solidFill>
                <a:latin typeface="Lucida Sans Unicode"/>
                <a:cs typeface="Lucida Sans Unicode"/>
              </a:rPr>
              <a:t>världen </a:t>
            </a:r>
            <a:r>
              <a:rPr sz="2000" spc="-10" dirty="0">
                <a:solidFill>
                  <a:srgbClr val="FFBF00"/>
                </a:solidFill>
                <a:latin typeface="Lucida Sans Unicode"/>
                <a:cs typeface="Lucida Sans Unicode"/>
              </a:rPr>
              <a:t> </a:t>
            </a:r>
            <a:r>
              <a:rPr sz="2000" spc="-55" dirty="0">
                <a:solidFill>
                  <a:srgbClr val="FFBF00"/>
                </a:solidFill>
                <a:latin typeface="Lucida Sans Unicode"/>
                <a:cs typeface="Lucida Sans Unicode"/>
              </a:rPr>
              <a:t>till </a:t>
            </a:r>
            <a:r>
              <a:rPr sz="2000" dirty="0">
                <a:solidFill>
                  <a:srgbClr val="FFBF00"/>
                </a:solidFill>
                <a:latin typeface="Lucida Sans Unicode"/>
                <a:cs typeface="Lucida Sans Unicode"/>
              </a:rPr>
              <a:t>en </a:t>
            </a:r>
            <a:r>
              <a:rPr sz="2000" spc="5" dirty="0">
                <a:solidFill>
                  <a:srgbClr val="FFBF00"/>
                </a:solidFill>
                <a:latin typeface="Lucida Sans Unicode"/>
                <a:cs typeface="Lucida Sans Unicode"/>
              </a:rPr>
              <a:t>mer </a:t>
            </a:r>
            <a:r>
              <a:rPr sz="2000" spc="-15" dirty="0">
                <a:solidFill>
                  <a:srgbClr val="FFBF00"/>
                </a:solidFill>
                <a:latin typeface="Lucida Sans Unicode"/>
                <a:cs typeface="Lucida Sans Unicode"/>
              </a:rPr>
              <a:t>tolerant </a:t>
            </a:r>
            <a:r>
              <a:rPr sz="2000" spc="-45" dirty="0">
                <a:solidFill>
                  <a:srgbClr val="FFBF00"/>
                </a:solidFill>
                <a:latin typeface="Lucida Sans Unicode"/>
                <a:cs typeface="Lucida Sans Unicode"/>
              </a:rPr>
              <a:t>plats. </a:t>
            </a:r>
            <a:r>
              <a:rPr sz="2000" spc="10" dirty="0">
                <a:solidFill>
                  <a:srgbClr val="FFBF00"/>
                </a:solidFill>
                <a:latin typeface="Lucida Sans Unicode"/>
                <a:cs typeface="Lucida Sans Unicode"/>
              </a:rPr>
              <a:t>En </a:t>
            </a:r>
            <a:r>
              <a:rPr lang="sv-SE" sz="2000" spc="10" dirty="0" smtClean="0">
                <a:solidFill>
                  <a:srgbClr val="FFBF00"/>
                </a:solidFill>
                <a:latin typeface="Lucida Sans Unicode"/>
                <a:cs typeface="Lucida Sans Unicode"/>
              </a:rPr>
              <a:t>värld </a:t>
            </a:r>
            <a:r>
              <a:rPr sz="2000" spc="-5" dirty="0" smtClean="0">
                <a:solidFill>
                  <a:srgbClr val="FFBF00"/>
                </a:solidFill>
                <a:latin typeface="Lucida Sans Unicode"/>
                <a:cs typeface="Lucida Sans Unicode"/>
              </a:rPr>
              <a:t>där </a:t>
            </a:r>
            <a:r>
              <a:rPr sz="2000" spc="-20" dirty="0">
                <a:solidFill>
                  <a:srgbClr val="FFBF00"/>
                </a:solidFill>
                <a:latin typeface="Lucida Sans Unicode"/>
                <a:cs typeface="Lucida Sans Unicode"/>
              </a:rPr>
              <a:t>ingen </a:t>
            </a:r>
            <a:r>
              <a:rPr sz="2000" spc="10" dirty="0">
                <a:solidFill>
                  <a:srgbClr val="FFBF00"/>
                </a:solidFill>
                <a:latin typeface="Lucida Sans Unicode"/>
                <a:cs typeface="Lucida Sans Unicode"/>
              </a:rPr>
              <a:t>är </a:t>
            </a:r>
            <a:r>
              <a:rPr sz="2000" spc="15" dirty="0">
                <a:solidFill>
                  <a:srgbClr val="FFBF00"/>
                </a:solidFill>
                <a:latin typeface="Lucida Sans Unicode"/>
                <a:cs typeface="Lucida Sans Unicode"/>
              </a:rPr>
              <a:t> </a:t>
            </a:r>
            <a:r>
              <a:rPr sz="2000" spc="-20" dirty="0">
                <a:solidFill>
                  <a:srgbClr val="FFBF00"/>
                </a:solidFill>
                <a:latin typeface="Lucida Sans Unicode"/>
                <a:cs typeface="Lucida Sans Unicode"/>
              </a:rPr>
              <a:t>utestängd</a:t>
            </a:r>
            <a:r>
              <a:rPr sz="2000" spc="-114" dirty="0">
                <a:solidFill>
                  <a:srgbClr val="FFBF00"/>
                </a:solidFill>
                <a:latin typeface="Lucida Sans Unicode"/>
                <a:cs typeface="Lucida Sans Unicode"/>
              </a:rPr>
              <a:t> </a:t>
            </a:r>
            <a:r>
              <a:rPr sz="2000" spc="-10" dirty="0">
                <a:solidFill>
                  <a:srgbClr val="FFBF00"/>
                </a:solidFill>
                <a:latin typeface="Lucida Sans Unicode"/>
                <a:cs typeface="Lucida Sans Unicode"/>
              </a:rPr>
              <a:t>på</a:t>
            </a:r>
            <a:r>
              <a:rPr sz="2000" spc="-114" dirty="0">
                <a:solidFill>
                  <a:srgbClr val="FFBF00"/>
                </a:solidFill>
                <a:latin typeface="Lucida Sans Unicode"/>
                <a:cs typeface="Lucida Sans Unicode"/>
              </a:rPr>
              <a:t> </a:t>
            </a:r>
            <a:r>
              <a:rPr sz="2000" spc="-10" dirty="0">
                <a:solidFill>
                  <a:srgbClr val="FFBF00"/>
                </a:solidFill>
                <a:latin typeface="Lucida Sans Unicode"/>
                <a:cs typeface="Lucida Sans Unicode"/>
              </a:rPr>
              <a:t>grund</a:t>
            </a:r>
            <a:r>
              <a:rPr sz="2000" spc="-114" dirty="0">
                <a:solidFill>
                  <a:srgbClr val="FFBF00"/>
                </a:solidFill>
                <a:latin typeface="Lucida Sans Unicode"/>
                <a:cs typeface="Lucida Sans Unicode"/>
              </a:rPr>
              <a:t> </a:t>
            </a:r>
            <a:r>
              <a:rPr sz="2000" spc="-5" dirty="0">
                <a:solidFill>
                  <a:srgbClr val="FFBF00"/>
                </a:solidFill>
                <a:latin typeface="Lucida Sans Unicode"/>
                <a:cs typeface="Lucida Sans Unicode"/>
              </a:rPr>
              <a:t>av</a:t>
            </a:r>
            <a:r>
              <a:rPr sz="2000" spc="-114" dirty="0">
                <a:solidFill>
                  <a:srgbClr val="FFBF00"/>
                </a:solidFill>
                <a:latin typeface="Lucida Sans Unicode"/>
                <a:cs typeface="Lucida Sans Unicode"/>
              </a:rPr>
              <a:t> </a:t>
            </a:r>
            <a:r>
              <a:rPr sz="2000" spc="-45" dirty="0">
                <a:solidFill>
                  <a:srgbClr val="FFBF00"/>
                </a:solidFill>
                <a:latin typeface="Lucida Sans Unicode"/>
                <a:cs typeface="Lucida Sans Unicode"/>
              </a:rPr>
              <a:t>sin</a:t>
            </a:r>
            <a:r>
              <a:rPr sz="2000" spc="-114" dirty="0">
                <a:solidFill>
                  <a:srgbClr val="FFBF00"/>
                </a:solidFill>
                <a:latin typeface="Lucida Sans Unicode"/>
                <a:cs typeface="Lucida Sans Unicode"/>
              </a:rPr>
              <a:t> </a:t>
            </a:r>
            <a:r>
              <a:rPr sz="2000" spc="-35" dirty="0">
                <a:solidFill>
                  <a:srgbClr val="FFBF00"/>
                </a:solidFill>
                <a:latin typeface="Lucida Sans Unicode"/>
                <a:cs typeface="Lucida Sans Unicode"/>
              </a:rPr>
              <a:t>ras,</a:t>
            </a:r>
            <a:r>
              <a:rPr sz="2000" spc="-114" dirty="0">
                <a:solidFill>
                  <a:srgbClr val="FFBF00"/>
                </a:solidFill>
                <a:latin typeface="Lucida Sans Unicode"/>
                <a:cs typeface="Lucida Sans Unicode"/>
              </a:rPr>
              <a:t> </a:t>
            </a:r>
            <a:r>
              <a:rPr sz="2000" spc="-35" dirty="0">
                <a:solidFill>
                  <a:srgbClr val="FFBF00"/>
                </a:solidFill>
                <a:latin typeface="Lucida Sans Unicode"/>
                <a:cs typeface="Lucida Sans Unicode"/>
              </a:rPr>
              <a:t>religion,  </a:t>
            </a:r>
            <a:r>
              <a:rPr sz="2000" spc="-60" dirty="0">
                <a:solidFill>
                  <a:srgbClr val="FFBF00"/>
                </a:solidFill>
                <a:latin typeface="Lucida Sans Unicode"/>
                <a:cs typeface="Lucida Sans Unicode"/>
              </a:rPr>
              <a:t>kön,</a:t>
            </a:r>
            <a:r>
              <a:rPr sz="2000" spc="-114" dirty="0">
                <a:solidFill>
                  <a:srgbClr val="FFBF00"/>
                </a:solidFill>
                <a:latin typeface="Lucida Sans Unicode"/>
                <a:cs typeface="Lucida Sans Unicode"/>
              </a:rPr>
              <a:t> </a:t>
            </a:r>
            <a:r>
              <a:rPr sz="2000" spc="-30" dirty="0">
                <a:solidFill>
                  <a:srgbClr val="FFBF00"/>
                </a:solidFill>
                <a:latin typeface="Lucida Sans Unicode"/>
                <a:cs typeface="Lucida Sans Unicode"/>
              </a:rPr>
              <a:t>funktionshinder</a:t>
            </a:r>
            <a:r>
              <a:rPr sz="2000" spc="-114" dirty="0">
                <a:solidFill>
                  <a:srgbClr val="FFBF00"/>
                </a:solidFill>
                <a:latin typeface="Lucida Sans Unicode"/>
                <a:cs typeface="Lucida Sans Unicode"/>
              </a:rPr>
              <a:t> </a:t>
            </a:r>
            <a:r>
              <a:rPr sz="2000" spc="-20" dirty="0">
                <a:solidFill>
                  <a:srgbClr val="FFBF00"/>
                </a:solidFill>
                <a:latin typeface="Lucida Sans Unicode"/>
                <a:cs typeface="Lucida Sans Unicode"/>
              </a:rPr>
              <a:t>eller</a:t>
            </a:r>
            <a:r>
              <a:rPr sz="2000" spc="-114" dirty="0">
                <a:solidFill>
                  <a:srgbClr val="FFBF00"/>
                </a:solidFill>
                <a:latin typeface="Lucida Sans Unicode"/>
                <a:cs typeface="Lucida Sans Unicode"/>
              </a:rPr>
              <a:t> </a:t>
            </a:r>
            <a:r>
              <a:rPr sz="2000" spc="-40" dirty="0">
                <a:solidFill>
                  <a:srgbClr val="FFBF00"/>
                </a:solidFill>
                <a:latin typeface="Lucida Sans Unicode"/>
                <a:cs typeface="Lucida Sans Unicode"/>
              </a:rPr>
              <a:t>sexuella  </a:t>
            </a:r>
            <a:r>
              <a:rPr sz="2000" spc="-30" dirty="0">
                <a:solidFill>
                  <a:srgbClr val="FFBF00"/>
                </a:solidFill>
                <a:latin typeface="Lucida Sans Unicode"/>
                <a:cs typeface="Lucida Sans Unicode"/>
              </a:rPr>
              <a:t>läggning. </a:t>
            </a:r>
            <a:r>
              <a:rPr sz="2000" spc="-25" dirty="0">
                <a:solidFill>
                  <a:srgbClr val="FFBF00"/>
                </a:solidFill>
                <a:latin typeface="Lucida Sans Unicode"/>
                <a:cs typeface="Lucida Sans Unicode"/>
              </a:rPr>
              <a:t>Dina </a:t>
            </a:r>
            <a:r>
              <a:rPr sz="2000" spc="-15" dirty="0">
                <a:solidFill>
                  <a:srgbClr val="FFBF00"/>
                </a:solidFill>
                <a:latin typeface="Lucida Sans Unicode"/>
                <a:cs typeface="Lucida Sans Unicode"/>
              </a:rPr>
              <a:t>berättelser </a:t>
            </a:r>
            <a:r>
              <a:rPr sz="2000" spc="-30" dirty="0">
                <a:solidFill>
                  <a:srgbClr val="FFBF00"/>
                </a:solidFill>
                <a:latin typeface="Lucida Sans Unicode"/>
                <a:cs typeface="Lucida Sans Unicode"/>
              </a:rPr>
              <a:t>kan </a:t>
            </a:r>
            <a:r>
              <a:rPr lang="en-IE" sz="2400" b="1" dirty="0">
                <a:solidFill>
                  <a:srgbClr val="FFC000"/>
                </a:solidFill>
              </a:rPr>
              <a:t>#allthedifference</a:t>
            </a:r>
          </a:p>
        </p:txBody>
      </p:sp>
      <p:sp>
        <p:nvSpPr>
          <p:cNvPr id="11" name="object 11"/>
          <p:cNvSpPr txBox="1"/>
          <p:nvPr/>
        </p:nvSpPr>
        <p:spPr>
          <a:xfrm>
            <a:off x="266496" y="2713386"/>
            <a:ext cx="5890260" cy="3114675"/>
          </a:xfrm>
          <a:prstGeom prst="rect">
            <a:avLst/>
          </a:prstGeom>
        </p:spPr>
        <p:txBody>
          <a:bodyPr vert="horz" wrap="square" lIns="0" tIns="97790" rIns="0" bIns="0" rtlCol="0">
            <a:spAutoFit/>
          </a:bodyPr>
          <a:lstStyle/>
          <a:p>
            <a:pPr marL="12700">
              <a:lnSpc>
                <a:spcPct val="100000"/>
              </a:lnSpc>
              <a:spcBef>
                <a:spcPts val="770"/>
              </a:spcBef>
            </a:pPr>
            <a:r>
              <a:rPr sz="1750" b="1" i="1" spc="30" dirty="0">
                <a:solidFill>
                  <a:srgbClr val="A5377D"/>
                </a:solidFill>
                <a:latin typeface="Trebuchet MS"/>
                <a:cs typeface="Trebuchet MS"/>
              </a:rPr>
              <a:t>Facebook-resursgrupper</a:t>
            </a:r>
            <a:r>
              <a:rPr sz="1750" b="1" i="1" spc="-100" dirty="0">
                <a:solidFill>
                  <a:srgbClr val="A5377D"/>
                </a:solidFill>
                <a:latin typeface="Trebuchet MS"/>
                <a:cs typeface="Trebuchet MS"/>
              </a:rPr>
              <a:t> </a:t>
            </a:r>
            <a:r>
              <a:rPr sz="1750" b="1" i="1" spc="-10" dirty="0">
                <a:solidFill>
                  <a:srgbClr val="A5377D"/>
                </a:solidFill>
                <a:latin typeface="Trebuchet MS"/>
                <a:cs typeface="Trebuchet MS"/>
              </a:rPr>
              <a:t>(FBRG)</a:t>
            </a:r>
            <a:endParaRPr sz="1750" dirty="0">
              <a:latin typeface="Trebuchet MS"/>
              <a:cs typeface="Trebuchet MS"/>
            </a:endParaRPr>
          </a:p>
          <a:p>
            <a:pPr marL="12700" marR="5080">
              <a:lnSpc>
                <a:spcPts val="2400"/>
              </a:lnSpc>
              <a:spcBef>
                <a:spcPts val="50"/>
              </a:spcBef>
            </a:pPr>
            <a:r>
              <a:rPr sz="1500" spc="-25" dirty="0">
                <a:solidFill>
                  <a:srgbClr val="A5377D"/>
                </a:solidFill>
                <a:latin typeface="Lucida Sans Unicode"/>
                <a:cs typeface="Lucida Sans Unicode"/>
              </a:rPr>
              <a:t>Facebook</a:t>
            </a:r>
            <a:r>
              <a:rPr sz="1500" spc="-75" dirty="0">
                <a:solidFill>
                  <a:srgbClr val="A5377D"/>
                </a:solidFill>
                <a:latin typeface="Lucida Sans Unicode"/>
                <a:cs typeface="Lucida Sans Unicode"/>
              </a:rPr>
              <a:t> </a:t>
            </a:r>
            <a:r>
              <a:rPr sz="1500" spc="-15" dirty="0">
                <a:solidFill>
                  <a:srgbClr val="A5377D"/>
                </a:solidFill>
                <a:latin typeface="Lucida Sans Unicode"/>
                <a:cs typeface="Lucida Sans Unicode"/>
              </a:rPr>
              <a:t>Resource</a:t>
            </a:r>
            <a:r>
              <a:rPr sz="1500" spc="-75" dirty="0">
                <a:solidFill>
                  <a:srgbClr val="A5377D"/>
                </a:solidFill>
                <a:latin typeface="Lucida Sans Unicode"/>
                <a:cs typeface="Lucida Sans Unicode"/>
              </a:rPr>
              <a:t> </a:t>
            </a:r>
            <a:r>
              <a:rPr sz="1500" spc="-15" dirty="0">
                <a:solidFill>
                  <a:srgbClr val="A5377D"/>
                </a:solidFill>
                <a:latin typeface="Lucida Sans Unicode"/>
                <a:cs typeface="Lucida Sans Unicode"/>
              </a:rPr>
              <a:t>Groups</a:t>
            </a:r>
            <a:r>
              <a:rPr sz="1500" spc="-70" dirty="0">
                <a:solidFill>
                  <a:srgbClr val="A5377D"/>
                </a:solidFill>
                <a:latin typeface="Lucida Sans Unicode"/>
                <a:cs typeface="Lucida Sans Unicode"/>
              </a:rPr>
              <a:t> </a:t>
            </a:r>
            <a:r>
              <a:rPr sz="1500" spc="-10" dirty="0">
                <a:solidFill>
                  <a:srgbClr val="A5377D"/>
                </a:solidFill>
                <a:latin typeface="Lucida Sans Unicode"/>
                <a:cs typeface="Lucida Sans Unicode"/>
              </a:rPr>
              <a:t>(FBRGs)</a:t>
            </a:r>
            <a:r>
              <a:rPr sz="1500" spc="-75" dirty="0">
                <a:solidFill>
                  <a:srgbClr val="A5377D"/>
                </a:solidFill>
                <a:latin typeface="Lucida Sans Unicode"/>
                <a:cs typeface="Lucida Sans Unicode"/>
              </a:rPr>
              <a:t> </a:t>
            </a:r>
            <a:r>
              <a:rPr sz="1500" spc="5" dirty="0">
                <a:solidFill>
                  <a:srgbClr val="A5377D"/>
                </a:solidFill>
                <a:latin typeface="Lucida Sans Unicode"/>
                <a:cs typeface="Lucida Sans Unicode"/>
              </a:rPr>
              <a:t>är</a:t>
            </a:r>
            <a:r>
              <a:rPr sz="1500" spc="-70" dirty="0">
                <a:solidFill>
                  <a:srgbClr val="A5377D"/>
                </a:solidFill>
                <a:latin typeface="Lucida Sans Unicode"/>
                <a:cs typeface="Lucida Sans Unicode"/>
              </a:rPr>
              <a:t> </a:t>
            </a:r>
            <a:r>
              <a:rPr sz="1500" spc="-20" dirty="0">
                <a:solidFill>
                  <a:srgbClr val="A5377D"/>
                </a:solidFill>
                <a:latin typeface="Lucida Sans Unicode"/>
                <a:cs typeface="Lucida Sans Unicode"/>
              </a:rPr>
              <a:t>inkluderande</a:t>
            </a:r>
            <a:r>
              <a:rPr sz="1500" spc="-75" dirty="0">
                <a:solidFill>
                  <a:srgbClr val="A5377D"/>
                </a:solidFill>
                <a:latin typeface="Lucida Sans Unicode"/>
                <a:cs typeface="Lucida Sans Unicode"/>
              </a:rPr>
              <a:t> </a:t>
            </a:r>
            <a:r>
              <a:rPr sz="1500" spc="-10" dirty="0">
                <a:solidFill>
                  <a:srgbClr val="A5377D"/>
                </a:solidFill>
                <a:latin typeface="Lucida Sans Unicode"/>
                <a:cs typeface="Lucida Sans Unicode"/>
              </a:rPr>
              <a:t>grupper</a:t>
            </a:r>
            <a:r>
              <a:rPr sz="1500" spc="-70" dirty="0">
                <a:solidFill>
                  <a:srgbClr val="A5377D"/>
                </a:solidFill>
                <a:latin typeface="Lucida Sans Unicode"/>
                <a:cs typeface="Lucida Sans Unicode"/>
              </a:rPr>
              <a:t> </a:t>
            </a:r>
            <a:r>
              <a:rPr sz="1500" spc="-20" dirty="0">
                <a:solidFill>
                  <a:srgbClr val="A5377D"/>
                </a:solidFill>
                <a:latin typeface="Lucida Sans Unicode"/>
                <a:cs typeface="Lucida Sans Unicode"/>
              </a:rPr>
              <a:t>som </a:t>
            </a:r>
            <a:r>
              <a:rPr sz="1500" spc="-465" dirty="0">
                <a:solidFill>
                  <a:srgbClr val="A5377D"/>
                </a:solidFill>
                <a:latin typeface="Lucida Sans Unicode"/>
                <a:cs typeface="Lucida Sans Unicode"/>
              </a:rPr>
              <a:t> </a:t>
            </a:r>
            <a:r>
              <a:rPr sz="1500" dirty="0">
                <a:solidFill>
                  <a:srgbClr val="A5377D"/>
                </a:solidFill>
                <a:latin typeface="Lucida Sans Unicode"/>
                <a:cs typeface="Lucida Sans Unicode"/>
              </a:rPr>
              <a:t>ger </a:t>
            </a:r>
            <a:r>
              <a:rPr sz="1500" spc="-20" dirty="0">
                <a:solidFill>
                  <a:srgbClr val="A5377D"/>
                </a:solidFill>
                <a:latin typeface="Lucida Sans Unicode"/>
                <a:cs typeface="Lucida Sans Unicode"/>
              </a:rPr>
              <a:t>gemenskapsstöd som </a:t>
            </a:r>
            <a:r>
              <a:rPr sz="1500" spc="5" dirty="0">
                <a:solidFill>
                  <a:srgbClr val="A5377D"/>
                </a:solidFill>
                <a:latin typeface="Lucida Sans Unicode"/>
                <a:cs typeface="Lucida Sans Unicode"/>
              </a:rPr>
              <a:t>är </a:t>
            </a:r>
            <a:r>
              <a:rPr sz="1500" spc="-5" dirty="0">
                <a:solidFill>
                  <a:srgbClr val="A5377D"/>
                </a:solidFill>
                <a:latin typeface="Lucida Sans Unicode"/>
                <a:cs typeface="Lucida Sans Unicode"/>
              </a:rPr>
              <a:t>avgörande </a:t>
            </a:r>
            <a:r>
              <a:rPr sz="1500" spc="-15" dirty="0">
                <a:solidFill>
                  <a:srgbClr val="A5377D"/>
                </a:solidFill>
                <a:latin typeface="Lucida Sans Unicode"/>
                <a:cs typeface="Lucida Sans Unicode"/>
              </a:rPr>
              <a:t>för </a:t>
            </a:r>
            <a:r>
              <a:rPr sz="1500" spc="-10" dirty="0">
                <a:solidFill>
                  <a:srgbClr val="A5377D"/>
                </a:solidFill>
                <a:latin typeface="Lucida Sans Unicode"/>
                <a:cs typeface="Lucida Sans Unicode"/>
              </a:rPr>
              <a:t>att uppnå </a:t>
            </a:r>
            <a:r>
              <a:rPr sz="1500" spc="-5" dirty="0">
                <a:solidFill>
                  <a:srgbClr val="A5377D"/>
                </a:solidFill>
                <a:latin typeface="Lucida Sans Unicode"/>
                <a:cs typeface="Lucida Sans Unicode"/>
              </a:rPr>
              <a:t>vårt </a:t>
            </a:r>
            <a:r>
              <a:rPr sz="1500" dirty="0">
                <a:solidFill>
                  <a:srgbClr val="A5377D"/>
                </a:solidFill>
                <a:latin typeface="Lucida Sans Unicode"/>
                <a:cs typeface="Lucida Sans Unicode"/>
              </a:rPr>
              <a:t> </a:t>
            </a:r>
            <a:r>
              <a:rPr sz="1500" spc="-10" dirty="0">
                <a:solidFill>
                  <a:srgbClr val="A5377D"/>
                </a:solidFill>
                <a:latin typeface="Lucida Sans Unicode"/>
                <a:cs typeface="Lucida Sans Unicode"/>
              </a:rPr>
              <a:t>uppdrag </a:t>
            </a:r>
            <a:r>
              <a:rPr sz="1500" spc="-25" dirty="0">
                <a:solidFill>
                  <a:srgbClr val="A5377D"/>
                </a:solidFill>
                <a:latin typeface="Lucida Sans Unicode"/>
                <a:cs typeface="Lucida Sans Unicode"/>
              </a:rPr>
              <a:t>och </a:t>
            </a:r>
            <a:r>
              <a:rPr sz="1500" spc="-20" dirty="0">
                <a:solidFill>
                  <a:srgbClr val="A5377D"/>
                </a:solidFill>
                <a:latin typeface="Lucida Sans Unicode"/>
                <a:cs typeface="Lucida Sans Unicode"/>
              </a:rPr>
              <a:t>skapade </a:t>
            </a:r>
            <a:r>
              <a:rPr sz="1500" spc="-10" dirty="0">
                <a:solidFill>
                  <a:srgbClr val="A5377D"/>
                </a:solidFill>
                <a:latin typeface="Lucida Sans Unicode"/>
                <a:cs typeface="Lucida Sans Unicode"/>
              </a:rPr>
              <a:t>ett </a:t>
            </a:r>
            <a:r>
              <a:rPr sz="1500" spc="-5" dirty="0">
                <a:solidFill>
                  <a:srgbClr val="A5377D"/>
                </a:solidFill>
                <a:latin typeface="Lucida Sans Unicode"/>
                <a:cs typeface="Lucida Sans Unicode"/>
              </a:rPr>
              <a:t>utrymme där </a:t>
            </a:r>
            <a:r>
              <a:rPr sz="1500" spc="-20" dirty="0">
                <a:solidFill>
                  <a:srgbClr val="A5377D"/>
                </a:solidFill>
                <a:latin typeface="Lucida Sans Unicode"/>
                <a:cs typeface="Lucida Sans Unicode"/>
              </a:rPr>
              <a:t>anställda </a:t>
            </a:r>
            <a:r>
              <a:rPr sz="1500" spc="-10" dirty="0">
                <a:solidFill>
                  <a:srgbClr val="A5377D"/>
                </a:solidFill>
                <a:latin typeface="Lucida Sans Unicode"/>
                <a:cs typeface="Lucida Sans Unicode"/>
              </a:rPr>
              <a:t>känner </a:t>
            </a:r>
            <a:r>
              <a:rPr sz="1500" spc="-40" dirty="0">
                <a:solidFill>
                  <a:srgbClr val="A5377D"/>
                </a:solidFill>
                <a:latin typeface="Lucida Sans Unicode"/>
                <a:cs typeface="Lucida Sans Unicode"/>
              </a:rPr>
              <a:t>sig </a:t>
            </a:r>
            <a:r>
              <a:rPr sz="1500" spc="-35" dirty="0">
                <a:solidFill>
                  <a:srgbClr val="A5377D"/>
                </a:solidFill>
                <a:latin typeface="Lucida Sans Unicode"/>
                <a:cs typeface="Lucida Sans Unicode"/>
              </a:rPr>
              <a:t> </a:t>
            </a:r>
            <a:r>
              <a:rPr sz="1500" spc="-25" dirty="0">
                <a:solidFill>
                  <a:srgbClr val="A5377D"/>
                </a:solidFill>
                <a:latin typeface="Lucida Sans Unicode"/>
                <a:cs typeface="Lucida Sans Unicode"/>
              </a:rPr>
              <a:t>sedda, </a:t>
            </a:r>
            <a:r>
              <a:rPr sz="1500" spc="-5" dirty="0">
                <a:solidFill>
                  <a:srgbClr val="A5377D"/>
                </a:solidFill>
                <a:latin typeface="Lucida Sans Unicode"/>
                <a:cs typeface="Lucida Sans Unicode"/>
              </a:rPr>
              <a:t>hörda </a:t>
            </a:r>
            <a:r>
              <a:rPr sz="1500" spc="-25" dirty="0">
                <a:solidFill>
                  <a:srgbClr val="A5377D"/>
                </a:solidFill>
                <a:latin typeface="Lucida Sans Unicode"/>
                <a:cs typeface="Lucida Sans Unicode"/>
              </a:rPr>
              <a:t>och </a:t>
            </a:r>
            <a:r>
              <a:rPr sz="1500" dirty="0">
                <a:solidFill>
                  <a:srgbClr val="A5377D"/>
                </a:solidFill>
                <a:latin typeface="Lucida Sans Unicode"/>
                <a:cs typeface="Lucida Sans Unicode"/>
              </a:rPr>
              <a:t>en </a:t>
            </a:r>
            <a:r>
              <a:rPr sz="1500" spc="-25" dirty="0">
                <a:solidFill>
                  <a:srgbClr val="A5377D"/>
                </a:solidFill>
                <a:latin typeface="Lucida Sans Unicode"/>
                <a:cs typeface="Lucida Sans Unicode"/>
              </a:rPr>
              <a:t>känsla </a:t>
            </a:r>
            <a:r>
              <a:rPr sz="1500" spc="-5" dirty="0">
                <a:solidFill>
                  <a:srgbClr val="A5377D"/>
                </a:solidFill>
                <a:latin typeface="Lucida Sans Unicode"/>
                <a:cs typeface="Lucida Sans Unicode"/>
              </a:rPr>
              <a:t>av </a:t>
            </a:r>
            <a:r>
              <a:rPr sz="1500" spc="-25" dirty="0">
                <a:solidFill>
                  <a:srgbClr val="A5377D"/>
                </a:solidFill>
                <a:latin typeface="Lucida Sans Unicode"/>
                <a:cs typeface="Lucida Sans Unicode"/>
              </a:rPr>
              <a:t>tillhörighet. </a:t>
            </a:r>
            <a:r>
              <a:rPr sz="1500" spc="-20" dirty="0">
                <a:solidFill>
                  <a:srgbClr val="A5377D"/>
                </a:solidFill>
                <a:latin typeface="Lucida Sans Unicode"/>
                <a:cs typeface="Lucida Sans Unicode"/>
              </a:rPr>
              <a:t>Dessa </a:t>
            </a:r>
            <a:r>
              <a:rPr sz="1500" spc="-10" dirty="0">
                <a:solidFill>
                  <a:srgbClr val="A5377D"/>
                </a:solidFill>
                <a:latin typeface="Lucida Sans Unicode"/>
                <a:cs typeface="Lucida Sans Unicode"/>
              </a:rPr>
              <a:t>grupper </a:t>
            </a:r>
            <a:r>
              <a:rPr sz="1500" spc="-5" dirty="0">
                <a:solidFill>
                  <a:srgbClr val="A5377D"/>
                </a:solidFill>
                <a:latin typeface="Lucida Sans Unicode"/>
                <a:cs typeface="Lucida Sans Unicode"/>
              </a:rPr>
              <a:t> </a:t>
            </a:r>
            <a:r>
              <a:rPr sz="1500" spc="-20" dirty="0">
                <a:solidFill>
                  <a:srgbClr val="A5377D"/>
                </a:solidFill>
                <a:latin typeface="Lucida Sans Unicode"/>
                <a:cs typeface="Lucida Sans Unicode"/>
              </a:rPr>
              <a:t>fokuserar </a:t>
            </a:r>
            <a:r>
              <a:rPr sz="1500" spc="-5" dirty="0">
                <a:solidFill>
                  <a:srgbClr val="A5377D"/>
                </a:solidFill>
                <a:latin typeface="Lucida Sans Unicode"/>
                <a:cs typeface="Lucida Sans Unicode"/>
              </a:rPr>
              <a:t>på </a:t>
            </a:r>
            <a:r>
              <a:rPr sz="1500" spc="-15" dirty="0">
                <a:solidFill>
                  <a:srgbClr val="A5377D"/>
                </a:solidFill>
                <a:latin typeface="Lucida Sans Unicode"/>
                <a:cs typeface="Lucida Sans Unicode"/>
              </a:rPr>
              <a:t>egenskaper </a:t>
            </a:r>
            <a:r>
              <a:rPr sz="1500" spc="-20" dirty="0">
                <a:solidFill>
                  <a:srgbClr val="A5377D"/>
                </a:solidFill>
                <a:latin typeface="Lucida Sans Unicode"/>
                <a:cs typeface="Lucida Sans Unicode"/>
              </a:rPr>
              <a:t>som delas </a:t>
            </a:r>
            <a:r>
              <a:rPr sz="1500" spc="-5" dirty="0">
                <a:solidFill>
                  <a:srgbClr val="A5377D"/>
                </a:solidFill>
                <a:latin typeface="Lucida Sans Unicode"/>
                <a:cs typeface="Lucida Sans Unicode"/>
              </a:rPr>
              <a:t>av </a:t>
            </a:r>
            <a:r>
              <a:rPr sz="1500" spc="-20" dirty="0">
                <a:solidFill>
                  <a:srgbClr val="A5377D"/>
                </a:solidFill>
                <a:latin typeface="Lucida Sans Unicode"/>
                <a:cs typeface="Lucida Sans Unicode"/>
              </a:rPr>
              <a:t>människor </a:t>
            </a:r>
            <a:r>
              <a:rPr sz="1500" spc="-50" dirty="0">
                <a:solidFill>
                  <a:srgbClr val="A5377D"/>
                </a:solidFill>
                <a:latin typeface="Lucida Sans Unicode"/>
                <a:cs typeface="Lucida Sans Unicode"/>
              </a:rPr>
              <a:t>i </a:t>
            </a:r>
            <a:r>
              <a:rPr sz="1500" spc="-20" dirty="0">
                <a:solidFill>
                  <a:srgbClr val="A5377D"/>
                </a:solidFill>
                <a:latin typeface="Lucida Sans Unicode"/>
                <a:cs typeface="Lucida Sans Unicode"/>
              </a:rPr>
              <a:t>traditionellt </a:t>
            </a:r>
            <a:r>
              <a:rPr sz="1500" spc="-15" dirty="0">
                <a:solidFill>
                  <a:srgbClr val="A5377D"/>
                </a:solidFill>
                <a:latin typeface="Lucida Sans Unicode"/>
                <a:cs typeface="Lucida Sans Unicode"/>
              </a:rPr>
              <a:t> </a:t>
            </a:r>
            <a:r>
              <a:rPr sz="1500" spc="-5" dirty="0">
                <a:solidFill>
                  <a:srgbClr val="A5377D"/>
                </a:solidFill>
                <a:latin typeface="Lucida Sans Unicode"/>
                <a:cs typeface="Lucida Sans Unicode"/>
              </a:rPr>
              <a:t>underrepresenterade </a:t>
            </a:r>
            <a:r>
              <a:rPr sz="1500" spc="-25" dirty="0">
                <a:solidFill>
                  <a:srgbClr val="A5377D"/>
                </a:solidFill>
                <a:latin typeface="Lucida Sans Unicode"/>
                <a:cs typeface="Lucida Sans Unicode"/>
              </a:rPr>
              <a:t>och </a:t>
            </a:r>
            <a:r>
              <a:rPr sz="1500" spc="-10" dirty="0">
                <a:solidFill>
                  <a:srgbClr val="A5377D"/>
                </a:solidFill>
                <a:latin typeface="Lucida Sans Unicode"/>
                <a:cs typeface="Lucida Sans Unicode"/>
              </a:rPr>
              <a:t>marginaliserade </a:t>
            </a:r>
            <a:r>
              <a:rPr sz="1500" spc="-20" dirty="0">
                <a:solidFill>
                  <a:srgbClr val="A5377D"/>
                </a:solidFill>
                <a:latin typeface="Lucida Sans Unicode"/>
                <a:cs typeface="Lucida Sans Unicode"/>
              </a:rPr>
              <a:t>sfärer. </a:t>
            </a:r>
            <a:r>
              <a:rPr sz="1500" spc="-10" dirty="0">
                <a:solidFill>
                  <a:srgbClr val="A5377D"/>
                </a:solidFill>
                <a:latin typeface="Lucida Sans Unicode"/>
                <a:cs typeface="Lucida Sans Unicode"/>
              </a:rPr>
              <a:t>De </a:t>
            </a:r>
            <a:r>
              <a:rPr sz="1500" spc="-20" dirty="0">
                <a:solidFill>
                  <a:srgbClr val="A5377D"/>
                </a:solidFill>
                <a:latin typeface="Lucida Sans Unicode"/>
                <a:cs typeface="Lucida Sans Unicode"/>
              </a:rPr>
              <a:t>hjälper </a:t>
            </a:r>
            <a:r>
              <a:rPr sz="1500" spc="-15" dirty="0">
                <a:solidFill>
                  <a:srgbClr val="A5377D"/>
                </a:solidFill>
                <a:latin typeface="Lucida Sans Unicode"/>
                <a:cs typeface="Lucida Sans Unicode"/>
              </a:rPr>
              <a:t> </a:t>
            </a:r>
            <a:r>
              <a:rPr sz="1500" spc="-5" dirty="0">
                <a:solidFill>
                  <a:srgbClr val="A5377D"/>
                </a:solidFill>
                <a:latin typeface="Lucida Sans Unicode"/>
                <a:cs typeface="Lucida Sans Unicode"/>
              </a:rPr>
              <a:t>deltagarna</a:t>
            </a:r>
            <a:r>
              <a:rPr sz="1500" spc="-85" dirty="0">
                <a:solidFill>
                  <a:srgbClr val="A5377D"/>
                </a:solidFill>
                <a:latin typeface="Lucida Sans Unicode"/>
                <a:cs typeface="Lucida Sans Unicode"/>
              </a:rPr>
              <a:t> </a:t>
            </a:r>
            <a:r>
              <a:rPr sz="1500" spc="-10" dirty="0">
                <a:solidFill>
                  <a:srgbClr val="A5377D"/>
                </a:solidFill>
                <a:latin typeface="Lucida Sans Unicode"/>
                <a:cs typeface="Lucida Sans Unicode"/>
              </a:rPr>
              <a:t>att</a:t>
            </a:r>
            <a:r>
              <a:rPr sz="1500" spc="-85" dirty="0">
                <a:solidFill>
                  <a:srgbClr val="A5377D"/>
                </a:solidFill>
                <a:latin typeface="Lucida Sans Unicode"/>
                <a:cs typeface="Lucida Sans Unicode"/>
              </a:rPr>
              <a:t> </a:t>
            </a:r>
            <a:r>
              <a:rPr sz="1500" spc="-40" dirty="0">
                <a:solidFill>
                  <a:srgbClr val="A5377D"/>
                </a:solidFill>
                <a:latin typeface="Lucida Sans Unicode"/>
                <a:cs typeface="Lucida Sans Unicode"/>
              </a:rPr>
              <a:t>bli</a:t>
            </a:r>
            <a:r>
              <a:rPr sz="1500" spc="-85" dirty="0">
                <a:solidFill>
                  <a:srgbClr val="A5377D"/>
                </a:solidFill>
                <a:latin typeface="Lucida Sans Unicode"/>
                <a:cs typeface="Lucida Sans Unicode"/>
              </a:rPr>
              <a:t> </a:t>
            </a:r>
            <a:r>
              <a:rPr sz="1500" spc="-15" dirty="0">
                <a:solidFill>
                  <a:srgbClr val="A5377D"/>
                </a:solidFill>
                <a:latin typeface="Lucida Sans Unicode"/>
                <a:cs typeface="Lucida Sans Unicode"/>
              </a:rPr>
              <a:t>katalysatorer</a:t>
            </a:r>
            <a:r>
              <a:rPr sz="1500" spc="-85" dirty="0">
                <a:solidFill>
                  <a:srgbClr val="A5377D"/>
                </a:solidFill>
                <a:latin typeface="Lucida Sans Unicode"/>
                <a:cs typeface="Lucida Sans Unicode"/>
              </a:rPr>
              <a:t> </a:t>
            </a:r>
            <a:r>
              <a:rPr sz="1500" spc="-15" dirty="0">
                <a:solidFill>
                  <a:srgbClr val="A5377D"/>
                </a:solidFill>
                <a:latin typeface="Lucida Sans Unicode"/>
                <a:cs typeface="Lucida Sans Unicode"/>
              </a:rPr>
              <a:t>för</a:t>
            </a:r>
            <a:r>
              <a:rPr sz="1500" spc="-85" dirty="0">
                <a:solidFill>
                  <a:srgbClr val="A5377D"/>
                </a:solidFill>
                <a:latin typeface="Lucida Sans Unicode"/>
                <a:cs typeface="Lucida Sans Unicode"/>
              </a:rPr>
              <a:t> </a:t>
            </a:r>
            <a:r>
              <a:rPr sz="1500" spc="-10" dirty="0">
                <a:solidFill>
                  <a:srgbClr val="A5377D"/>
                </a:solidFill>
                <a:latin typeface="Lucida Sans Unicode"/>
                <a:cs typeface="Lucida Sans Unicode"/>
              </a:rPr>
              <a:t>att</a:t>
            </a:r>
            <a:r>
              <a:rPr sz="1500" spc="-85" dirty="0">
                <a:solidFill>
                  <a:srgbClr val="A5377D"/>
                </a:solidFill>
                <a:latin typeface="Lucida Sans Unicode"/>
                <a:cs typeface="Lucida Sans Unicode"/>
              </a:rPr>
              <a:t> </a:t>
            </a:r>
            <a:r>
              <a:rPr sz="1500" spc="-25" dirty="0">
                <a:solidFill>
                  <a:srgbClr val="A5377D"/>
                </a:solidFill>
                <a:latin typeface="Lucida Sans Unicode"/>
                <a:cs typeface="Lucida Sans Unicode"/>
              </a:rPr>
              <a:t>säkerställa</a:t>
            </a:r>
            <a:r>
              <a:rPr sz="1500" spc="-85" dirty="0">
                <a:solidFill>
                  <a:srgbClr val="A5377D"/>
                </a:solidFill>
                <a:latin typeface="Lucida Sans Unicode"/>
                <a:cs typeface="Lucida Sans Unicode"/>
              </a:rPr>
              <a:t> </a:t>
            </a:r>
            <a:r>
              <a:rPr sz="1500" dirty="0">
                <a:solidFill>
                  <a:srgbClr val="A5377D"/>
                </a:solidFill>
                <a:latin typeface="Lucida Sans Unicode"/>
                <a:cs typeface="Lucida Sans Unicode"/>
              </a:rPr>
              <a:t>en</a:t>
            </a:r>
            <a:r>
              <a:rPr sz="1500" spc="-85" dirty="0">
                <a:solidFill>
                  <a:srgbClr val="A5377D"/>
                </a:solidFill>
                <a:latin typeface="Lucida Sans Unicode"/>
                <a:cs typeface="Lucida Sans Unicode"/>
              </a:rPr>
              <a:t> </a:t>
            </a:r>
            <a:r>
              <a:rPr sz="1500" spc="-15" dirty="0">
                <a:solidFill>
                  <a:srgbClr val="A5377D"/>
                </a:solidFill>
                <a:latin typeface="Lucida Sans Unicode"/>
                <a:cs typeface="Lucida Sans Unicode"/>
              </a:rPr>
              <a:t>helt  </a:t>
            </a:r>
            <a:r>
              <a:rPr sz="1500" spc="-20" dirty="0">
                <a:solidFill>
                  <a:srgbClr val="A5377D"/>
                </a:solidFill>
                <a:latin typeface="Lucida Sans Unicode"/>
                <a:cs typeface="Lucida Sans Unicode"/>
              </a:rPr>
              <a:t>inkluderande </a:t>
            </a:r>
            <a:r>
              <a:rPr sz="1500" spc="-25" dirty="0">
                <a:solidFill>
                  <a:srgbClr val="A5377D"/>
                </a:solidFill>
                <a:latin typeface="Lucida Sans Unicode"/>
                <a:cs typeface="Lucida Sans Unicode"/>
              </a:rPr>
              <a:t>och </a:t>
            </a:r>
            <a:r>
              <a:rPr sz="1500" spc="-15" dirty="0">
                <a:solidFill>
                  <a:srgbClr val="A5377D"/>
                </a:solidFill>
                <a:latin typeface="Lucida Sans Unicode"/>
                <a:cs typeface="Lucida Sans Unicode"/>
              </a:rPr>
              <a:t>öppen </a:t>
            </a:r>
            <a:r>
              <a:rPr sz="1500" spc="-35" dirty="0">
                <a:solidFill>
                  <a:srgbClr val="A5377D"/>
                </a:solidFill>
                <a:latin typeface="Lucida Sans Unicode"/>
                <a:cs typeface="Lucida Sans Unicode"/>
              </a:rPr>
              <a:t>miljö </a:t>
            </a:r>
            <a:r>
              <a:rPr sz="1500" spc="-20" dirty="0">
                <a:solidFill>
                  <a:srgbClr val="A5377D"/>
                </a:solidFill>
                <a:latin typeface="Lucida Sans Unicode"/>
                <a:cs typeface="Lucida Sans Unicode"/>
              </a:rPr>
              <a:t>som </a:t>
            </a:r>
            <a:r>
              <a:rPr sz="1500" dirty="0">
                <a:solidFill>
                  <a:srgbClr val="A5377D"/>
                </a:solidFill>
                <a:latin typeface="Lucida Sans Unicode"/>
                <a:cs typeface="Lucida Sans Unicode"/>
              </a:rPr>
              <a:t>ger </a:t>
            </a:r>
            <a:r>
              <a:rPr sz="1500" spc="-20" dirty="0">
                <a:solidFill>
                  <a:srgbClr val="A5377D"/>
                </a:solidFill>
                <a:latin typeface="Lucida Sans Unicode"/>
                <a:cs typeface="Lucida Sans Unicode"/>
              </a:rPr>
              <a:t>möjligheter </a:t>
            </a:r>
            <a:r>
              <a:rPr sz="1500" spc="-15" dirty="0">
                <a:solidFill>
                  <a:srgbClr val="A5377D"/>
                </a:solidFill>
                <a:latin typeface="Lucida Sans Unicode"/>
                <a:cs typeface="Lucida Sans Unicode"/>
              </a:rPr>
              <a:t>för </a:t>
            </a:r>
            <a:r>
              <a:rPr sz="1500" spc="-20" dirty="0">
                <a:solidFill>
                  <a:srgbClr val="A5377D"/>
                </a:solidFill>
                <a:latin typeface="Lucida Sans Unicode"/>
                <a:cs typeface="Lucida Sans Unicode"/>
              </a:rPr>
              <a:t>alla </a:t>
            </a:r>
            <a:r>
              <a:rPr sz="1500" spc="-10" dirty="0">
                <a:solidFill>
                  <a:srgbClr val="A5377D"/>
                </a:solidFill>
                <a:latin typeface="Lucida Sans Unicode"/>
                <a:cs typeface="Lucida Sans Unicode"/>
              </a:rPr>
              <a:t>att </a:t>
            </a:r>
            <a:r>
              <a:rPr sz="1500" spc="-5" dirty="0">
                <a:solidFill>
                  <a:srgbClr val="A5377D"/>
                </a:solidFill>
                <a:latin typeface="Lucida Sans Unicode"/>
                <a:cs typeface="Lucida Sans Unicode"/>
              </a:rPr>
              <a:t> </a:t>
            </a:r>
            <a:r>
              <a:rPr sz="1500" spc="-15" dirty="0">
                <a:solidFill>
                  <a:srgbClr val="A5377D"/>
                </a:solidFill>
                <a:latin typeface="Lucida Sans Unicode"/>
                <a:cs typeface="Lucida Sans Unicode"/>
              </a:rPr>
              <a:t>bidra</a:t>
            </a:r>
            <a:r>
              <a:rPr sz="1500" spc="-85" dirty="0">
                <a:solidFill>
                  <a:srgbClr val="A5377D"/>
                </a:solidFill>
                <a:latin typeface="Lucida Sans Unicode"/>
                <a:cs typeface="Lucida Sans Unicode"/>
              </a:rPr>
              <a:t> </a:t>
            </a:r>
            <a:r>
              <a:rPr sz="1500" spc="-40" dirty="0">
                <a:solidFill>
                  <a:srgbClr val="A5377D"/>
                </a:solidFill>
                <a:latin typeface="Lucida Sans Unicode"/>
                <a:cs typeface="Lucida Sans Unicode"/>
              </a:rPr>
              <a:t>till</a:t>
            </a:r>
            <a:r>
              <a:rPr sz="1500" spc="-85" dirty="0">
                <a:solidFill>
                  <a:srgbClr val="A5377D"/>
                </a:solidFill>
                <a:latin typeface="Lucida Sans Unicode"/>
                <a:cs typeface="Lucida Sans Unicode"/>
              </a:rPr>
              <a:t> </a:t>
            </a:r>
            <a:r>
              <a:rPr sz="1500" spc="-25" dirty="0">
                <a:solidFill>
                  <a:srgbClr val="A5377D"/>
                </a:solidFill>
                <a:latin typeface="Lucida Sans Unicode"/>
                <a:cs typeface="Lucida Sans Unicode"/>
              </a:rPr>
              <a:t>Facebooks</a:t>
            </a:r>
            <a:r>
              <a:rPr sz="1500" spc="-85" dirty="0">
                <a:solidFill>
                  <a:srgbClr val="A5377D"/>
                </a:solidFill>
                <a:latin typeface="Lucida Sans Unicode"/>
                <a:cs typeface="Lucida Sans Unicode"/>
              </a:rPr>
              <a:t> </a:t>
            </a:r>
            <a:r>
              <a:rPr sz="1500" spc="-15" dirty="0">
                <a:solidFill>
                  <a:srgbClr val="A5377D"/>
                </a:solidFill>
                <a:latin typeface="Lucida Sans Unicode"/>
                <a:cs typeface="Lucida Sans Unicode"/>
              </a:rPr>
              <a:t>framgång:</a:t>
            </a:r>
            <a:endParaRPr sz="1500" dirty="0">
              <a:latin typeface="Lucida Sans Unicode"/>
              <a:cs typeface="Lucida Sans Unicode"/>
            </a:endParaRPr>
          </a:p>
        </p:txBody>
      </p:sp>
      <p:sp>
        <p:nvSpPr>
          <p:cNvPr id="12" name="object 12"/>
          <p:cNvSpPr txBox="1"/>
          <p:nvPr/>
        </p:nvSpPr>
        <p:spPr>
          <a:xfrm>
            <a:off x="1209547" y="6136030"/>
            <a:ext cx="9791700" cy="436880"/>
          </a:xfrm>
          <a:prstGeom prst="rect">
            <a:avLst/>
          </a:prstGeom>
        </p:spPr>
        <p:txBody>
          <a:bodyPr vert="horz" wrap="square" lIns="0" tIns="12700" rIns="0" bIns="0" rtlCol="0">
            <a:spAutoFit/>
          </a:bodyPr>
          <a:lstStyle/>
          <a:p>
            <a:pPr marL="12700">
              <a:lnSpc>
                <a:spcPct val="100000"/>
              </a:lnSpc>
              <a:spcBef>
                <a:spcPts val="100"/>
              </a:spcBef>
            </a:pPr>
            <a:r>
              <a:rPr sz="2700" u="sng" spc="-95" dirty="0">
                <a:solidFill>
                  <a:srgbClr val="0563C0"/>
                </a:solidFill>
                <a:uFill>
                  <a:solidFill>
                    <a:srgbClr val="0563C0"/>
                  </a:solidFill>
                </a:uFill>
                <a:latin typeface="Lucida Sans Unicode"/>
                <a:cs typeface="Lucida Sans Unicode"/>
                <a:hlinkClick r:id="rId2"/>
              </a:rPr>
              <a:t>https://diversit</a:t>
            </a:r>
            <a:r>
              <a:rPr sz="2700" spc="-95" dirty="0">
                <a:solidFill>
                  <a:srgbClr val="0563C0"/>
                </a:solidFill>
                <a:latin typeface="Lucida Sans Unicode"/>
                <a:cs typeface="Lucida Sans Unicode"/>
                <a:hlinkClick r:id="rId2"/>
              </a:rPr>
              <a:t>y</a:t>
            </a:r>
            <a:r>
              <a:rPr sz="2700" u="sng" spc="-95" dirty="0">
                <a:solidFill>
                  <a:srgbClr val="0563C0"/>
                </a:solidFill>
                <a:uFill>
                  <a:solidFill>
                    <a:srgbClr val="0563C0"/>
                  </a:solidFill>
                </a:uFill>
                <a:latin typeface="Lucida Sans Unicode"/>
                <a:cs typeface="Lucida Sans Unicode"/>
                <a:hlinkClick r:id="rId2"/>
              </a:rPr>
              <a:t>.fb.com/initiative/facebook-resource-groups/</a:t>
            </a:r>
            <a:endParaRPr sz="2700">
              <a:latin typeface="Lucida Sans Unicode"/>
              <a:cs typeface="Lucida Sans Unicod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0"/>
            <a:ext cx="12189460" cy="6858000"/>
            <a:chOff x="3047" y="0"/>
            <a:chExt cx="12189460" cy="6858000"/>
          </a:xfrm>
        </p:grpSpPr>
        <p:sp>
          <p:nvSpPr>
            <p:cNvPr id="3" name="object 3"/>
            <p:cNvSpPr/>
            <p:nvPr/>
          </p:nvSpPr>
          <p:spPr>
            <a:xfrm>
              <a:off x="405384" y="370331"/>
              <a:ext cx="11381740" cy="6117590"/>
            </a:xfrm>
            <a:custGeom>
              <a:avLst/>
              <a:gdLst/>
              <a:ahLst/>
              <a:cxnLst/>
              <a:rect l="l" t="t" r="r" b="b"/>
              <a:pathLst>
                <a:path w="11381740" h="6117590">
                  <a:moveTo>
                    <a:pt x="11381232" y="0"/>
                  </a:moveTo>
                  <a:lnTo>
                    <a:pt x="0" y="0"/>
                  </a:lnTo>
                  <a:lnTo>
                    <a:pt x="0" y="6117336"/>
                  </a:lnTo>
                  <a:lnTo>
                    <a:pt x="11381232" y="6117336"/>
                  </a:lnTo>
                  <a:lnTo>
                    <a:pt x="11381232"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640079" y="6099047"/>
              <a:ext cx="1732788" cy="126492"/>
            </a:xfrm>
            <a:prstGeom prst="rect">
              <a:avLst/>
            </a:prstGeom>
          </p:spPr>
        </p:pic>
        <p:sp>
          <p:nvSpPr>
            <p:cNvPr id="5" name="object 5"/>
            <p:cNvSpPr/>
            <p:nvPr/>
          </p:nvSpPr>
          <p:spPr>
            <a:xfrm>
              <a:off x="3047" y="6161532"/>
              <a:ext cx="568960" cy="0"/>
            </a:xfrm>
            <a:custGeom>
              <a:avLst/>
              <a:gdLst/>
              <a:ahLst/>
              <a:cxnLst/>
              <a:rect l="l" t="t" r="r" b="b"/>
              <a:pathLst>
                <a:path w="568960">
                  <a:moveTo>
                    <a:pt x="568375"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2468880" y="6161532"/>
              <a:ext cx="9723120" cy="0"/>
            </a:xfrm>
            <a:custGeom>
              <a:avLst/>
              <a:gdLst/>
              <a:ahLst/>
              <a:cxnLst/>
              <a:rect l="l" t="t" r="r" b="b"/>
              <a:pathLst>
                <a:path w="9723120">
                  <a:moveTo>
                    <a:pt x="9723120" y="0"/>
                  </a:moveTo>
                  <a:lnTo>
                    <a:pt x="0" y="0"/>
                  </a:lnTo>
                </a:path>
              </a:pathLst>
            </a:custGeom>
            <a:ln w="63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734812" y="0"/>
              <a:ext cx="5689092" cy="6857997"/>
            </a:xfrm>
            <a:prstGeom prst="rect">
              <a:avLst/>
            </a:prstGeom>
          </p:spPr>
        </p:pic>
      </p:grpSp>
      <p:sp>
        <p:nvSpPr>
          <p:cNvPr id="8" name="object 8"/>
          <p:cNvSpPr txBox="1"/>
          <p:nvPr/>
        </p:nvSpPr>
        <p:spPr>
          <a:xfrm>
            <a:off x="1633854" y="2286761"/>
            <a:ext cx="2675255" cy="619760"/>
          </a:xfrm>
          <a:prstGeom prst="rect">
            <a:avLst/>
          </a:prstGeom>
        </p:spPr>
        <p:txBody>
          <a:bodyPr vert="horz" wrap="square" lIns="0" tIns="12700" rIns="0" bIns="0" rtlCol="0">
            <a:spAutoFit/>
          </a:bodyPr>
          <a:lstStyle/>
          <a:p>
            <a:pPr marL="12700">
              <a:lnSpc>
                <a:spcPct val="100000"/>
              </a:lnSpc>
              <a:spcBef>
                <a:spcPts val="100"/>
              </a:spcBef>
            </a:pPr>
            <a:r>
              <a:rPr sz="3900" b="1" spc="-20" dirty="0">
                <a:solidFill>
                  <a:srgbClr val="FFFFFF"/>
                </a:solidFill>
                <a:latin typeface="Arial"/>
                <a:cs typeface="Arial"/>
              </a:rPr>
              <a:t>DEFINIERA</a:t>
            </a:r>
            <a:endParaRPr sz="3900" dirty="0">
              <a:latin typeface="Arial"/>
              <a:cs typeface="Arial"/>
            </a:endParaRPr>
          </a:p>
        </p:txBody>
      </p:sp>
      <p:sp>
        <p:nvSpPr>
          <p:cNvPr id="9" name="object 9"/>
          <p:cNvSpPr txBox="1"/>
          <p:nvPr/>
        </p:nvSpPr>
        <p:spPr>
          <a:xfrm>
            <a:off x="1524000" y="3116326"/>
            <a:ext cx="3352800" cy="612988"/>
          </a:xfrm>
          <a:prstGeom prst="rect">
            <a:avLst/>
          </a:prstGeom>
        </p:spPr>
        <p:txBody>
          <a:bodyPr vert="horz" wrap="square" lIns="0" tIns="12700" rIns="0" bIns="0" rtlCol="0">
            <a:spAutoFit/>
          </a:bodyPr>
          <a:lstStyle/>
          <a:p>
            <a:pPr marL="12700">
              <a:lnSpc>
                <a:spcPct val="100000"/>
              </a:lnSpc>
              <a:spcBef>
                <a:spcPts val="100"/>
              </a:spcBef>
            </a:pPr>
            <a:r>
              <a:rPr sz="3900" b="1" spc="-20" dirty="0">
                <a:solidFill>
                  <a:srgbClr val="FFFFFF"/>
                </a:solidFill>
                <a:latin typeface="Arial"/>
                <a:cs typeface="Arial"/>
              </a:rPr>
              <a:t>FRAMGÅNG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18192" y="6379111"/>
            <a:ext cx="1729686" cy="128057"/>
          </a:xfrm>
          <a:prstGeom prst="rect">
            <a:avLst/>
          </a:prstGeom>
        </p:spPr>
      </p:pic>
      <p:sp>
        <p:nvSpPr>
          <p:cNvPr id="3" name="object 3"/>
          <p:cNvSpPr/>
          <p:nvPr/>
        </p:nvSpPr>
        <p:spPr>
          <a:xfrm>
            <a:off x="42670" y="6443471"/>
            <a:ext cx="9777095" cy="0"/>
          </a:xfrm>
          <a:custGeom>
            <a:avLst/>
            <a:gdLst/>
            <a:ahLst/>
            <a:cxnLst/>
            <a:rect l="l" t="t" r="r" b="b"/>
            <a:pathLst>
              <a:path w="9777095">
                <a:moveTo>
                  <a:pt x="9777096" y="0"/>
                </a:moveTo>
                <a:lnTo>
                  <a:pt x="0" y="0"/>
                </a:lnTo>
              </a:path>
            </a:pathLst>
          </a:custGeom>
          <a:ln w="6350">
            <a:solidFill>
              <a:srgbClr val="797979"/>
            </a:solidFill>
          </a:ln>
        </p:spPr>
        <p:txBody>
          <a:bodyPr wrap="square" lIns="0" tIns="0" rIns="0" bIns="0" rtlCol="0"/>
          <a:lstStyle/>
          <a:p>
            <a:endParaRPr/>
          </a:p>
        </p:txBody>
      </p:sp>
      <p:sp>
        <p:nvSpPr>
          <p:cNvPr id="4" name="object 4"/>
          <p:cNvSpPr/>
          <p:nvPr/>
        </p:nvSpPr>
        <p:spPr>
          <a:xfrm>
            <a:off x="11721083" y="6443471"/>
            <a:ext cx="471805" cy="0"/>
          </a:xfrm>
          <a:custGeom>
            <a:avLst/>
            <a:gdLst/>
            <a:ahLst/>
            <a:cxnLst/>
            <a:rect l="l" t="t" r="r" b="b"/>
            <a:pathLst>
              <a:path w="471804">
                <a:moveTo>
                  <a:pt x="471550" y="0"/>
                </a:moveTo>
                <a:lnTo>
                  <a:pt x="0" y="0"/>
                </a:lnTo>
              </a:path>
            </a:pathLst>
          </a:custGeom>
          <a:ln w="6350">
            <a:solidFill>
              <a:srgbClr val="797979"/>
            </a:solidFill>
          </a:ln>
        </p:spPr>
        <p:txBody>
          <a:bodyPr wrap="square" lIns="0" tIns="0" rIns="0" bIns="0" rtlCol="0"/>
          <a:lstStyle/>
          <a:p>
            <a:endParaRPr/>
          </a:p>
        </p:txBody>
      </p:sp>
      <p:sp>
        <p:nvSpPr>
          <p:cNvPr id="5" name="object 5"/>
          <p:cNvSpPr txBox="1">
            <a:spLocks noGrp="1"/>
          </p:cNvSpPr>
          <p:nvPr>
            <p:ph type="title"/>
          </p:nvPr>
        </p:nvSpPr>
        <p:spPr>
          <a:xfrm>
            <a:off x="332231" y="301752"/>
            <a:ext cx="11513820" cy="1859280"/>
          </a:xfrm>
          <a:prstGeom prst="rect">
            <a:avLst/>
          </a:prstGeom>
          <a:solidFill>
            <a:srgbClr val="F6BB67"/>
          </a:solidFill>
        </p:spPr>
        <p:txBody>
          <a:bodyPr vert="horz" wrap="square" lIns="0" tIns="1270" rIns="0" bIns="0" rtlCol="0">
            <a:spAutoFit/>
          </a:bodyPr>
          <a:lstStyle/>
          <a:p>
            <a:pPr>
              <a:lnSpc>
                <a:spcPct val="100000"/>
              </a:lnSpc>
              <a:spcBef>
                <a:spcPts val="10"/>
              </a:spcBef>
            </a:pPr>
            <a:endParaRPr sz="4300">
              <a:latin typeface="Times New Roman"/>
              <a:cs typeface="Times New Roman"/>
            </a:endParaRPr>
          </a:p>
          <a:p>
            <a:pPr marL="542290">
              <a:lnSpc>
                <a:spcPct val="100000"/>
              </a:lnSpc>
              <a:spcBef>
                <a:spcPts val="5"/>
              </a:spcBef>
            </a:pPr>
            <a:r>
              <a:rPr sz="3400" b="0" spc="-25" dirty="0">
                <a:solidFill>
                  <a:srgbClr val="FFFFFF"/>
                </a:solidFill>
                <a:latin typeface="Lucida Sans Unicode"/>
                <a:cs typeface="Lucida Sans Unicode"/>
              </a:rPr>
              <a:t>FRAMGÅNG</a:t>
            </a:r>
            <a:r>
              <a:rPr sz="3400" b="0" spc="-195" dirty="0">
                <a:solidFill>
                  <a:srgbClr val="FFFFFF"/>
                </a:solidFill>
                <a:latin typeface="Lucida Sans Unicode"/>
                <a:cs typeface="Lucida Sans Unicode"/>
              </a:rPr>
              <a:t> </a:t>
            </a:r>
            <a:r>
              <a:rPr sz="3400" b="0" dirty="0">
                <a:solidFill>
                  <a:srgbClr val="FFFFFF"/>
                </a:solidFill>
                <a:latin typeface="Lucida Sans Unicode"/>
                <a:cs typeface="Lucida Sans Unicode"/>
              </a:rPr>
              <a:t>–</a:t>
            </a:r>
            <a:r>
              <a:rPr sz="3400" b="0" spc="-195" dirty="0">
                <a:solidFill>
                  <a:srgbClr val="FFFFFF"/>
                </a:solidFill>
                <a:latin typeface="Lucida Sans Unicode"/>
                <a:cs typeface="Lucida Sans Unicode"/>
              </a:rPr>
              <a:t> </a:t>
            </a:r>
            <a:r>
              <a:rPr sz="3400" b="0" spc="35" dirty="0">
                <a:solidFill>
                  <a:srgbClr val="FFFFFF"/>
                </a:solidFill>
                <a:latin typeface="Lucida Sans Unicode"/>
                <a:cs typeface="Lucida Sans Unicode"/>
              </a:rPr>
              <a:t>HUR</a:t>
            </a:r>
            <a:r>
              <a:rPr sz="3400" b="0" spc="-195" dirty="0">
                <a:solidFill>
                  <a:srgbClr val="FFFFFF"/>
                </a:solidFill>
                <a:latin typeface="Lucida Sans Unicode"/>
                <a:cs typeface="Lucida Sans Unicode"/>
              </a:rPr>
              <a:t> </a:t>
            </a:r>
            <a:r>
              <a:rPr sz="3400" b="0" spc="15" dirty="0">
                <a:solidFill>
                  <a:srgbClr val="FFFFFF"/>
                </a:solidFill>
                <a:latin typeface="Lucida Sans Unicode"/>
                <a:cs typeface="Lucida Sans Unicode"/>
              </a:rPr>
              <a:t>SER</a:t>
            </a:r>
            <a:r>
              <a:rPr sz="3400" b="0" spc="-195" dirty="0">
                <a:solidFill>
                  <a:srgbClr val="FFFFFF"/>
                </a:solidFill>
                <a:latin typeface="Lucida Sans Unicode"/>
                <a:cs typeface="Lucida Sans Unicode"/>
              </a:rPr>
              <a:t> </a:t>
            </a:r>
            <a:r>
              <a:rPr sz="3400" b="0" spc="-95" dirty="0">
                <a:solidFill>
                  <a:srgbClr val="FFFFFF"/>
                </a:solidFill>
                <a:latin typeface="Lucida Sans Unicode"/>
                <a:cs typeface="Lucida Sans Unicode"/>
              </a:rPr>
              <a:t>DET</a:t>
            </a:r>
            <a:r>
              <a:rPr sz="3400" b="0" spc="-195" dirty="0">
                <a:solidFill>
                  <a:srgbClr val="FFFFFF"/>
                </a:solidFill>
                <a:latin typeface="Lucida Sans Unicode"/>
                <a:cs typeface="Lucida Sans Unicode"/>
              </a:rPr>
              <a:t> </a:t>
            </a:r>
            <a:r>
              <a:rPr sz="3400" b="0" spc="-30" dirty="0">
                <a:solidFill>
                  <a:srgbClr val="FFFFFF"/>
                </a:solidFill>
                <a:latin typeface="Lucida Sans Unicode"/>
                <a:cs typeface="Lucida Sans Unicode"/>
              </a:rPr>
              <a:t>UT?</a:t>
            </a:r>
            <a:endParaRPr sz="3400">
              <a:latin typeface="Lucida Sans Unicode"/>
              <a:cs typeface="Lucida Sans Unicode"/>
            </a:endParaRPr>
          </a:p>
        </p:txBody>
      </p:sp>
      <p:sp>
        <p:nvSpPr>
          <p:cNvPr id="6" name="object 6"/>
          <p:cNvSpPr txBox="1"/>
          <p:nvPr/>
        </p:nvSpPr>
        <p:spPr>
          <a:xfrm>
            <a:off x="428345" y="2225166"/>
            <a:ext cx="11105515" cy="1001749"/>
          </a:xfrm>
          <a:prstGeom prst="rect">
            <a:avLst/>
          </a:prstGeom>
        </p:spPr>
        <p:txBody>
          <a:bodyPr vert="horz" wrap="square" lIns="0" tIns="3175" rIns="0" bIns="0" rtlCol="0">
            <a:spAutoFit/>
          </a:bodyPr>
          <a:lstStyle/>
          <a:p>
            <a:pPr marL="12700" marR="5080">
              <a:lnSpc>
                <a:spcPct val="102899"/>
              </a:lnSpc>
              <a:spcBef>
                <a:spcPts val="25"/>
              </a:spcBef>
            </a:pPr>
            <a:r>
              <a:rPr lang="sv-SE" sz="2100" spc="-10" dirty="0" smtClean="0">
                <a:solidFill>
                  <a:srgbClr val="5E5E5E"/>
                </a:solidFill>
                <a:latin typeface="Lucida Sans Unicode"/>
                <a:cs typeface="Lucida Sans Unicode"/>
              </a:rPr>
              <a:t>Definitionen kan se olika ut för oss.</a:t>
            </a:r>
            <a:r>
              <a:rPr lang="sv-SE" sz="2100" spc="-110" dirty="0" smtClean="0">
                <a:solidFill>
                  <a:srgbClr val="5E5E5E"/>
                </a:solidFill>
                <a:latin typeface="Lucida Sans Unicode"/>
                <a:cs typeface="Lucida Sans Unicode"/>
              </a:rPr>
              <a:t> </a:t>
            </a:r>
            <a:r>
              <a:rPr sz="2100" spc="-20" dirty="0" smtClean="0">
                <a:solidFill>
                  <a:srgbClr val="5E5E5E"/>
                </a:solidFill>
                <a:latin typeface="Lucida Sans Unicode"/>
                <a:cs typeface="Lucida Sans Unicode"/>
              </a:rPr>
              <a:t>Våra</a:t>
            </a:r>
            <a:r>
              <a:rPr sz="2100" spc="-110" dirty="0" smtClean="0">
                <a:solidFill>
                  <a:srgbClr val="5E5E5E"/>
                </a:solidFill>
                <a:latin typeface="Lucida Sans Unicode"/>
                <a:cs typeface="Lucida Sans Unicode"/>
              </a:rPr>
              <a:t> </a:t>
            </a:r>
            <a:r>
              <a:rPr sz="2100" spc="-20" dirty="0">
                <a:solidFill>
                  <a:srgbClr val="5E5E5E"/>
                </a:solidFill>
                <a:latin typeface="Lucida Sans Unicode"/>
                <a:cs typeface="Lucida Sans Unicode"/>
              </a:rPr>
              <a:t>ambitioner</a:t>
            </a:r>
            <a:r>
              <a:rPr sz="2100" spc="-110" dirty="0">
                <a:solidFill>
                  <a:srgbClr val="5E5E5E"/>
                </a:solidFill>
                <a:latin typeface="Lucida Sans Unicode"/>
                <a:cs typeface="Lucida Sans Unicode"/>
              </a:rPr>
              <a:t> </a:t>
            </a:r>
            <a:r>
              <a:rPr sz="2100" spc="-25" dirty="0">
                <a:solidFill>
                  <a:srgbClr val="5E5E5E"/>
                </a:solidFill>
                <a:latin typeface="Lucida Sans Unicode"/>
                <a:cs typeface="Lucida Sans Unicode"/>
              </a:rPr>
              <a:t>påverkas</a:t>
            </a:r>
            <a:r>
              <a:rPr sz="2100" spc="-110" dirty="0">
                <a:solidFill>
                  <a:srgbClr val="5E5E5E"/>
                </a:solidFill>
                <a:latin typeface="Lucida Sans Unicode"/>
                <a:cs typeface="Lucida Sans Unicode"/>
              </a:rPr>
              <a:t> </a:t>
            </a:r>
            <a:r>
              <a:rPr sz="2100" spc="-5" dirty="0">
                <a:solidFill>
                  <a:srgbClr val="5E5E5E"/>
                </a:solidFill>
                <a:latin typeface="Lucida Sans Unicode"/>
                <a:cs typeface="Lucida Sans Unicode"/>
              </a:rPr>
              <a:t>av</a:t>
            </a:r>
            <a:r>
              <a:rPr sz="2100" spc="-110" dirty="0">
                <a:solidFill>
                  <a:srgbClr val="5E5E5E"/>
                </a:solidFill>
                <a:latin typeface="Lucida Sans Unicode"/>
                <a:cs typeface="Lucida Sans Unicode"/>
              </a:rPr>
              <a:t> </a:t>
            </a:r>
            <a:r>
              <a:rPr sz="2100" dirty="0">
                <a:solidFill>
                  <a:srgbClr val="5E5E5E"/>
                </a:solidFill>
                <a:latin typeface="Lucida Sans Unicode"/>
                <a:cs typeface="Lucida Sans Unicode"/>
              </a:rPr>
              <a:t>vår</a:t>
            </a:r>
            <a:r>
              <a:rPr sz="2100" spc="-114" dirty="0">
                <a:solidFill>
                  <a:srgbClr val="5E5E5E"/>
                </a:solidFill>
                <a:latin typeface="Lucida Sans Unicode"/>
                <a:cs typeface="Lucida Sans Unicode"/>
              </a:rPr>
              <a:t> </a:t>
            </a:r>
            <a:r>
              <a:rPr sz="2100" spc="-50" dirty="0">
                <a:solidFill>
                  <a:srgbClr val="5E5E5E"/>
                </a:solidFill>
                <a:latin typeface="Lucida Sans Unicode"/>
                <a:cs typeface="Lucida Sans Unicode"/>
              </a:rPr>
              <a:t>uppväxt,</a:t>
            </a:r>
            <a:r>
              <a:rPr sz="2100" spc="-110" dirty="0">
                <a:solidFill>
                  <a:srgbClr val="5E5E5E"/>
                </a:solidFill>
                <a:latin typeface="Lucida Sans Unicode"/>
                <a:cs typeface="Lucida Sans Unicode"/>
              </a:rPr>
              <a:t> </a:t>
            </a:r>
            <a:r>
              <a:rPr sz="2100" dirty="0">
                <a:solidFill>
                  <a:srgbClr val="5E5E5E"/>
                </a:solidFill>
                <a:latin typeface="Lucida Sans Unicode"/>
                <a:cs typeface="Lucida Sans Unicode"/>
              </a:rPr>
              <a:t>vår</a:t>
            </a:r>
            <a:r>
              <a:rPr sz="2100" spc="-110" dirty="0">
                <a:solidFill>
                  <a:srgbClr val="5E5E5E"/>
                </a:solidFill>
                <a:latin typeface="Lucida Sans Unicode"/>
                <a:cs typeface="Lucida Sans Unicode"/>
              </a:rPr>
              <a:t> </a:t>
            </a:r>
            <a:r>
              <a:rPr sz="2100" spc="-60" dirty="0">
                <a:solidFill>
                  <a:srgbClr val="5E5E5E"/>
                </a:solidFill>
                <a:latin typeface="Lucida Sans Unicode"/>
                <a:cs typeface="Lucida Sans Unicode"/>
              </a:rPr>
              <a:t>miljö,</a:t>
            </a:r>
            <a:r>
              <a:rPr sz="2100" spc="-110" dirty="0">
                <a:solidFill>
                  <a:srgbClr val="5E5E5E"/>
                </a:solidFill>
                <a:latin typeface="Lucida Sans Unicode"/>
                <a:cs typeface="Lucida Sans Unicode"/>
              </a:rPr>
              <a:t> </a:t>
            </a:r>
            <a:r>
              <a:rPr sz="2100" dirty="0">
                <a:solidFill>
                  <a:srgbClr val="5E5E5E"/>
                </a:solidFill>
                <a:latin typeface="Lucida Sans Unicode"/>
                <a:cs typeface="Lucida Sans Unicode"/>
              </a:rPr>
              <a:t>vår</a:t>
            </a:r>
            <a:r>
              <a:rPr sz="2100" spc="-110" dirty="0">
                <a:solidFill>
                  <a:srgbClr val="5E5E5E"/>
                </a:solidFill>
                <a:latin typeface="Lucida Sans Unicode"/>
                <a:cs typeface="Lucida Sans Unicode"/>
              </a:rPr>
              <a:t> </a:t>
            </a:r>
            <a:r>
              <a:rPr sz="2100" spc="-50" dirty="0">
                <a:solidFill>
                  <a:srgbClr val="5E5E5E"/>
                </a:solidFill>
                <a:latin typeface="Lucida Sans Unicode"/>
                <a:cs typeface="Lucida Sans Unicode"/>
              </a:rPr>
              <a:t>bild</a:t>
            </a:r>
            <a:r>
              <a:rPr sz="2100" spc="-114" dirty="0">
                <a:solidFill>
                  <a:srgbClr val="5E5E5E"/>
                </a:solidFill>
                <a:latin typeface="Lucida Sans Unicode"/>
                <a:cs typeface="Lucida Sans Unicode"/>
              </a:rPr>
              <a:t> </a:t>
            </a:r>
            <a:r>
              <a:rPr sz="2100" spc="-5" dirty="0">
                <a:solidFill>
                  <a:srgbClr val="5E5E5E"/>
                </a:solidFill>
                <a:latin typeface="Lucida Sans Unicode"/>
                <a:cs typeface="Lucida Sans Unicode"/>
              </a:rPr>
              <a:t>av </a:t>
            </a:r>
            <a:r>
              <a:rPr sz="2100" spc="-650" dirty="0">
                <a:solidFill>
                  <a:srgbClr val="5E5E5E"/>
                </a:solidFill>
                <a:latin typeface="Lucida Sans Unicode"/>
                <a:cs typeface="Lucida Sans Unicode"/>
              </a:rPr>
              <a:t> </a:t>
            </a:r>
            <a:r>
              <a:rPr sz="2100" spc="-50" dirty="0">
                <a:solidFill>
                  <a:srgbClr val="5E5E5E"/>
                </a:solidFill>
                <a:latin typeface="Lucida Sans Unicode"/>
                <a:cs typeface="Lucida Sans Unicode"/>
              </a:rPr>
              <a:t>oss</a:t>
            </a:r>
            <a:r>
              <a:rPr sz="2100" spc="-120" dirty="0">
                <a:solidFill>
                  <a:srgbClr val="5E5E5E"/>
                </a:solidFill>
                <a:latin typeface="Lucida Sans Unicode"/>
                <a:cs typeface="Lucida Sans Unicode"/>
              </a:rPr>
              <a:t> </a:t>
            </a:r>
            <a:r>
              <a:rPr sz="2100" spc="-35" dirty="0">
                <a:solidFill>
                  <a:srgbClr val="5E5E5E"/>
                </a:solidFill>
                <a:latin typeface="Lucida Sans Unicode"/>
                <a:cs typeface="Lucida Sans Unicode"/>
              </a:rPr>
              <a:t>själva</a:t>
            </a:r>
            <a:r>
              <a:rPr sz="2100" spc="-114" dirty="0">
                <a:solidFill>
                  <a:srgbClr val="5E5E5E"/>
                </a:solidFill>
                <a:latin typeface="Lucida Sans Unicode"/>
                <a:cs typeface="Lucida Sans Unicode"/>
              </a:rPr>
              <a:t> </a:t>
            </a:r>
            <a:r>
              <a:rPr sz="2100" spc="-35" dirty="0">
                <a:solidFill>
                  <a:srgbClr val="5E5E5E"/>
                </a:solidFill>
                <a:latin typeface="Lucida Sans Unicode"/>
                <a:cs typeface="Lucida Sans Unicode"/>
              </a:rPr>
              <a:t>och</a:t>
            </a:r>
            <a:r>
              <a:rPr sz="2100" spc="-120" dirty="0">
                <a:solidFill>
                  <a:srgbClr val="5E5E5E"/>
                </a:solidFill>
                <a:latin typeface="Lucida Sans Unicode"/>
                <a:cs typeface="Lucida Sans Unicode"/>
              </a:rPr>
              <a:t> </a:t>
            </a:r>
            <a:r>
              <a:rPr sz="2100" spc="-10" dirty="0">
                <a:solidFill>
                  <a:srgbClr val="5E5E5E"/>
                </a:solidFill>
                <a:latin typeface="Lucida Sans Unicode"/>
                <a:cs typeface="Lucida Sans Unicode"/>
              </a:rPr>
              <a:t>de</a:t>
            </a:r>
            <a:r>
              <a:rPr sz="2100" spc="-114" dirty="0">
                <a:solidFill>
                  <a:srgbClr val="5E5E5E"/>
                </a:solidFill>
                <a:latin typeface="Lucida Sans Unicode"/>
                <a:cs typeface="Lucida Sans Unicode"/>
              </a:rPr>
              <a:t> </a:t>
            </a:r>
            <a:r>
              <a:rPr sz="2100" spc="-30" dirty="0">
                <a:solidFill>
                  <a:srgbClr val="5E5E5E"/>
                </a:solidFill>
                <a:latin typeface="Lucida Sans Unicode"/>
                <a:cs typeface="Lucida Sans Unicode"/>
              </a:rPr>
              <a:t>människor</a:t>
            </a:r>
            <a:r>
              <a:rPr sz="2100" spc="-114" dirty="0">
                <a:solidFill>
                  <a:srgbClr val="5E5E5E"/>
                </a:solidFill>
                <a:latin typeface="Lucida Sans Unicode"/>
                <a:cs typeface="Lucida Sans Unicode"/>
              </a:rPr>
              <a:t> </a:t>
            </a:r>
            <a:r>
              <a:rPr sz="2100" spc="-45" dirty="0">
                <a:solidFill>
                  <a:srgbClr val="5E5E5E"/>
                </a:solidFill>
                <a:latin typeface="Lucida Sans Unicode"/>
                <a:cs typeface="Lucida Sans Unicode"/>
              </a:rPr>
              <a:t>vi</a:t>
            </a:r>
            <a:r>
              <a:rPr sz="2100" spc="-120" dirty="0">
                <a:solidFill>
                  <a:srgbClr val="5E5E5E"/>
                </a:solidFill>
                <a:latin typeface="Lucida Sans Unicode"/>
                <a:cs typeface="Lucida Sans Unicode"/>
              </a:rPr>
              <a:t> </a:t>
            </a:r>
            <a:r>
              <a:rPr sz="2100" spc="-10" dirty="0">
                <a:solidFill>
                  <a:srgbClr val="5E5E5E"/>
                </a:solidFill>
                <a:latin typeface="Lucida Sans Unicode"/>
                <a:cs typeface="Lucida Sans Unicode"/>
              </a:rPr>
              <a:t>lever</a:t>
            </a:r>
            <a:r>
              <a:rPr sz="2100" spc="-114" dirty="0">
                <a:solidFill>
                  <a:srgbClr val="5E5E5E"/>
                </a:solidFill>
                <a:latin typeface="Lucida Sans Unicode"/>
                <a:cs typeface="Lucida Sans Unicode"/>
              </a:rPr>
              <a:t> </a:t>
            </a:r>
            <a:r>
              <a:rPr sz="2100" spc="-35" dirty="0">
                <a:solidFill>
                  <a:srgbClr val="5E5E5E"/>
                </a:solidFill>
                <a:latin typeface="Lucida Sans Unicode"/>
                <a:cs typeface="Lucida Sans Unicode"/>
              </a:rPr>
              <a:t>och</a:t>
            </a:r>
            <a:r>
              <a:rPr sz="2100" spc="-114" dirty="0">
                <a:solidFill>
                  <a:srgbClr val="5E5E5E"/>
                </a:solidFill>
                <a:latin typeface="Lucida Sans Unicode"/>
                <a:cs typeface="Lucida Sans Unicode"/>
              </a:rPr>
              <a:t> </a:t>
            </a:r>
            <a:r>
              <a:rPr sz="2100" dirty="0">
                <a:solidFill>
                  <a:srgbClr val="5E5E5E"/>
                </a:solidFill>
                <a:latin typeface="Lucida Sans Unicode"/>
                <a:cs typeface="Lucida Sans Unicode"/>
              </a:rPr>
              <a:t>arbetar</a:t>
            </a:r>
            <a:r>
              <a:rPr sz="2100" spc="-120" dirty="0">
                <a:solidFill>
                  <a:srgbClr val="5E5E5E"/>
                </a:solidFill>
                <a:latin typeface="Lucida Sans Unicode"/>
                <a:cs typeface="Lucida Sans Unicode"/>
              </a:rPr>
              <a:t> </a:t>
            </a:r>
            <a:r>
              <a:rPr sz="2100" spc="-30" dirty="0">
                <a:solidFill>
                  <a:srgbClr val="5E5E5E"/>
                </a:solidFill>
                <a:latin typeface="Lucida Sans Unicode"/>
                <a:cs typeface="Lucida Sans Unicode"/>
              </a:rPr>
              <a:t>tillsammans</a:t>
            </a:r>
            <a:r>
              <a:rPr sz="2100" spc="-114" dirty="0">
                <a:solidFill>
                  <a:srgbClr val="5E5E5E"/>
                </a:solidFill>
                <a:latin typeface="Lucida Sans Unicode"/>
                <a:cs typeface="Lucida Sans Unicode"/>
              </a:rPr>
              <a:t> </a:t>
            </a:r>
            <a:r>
              <a:rPr sz="2100" spc="-5" dirty="0">
                <a:solidFill>
                  <a:srgbClr val="5E5E5E"/>
                </a:solidFill>
                <a:latin typeface="Lucida Sans Unicode"/>
                <a:cs typeface="Lucida Sans Unicode"/>
              </a:rPr>
              <a:t>med</a:t>
            </a:r>
            <a:r>
              <a:rPr sz="2100" spc="-114" dirty="0">
                <a:solidFill>
                  <a:srgbClr val="5E5E5E"/>
                </a:solidFill>
                <a:latin typeface="Lucida Sans Unicode"/>
                <a:cs typeface="Lucida Sans Unicode"/>
              </a:rPr>
              <a:t> </a:t>
            </a:r>
            <a:r>
              <a:rPr sz="2100" spc="-70" dirty="0">
                <a:solidFill>
                  <a:srgbClr val="5E5E5E"/>
                </a:solidFill>
                <a:latin typeface="Lucida Sans Unicode"/>
                <a:cs typeface="Lucida Sans Unicode"/>
              </a:rPr>
              <a:t>i</a:t>
            </a:r>
            <a:r>
              <a:rPr sz="2100" spc="-120" dirty="0">
                <a:solidFill>
                  <a:srgbClr val="5E5E5E"/>
                </a:solidFill>
                <a:latin typeface="Lucida Sans Unicode"/>
                <a:cs typeface="Lucida Sans Unicode"/>
              </a:rPr>
              <a:t> </a:t>
            </a:r>
            <a:r>
              <a:rPr sz="2100" spc="5" dirty="0">
                <a:solidFill>
                  <a:srgbClr val="5E5E5E"/>
                </a:solidFill>
                <a:latin typeface="Lucida Sans Unicode"/>
                <a:cs typeface="Lucida Sans Unicode"/>
              </a:rPr>
              <a:t>våra</a:t>
            </a:r>
            <a:r>
              <a:rPr sz="2100" spc="-114" dirty="0">
                <a:solidFill>
                  <a:srgbClr val="5E5E5E"/>
                </a:solidFill>
                <a:latin typeface="Lucida Sans Unicode"/>
                <a:cs typeface="Lucida Sans Unicode"/>
              </a:rPr>
              <a:t> </a:t>
            </a:r>
            <a:r>
              <a:rPr sz="2100" spc="-5" dirty="0">
                <a:solidFill>
                  <a:srgbClr val="5E5E5E"/>
                </a:solidFill>
                <a:latin typeface="Lucida Sans Unicode"/>
                <a:cs typeface="Lucida Sans Unicode"/>
              </a:rPr>
              <a:t>nya</a:t>
            </a:r>
            <a:r>
              <a:rPr sz="2100" spc="-114" dirty="0">
                <a:solidFill>
                  <a:srgbClr val="5E5E5E"/>
                </a:solidFill>
                <a:latin typeface="Lucida Sans Unicode"/>
                <a:cs typeface="Lucida Sans Unicode"/>
              </a:rPr>
              <a:t> </a:t>
            </a:r>
            <a:r>
              <a:rPr sz="2100" spc="-30" dirty="0">
                <a:solidFill>
                  <a:srgbClr val="5E5E5E"/>
                </a:solidFill>
                <a:latin typeface="Lucida Sans Unicode"/>
                <a:cs typeface="Lucida Sans Unicode"/>
              </a:rPr>
              <a:t>samhällen.</a:t>
            </a:r>
            <a:endParaRPr sz="2100" dirty="0">
              <a:latin typeface="Lucida Sans Unicode"/>
              <a:cs typeface="Lucida Sans Unicode"/>
            </a:endParaRPr>
          </a:p>
        </p:txBody>
      </p:sp>
      <p:sp>
        <p:nvSpPr>
          <p:cNvPr id="7" name="object 7"/>
          <p:cNvSpPr txBox="1"/>
          <p:nvPr/>
        </p:nvSpPr>
        <p:spPr>
          <a:xfrm>
            <a:off x="428345" y="3737839"/>
            <a:ext cx="11292738" cy="1924885"/>
          </a:xfrm>
          <a:prstGeom prst="rect">
            <a:avLst/>
          </a:prstGeom>
        </p:spPr>
        <p:txBody>
          <a:bodyPr vert="horz" wrap="square" lIns="0" tIns="52069" rIns="0" bIns="0" rtlCol="0">
            <a:spAutoFit/>
          </a:bodyPr>
          <a:lstStyle/>
          <a:p>
            <a:pPr marL="450850" algn="ctr">
              <a:lnSpc>
                <a:spcPct val="100000"/>
              </a:lnSpc>
              <a:spcBef>
                <a:spcPts val="409"/>
              </a:spcBef>
            </a:pPr>
            <a:r>
              <a:rPr sz="2900" spc="-25" dirty="0">
                <a:solidFill>
                  <a:srgbClr val="FFBF00"/>
                </a:solidFill>
                <a:latin typeface="Lucida Sans Unicode"/>
                <a:cs typeface="Lucida Sans Unicode"/>
              </a:rPr>
              <a:t>Som person med migrationserfarenhet, din bakgrund och</a:t>
            </a:r>
          </a:p>
          <a:p>
            <a:pPr marL="336550" algn="ctr">
              <a:lnSpc>
                <a:spcPts val="3090"/>
              </a:lnSpc>
              <a:spcBef>
                <a:spcPts val="280"/>
              </a:spcBef>
            </a:pPr>
            <a:r>
              <a:rPr sz="2900" spc="-25" dirty="0">
                <a:solidFill>
                  <a:srgbClr val="FFBF00"/>
                </a:solidFill>
                <a:latin typeface="Lucida Sans Unicode"/>
                <a:cs typeface="Lucida Sans Unicode"/>
              </a:rPr>
              <a:t>utmaningar du har övervunnit är en del av din motivation till</a:t>
            </a:r>
          </a:p>
          <a:p>
            <a:pPr marL="744220" algn="ctr">
              <a:lnSpc>
                <a:spcPts val="3570"/>
              </a:lnSpc>
            </a:pPr>
            <a:r>
              <a:rPr sz="2900" spc="-25" dirty="0">
                <a:solidFill>
                  <a:srgbClr val="FFBF00"/>
                </a:solidFill>
                <a:latin typeface="Lucida Sans Unicode"/>
                <a:cs typeface="Lucida Sans Unicode"/>
              </a:rPr>
              <a:t>lyckas.</a:t>
            </a:r>
          </a:p>
          <a:p>
            <a:pPr marL="12700">
              <a:lnSpc>
                <a:spcPct val="100000"/>
              </a:lnSpc>
              <a:spcBef>
                <a:spcPts val="1605"/>
              </a:spcBef>
            </a:pPr>
            <a:r>
              <a:rPr sz="2100" spc="-10" dirty="0">
                <a:solidFill>
                  <a:srgbClr val="5E5E5E"/>
                </a:solidFill>
                <a:latin typeface="Lucida Sans Unicode"/>
                <a:cs typeface="Lucida Sans Unicode"/>
              </a:rPr>
              <a:t>Framgång kan vara </a:t>
            </a:r>
            <a:r>
              <a:rPr sz="2100" spc="-10" dirty="0" smtClean="0">
                <a:solidFill>
                  <a:srgbClr val="5E5E5E"/>
                </a:solidFill>
                <a:latin typeface="Lucida Sans Unicode"/>
                <a:cs typeface="Lucida Sans Unicode"/>
              </a:rPr>
              <a:t>komplex</a:t>
            </a:r>
            <a:r>
              <a:rPr lang="sv-SE" sz="2100" spc="-10" dirty="0" smtClean="0">
                <a:solidFill>
                  <a:srgbClr val="5E5E5E"/>
                </a:solidFill>
                <a:latin typeface="Lucida Sans Unicode"/>
                <a:cs typeface="Lucida Sans Unicode"/>
              </a:rPr>
              <a:t>t</a:t>
            </a:r>
            <a:r>
              <a:rPr sz="2100" spc="-10" dirty="0" smtClean="0">
                <a:solidFill>
                  <a:srgbClr val="5E5E5E"/>
                </a:solidFill>
                <a:latin typeface="Lucida Sans Unicode"/>
                <a:cs typeface="Lucida Sans Unicode"/>
              </a:rPr>
              <a:t>, </a:t>
            </a:r>
            <a:r>
              <a:rPr sz="2100" spc="-10" dirty="0">
                <a:solidFill>
                  <a:srgbClr val="5E5E5E"/>
                </a:solidFill>
                <a:latin typeface="Lucida Sans Unicode"/>
                <a:cs typeface="Lucida Sans Unicode"/>
              </a:rPr>
              <a:t>men det kan också vara ganska enkelt.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400"/>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F6BB67"/>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sp>
          <p:nvSpPr>
            <p:cNvPr id="7" name="object 7"/>
            <p:cNvSpPr/>
            <p:nvPr/>
          </p:nvSpPr>
          <p:spPr>
            <a:xfrm>
              <a:off x="8857919" y="5077199"/>
              <a:ext cx="325755" cy="340995"/>
            </a:xfrm>
            <a:custGeom>
              <a:avLst/>
              <a:gdLst/>
              <a:ahLst/>
              <a:cxnLst/>
              <a:rect l="l" t="t" r="r" b="b"/>
              <a:pathLst>
                <a:path w="325754" h="340995">
                  <a:moveTo>
                    <a:pt x="319085" y="24329"/>
                  </a:moveTo>
                  <a:lnTo>
                    <a:pt x="35087" y="0"/>
                  </a:lnTo>
                  <a:lnTo>
                    <a:pt x="30594" y="16787"/>
                  </a:lnTo>
                  <a:lnTo>
                    <a:pt x="21495" y="52570"/>
                  </a:lnTo>
                  <a:lnTo>
                    <a:pt x="7738" y="125069"/>
                  </a:lnTo>
                  <a:lnTo>
                    <a:pt x="384" y="193230"/>
                  </a:lnTo>
                  <a:lnTo>
                    <a:pt x="0" y="216871"/>
                  </a:lnTo>
                  <a:lnTo>
                    <a:pt x="4403" y="239855"/>
                  </a:lnTo>
                  <a:lnTo>
                    <a:pt x="26709" y="280984"/>
                  </a:lnTo>
                  <a:lnTo>
                    <a:pt x="57389" y="308636"/>
                  </a:lnTo>
                  <a:lnTo>
                    <a:pt x="94099" y="327561"/>
                  </a:lnTo>
                  <a:lnTo>
                    <a:pt x="141626" y="338190"/>
                  </a:lnTo>
                  <a:lnTo>
                    <a:pt x="173243" y="340697"/>
                  </a:lnTo>
                  <a:lnTo>
                    <a:pt x="215591" y="338232"/>
                  </a:lnTo>
                  <a:lnTo>
                    <a:pt x="228760" y="333066"/>
                  </a:lnTo>
                  <a:lnTo>
                    <a:pt x="120572" y="292591"/>
                  </a:lnTo>
                  <a:lnTo>
                    <a:pt x="97690" y="283975"/>
                  </a:lnTo>
                  <a:lnTo>
                    <a:pt x="58624" y="254556"/>
                  </a:lnTo>
                  <a:lnTo>
                    <a:pt x="41321" y="212697"/>
                  </a:lnTo>
                  <a:lnTo>
                    <a:pt x="41713" y="197271"/>
                  </a:lnTo>
                  <a:lnTo>
                    <a:pt x="48289" y="134892"/>
                  </a:lnTo>
                  <a:lnTo>
                    <a:pt x="59255" y="74247"/>
                  </a:lnTo>
                  <a:lnTo>
                    <a:pt x="66385" y="44254"/>
                  </a:lnTo>
                  <a:lnTo>
                    <a:pt x="281506" y="62742"/>
                  </a:lnTo>
                  <a:lnTo>
                    <a:pt x="324073" y="78667"/>
                  </a:lnTo>
                  <a:lnTo>
                    <a:pt x="320946" y="41280"/>
                  </a:lnTo>
                  <a:lnTo>
                    <a:pt x="319085" y="24329"/>
                  </a:lnTo>
                  <a:close/>
                </a:path>
                <a:path w="325754" h="340995">
                  <a:moveTo>
                    <a:pt x="324073" y="78667"/>
                  </a:moveTo>
                  <a:lnTo>
                    <a:pt x="281506" y="62742"/>
                  </a:lnTo>
                  <a:lnTo>
                    <a:pt x="283425" y="93756"/>
                  </a:lnTo>
                  <a:lnTo>
                    <a:pt x="283937" y="124808"/>
                  </a:lnTo>
                  <a:lnTo>
                    <a:pt x="280739" y="186843"/>
                  </a:lnTo>
                  <a:lnTo>
                    <a:pt x="266892" y="252957"/>
                  </a:lnTo>
                  <a:lnTo>
                    <a:pt x="213215" y="296006"/>
                  </a:lnTo>
                  <a:lnTo>
                    <a:pt x="177101" y="299341"/>
                  </a:lnTo>
                  <a:lnTo>
                    <a:pt x="144888" y="296754"/>
                  </a:lnTo>
                  <a:lnTo>
                    <a:pt x="120572" y="292591"/>
                  </a:lnTo>
                  <a:lnTo>
                    <a:pt x="228760" y="333066"/>
                  </a:lnTo>
                  <a:lnTo>
                    <a:pt x="285297" y="297728"/>
                  </a:lnTo>
                  <a:lnTo>
                    <a:pt x="307903" y="263533"/>
                  </a:lnTo>
                  <a:lnTo>
                    <a:pt x="319177" y="222607"/>
                  </a:lnTo>
                  <a:lnTo>
                    <a:pt x="324548" y="153280"/>
                  </a:lnTo>
                  <a:lnTo>
                    <a:pt x="325270" y="115910"/>
                  </a:lnTo>
                  <a:lnTo>
                    <a:pt x="324073" y="78667"/>
                  </a:lnTo>
                  <a:close/>
                </a:path>
              </a:pathLst>
            </a:custGeom>
            <a:solidFill>
              <a:srgbClr val="FFFFFF"/>
            </a:solidFill>
          </p:spPr>
          <p:txBody>
            <a:bodyPr wrap="square" lIns="0" tIns="0" rIns="0" bIns="0" rtlCol="0"/>
            <a:lstStyle/>
            <a:p>
              <a:endParaRPr/>
            </a:p>
          </p:txBody>
        </p:sp>
        <p:sp>
          <p:nvSpPr>
            <p:cNvPr id="8" name="object 8"/>
            <p:cNvSpPr/>
            <p:nvPr/>
          </p:nvSpPr>
          <p:spPr>
            <a:xfrm>
              <a:off x="8857919" y="5077199"/>
              <a:ext cx="325755" cy="340995"/>
            </a:xfrm>
            <a:custGeom>
              <a:avLst/>
              <a:gdLst/>
              <a:ahLst/>
              <a:cxnLst/>
              <a:rect l="l" t="t" r="r" b="b"/>
              <a:pathLst>
                <a:path w="325754" h="340995">
                  <a:moveTo>
                    <a:pt x="321904" y="190583"/>
                  </a:moveTo>
                  <a:lnTo>
                    <a:pt x="324548" y="153280"/>
                  </a:lnTo>
                  <a:lnTo>
                    <a:pt x="325270" y="115910"/>
                  </a:lnTo>
                  <a:lnTo>
                    <a:pt x="324069" y="78551"/>
                  </a:lnTo>
                  <a:lnTo>
                    <a:pt x="320946" y="41280"/>
                  </a:lnTo>
                  <a:lnTo>
                    <a:pt x="319085" y="24329"/>
                  </a:lnTo>
                  <a:lnTo>
                    <a:pt x="35087" y="0"/>
                  </a:lnTo>
                  <a:lnTo>
                    <a:pt x="30594" y="16787"/>
                  </a:lnTo>
                  <a:lnTo>
                    <a:pt x="13875" y="88678"/>
                  </a:lnTo>
                  <a:lnTo>
                    <a:pt x="3092" y="161698"/>
                  </a:lnTo>
                  <a:lnTo>
                    <a:pt x="0" y="216871"/>
                  </a:lnTo>
                  <a:lnTo>
                    <a:pt x="4403" y="239855"/>
                  </a:lnTo>
                  <a:lnTo>
                    <a:pt x="26709" y="280984"/>
                  </a:lnTo>
                  <a:lnTo>
                    <a:pt x="57389" y="308636"/>
                  </a:lnTo>
                  <a:lnTo>
                    <a:pt x="94099" y="327561"/>
                  </a:lnTo>
                  <a:lnTo>
                    <a:pt x="141626" y="338190"/>
                  </a:lnTo>
                  <a:lnTo>
                    <a:pt x="173243" y="340697"/>
                  </a:lnTo>
                  <a:lnTo>
                    <a:pt x="215591" y="338232"/>
                  </a:lnTo>
                  <a:lnTo>
                    <a:pt x="253734" y="323268"/>
                  </a:lnTo>
                  <a:lnTo>
                    <a:pt x="285297" y="297728"/>
                  </a:lnTo>
                  <a:lnTo>
                    <a:pt x="307903" y="263533"/>
                  </a:lnTo>
                  <a:lnTo>
                    <a:pt x="319177" y="222607"/>
                  </a:lnTo>
                  <a:lnTo>
                    <a:pt x="321904" y="190583"/>
                  </a:lnTo>
                </a:path>
                <a:path w="325754" h="340995">
                  <a:moveTo>
                    <a:pt x="177101" y="299341"/>
                  </a:moveTo>
                  <a:lnTo>
                    <a:pt x="120572" y="292591"/>
                  </a:lnTo>
                  <a:lnTo>
                    <a:pt x="76841" y="271199"/>
                  </a:lnTo>
                  <a:lnTo>
                    <a:pt x="49922" y="241821"/>
                  </a:lnTo>
                  <a:lnTo>
                    <a:pt x="41321" y="212697"/>
                  </a:lnTo>
                  <a:lnTo>
                    <a:pt x="41713" y="197271"/>
                  </a:lnTo>
                  <a:lnTo>
                    <a:pt x="48289" y="134892"/>
                  </a:lnTo>
                  <a:lnTo>
                    <a:pt x="59255" y="74247"/>
                  </a:lnTo>
                  <a:lnTo>
                    <a:pt x="66385" y="44254"/>
                  </a:lnTo>
                  <a:lnTo>
                    <a:pt x="281506" y="62742"/>
                  </a:lnTo>
                  <a:lnTo>
                    <a:pt x="283425" y="93756"/>
                  </a:lnTo>
                  <a:lnTo>
                    <a:pt x="283937" y="124808"/>
                  </a:lnTo>
                  <a:lnTo>
                    <a:pt x="283042" y="155852"/>
                  </a:lnTo>
                  <a:lnTo>
                    <a:pt x="278018" y="218408"/>
                  </a:lnTo>
                  <a:lnTo>
                    <a:pt x="244218" y="279684"/>
                  </a:lnTo>
                  <a:lnTo>
                    <a:pt x="177101" y="299341"/>
                  </a:lnTo>
                </a:path>
              </a:pathLst>
            </a:custGeom>
            <a:ln w="24181">
              <a:solidFill>
                <a:srgbClr val="FFFFFF"/>
              </a:solidFill>
            </a:ln>
          </p:spPr>
          <p:txBody>
            <a:bodyPr wrap="square" lIns="0" tIns="0" rIns="0" bIns="0" rtlCol="0"/>
            <a:lstStyle/>
            <a:p>
              <a:endParaRPr/>
            </a:p>
          </p:txBody>
        </p:sp>
        <p:sp>
          <p:nvSpPr>
            <p:cNvPr id="9" name="object 9"/>
            <p:cNvSpPr/>
            <p:nvPr/>
          </p:nvSpPr>
          <p:spPr>
            <a:xfrm>
              <a:off x="8871600" y="4341397"/>
              <a:ext cx="485775" cy="711200"/>
            </a:xfrm>
            <a:custGeom>
              <a:avLst/>
              <a:gdLst/>
              <a:ahLst/>
              <a:cxnLst/>
              <a:rect l="l" t="t" r="r" b="b"/>
              <a:pathLst>
                <a:path w="485775" h="711200">
                  <a:moveTo>
                    <a:pt x="365161" y="17087"/>
                  </a:moveTo>
                  <a:lnTo>
                    <a:pt x="314660" y="2338"/>
                  </a:lnTo>
                  <a:lnTo>
                    <a:pt x="264736" y="0"/>
                  </a:lnTo>
                  <a:lnTo>
                    <a:pt x="216698" y="9427"/>
                  </a:lnTo>
                  <a:lnTo>
                    <a:pt x="172477" y="29735"/>
                  </a:lnTo>
                  <a:lnTo>
                    <a:pt x="134004" y="60036"/>
                  </a:lnTo>
                  <a:lnTo>
                    <a:pt x="103209" y="99445"/>
                  </a:lnTo>
                  <a:lnTo>
                    <a:pt x="81560" y="139454"/>
                  </a:lnTo>
                  <a:lnTo>
                    <a:pt x="62388" y="181403"/>
                  </a:lnTo>
                  <a:lnTo>
                    <a:pt x="45723" y="225108"/>
                  </a:lnTo>
                  <a:lnTo>
                    <a:pt x="31570" y="270475"/>
                  </a:lnTo>
                  <a:lnTo>
                    <a:pt x="20027" y="317050"/>
                  </a:lnTo>
                  <a:lnTo>
                    <a:pt x="11056" y="364920"/>
                  </a:lnTo>
                  <a:lnTo>
                    <a:pt x="4708" y="413809"/>
                  </a:lnTo>
                  <a:lnTo>
                    <a:pt x="1013" y="463535"/>
                  </a:lnTo>
                  <a:lnTo>
                    <a:pt x="0" y="513914"/>
                  </a:lnTo>
                  <a:lnTo>
                    <a:pt x="1698" y="564761"/>
                  </a:lnTo>
                  <a:lnTo>
                    <a:pt x="6137" y="615892"/>
                  </a:lnTo>
                  <a:lnTo>
                    <a:pt x="13346" y="667124"/>
                  </a:lnTo>
                  <a:lnTo>
                    <a:pt x="15991" y="682818"/>
                  </a:lnTo>
                  <a:lnTo>
                    <a:pt x="201182" y="700459"/>
                  </a:lnTo>
                  <a:lnTo>
                    <a:pt x="51681" y="644528"/>
                  </a:lnTo>
                  <a:lnTo>
                    <a:pt x="45353" y="592687"/>
                  </a:lnTo>
                  <a:lnTo>
                    <a:pt x="41980" y="541058"/>
                  </a:lnTo>
                  <a:lnTo>
                    <a:pt x="41525" y="489851"/>
                  </a:lnTo>
                  <a:lnTo>
                    <a:pt x="43954" y="439277"/>
                  </a:lnTo>
                  <a:lnTo>
                    <a:pt x="49234" y="389545"/>
                  </a:lnTo>
                  <a:lnTo>
                    <a:pt x="57328" y="340865"/>
                  </a:lnTo>
                  <a:lnTo>
                    <a:pt x="68204" y="293446"/>
                  </a:lnTo>
                  <a:lnTo>
                    <a:pt x="81825" y="247500"/>
                  </a:lnTo>
                  <a:lnTo>
                    <a:pt x="98158" y="203235"/>
                  </a:lnTo>
                  <a:lnTo>
                    <a:pt x="117168" y="160862"/>
                  </a:lnTo>
                  <a:lnTo>
                    <a:pt x="138821" y="120591"/>
                  </a:lnTo>
                  <a:lnTo>
                    <a:pt x="170741" y="82318"/>
                  </a:lnTo>
                  <a:lnTo>
                    <a:pt x="211651" y="55759"/>
                  </a:lnTo>
                  <a:lnTo>
                    <a:pt x="258516" y="42298"/>
                  </a:lnTo>
                  <a:lnTo>
                    <a:pt x="308307" y="43318"/>
                  </a:lnTo>
                  <a:lnTo>
                    <a:pt x="347582" y="54729"/>
                  </a:lnTo>
                  <a:lnTo>
                    <a:pt x="444525" y="90996"/>
                  </a:lnTo>
                  <a:lnTo>
                    <a:pt x="441716" y="84544"/>
                  </a:lnTo>
                  <a:lnTo>
                    <a:pt x="408353" y="45231"/>
                  </a:lnTo>
                  <a:lnTo>
                    <a:pt x="365161" y="17087"/>
                  </a:lnTo>
                  <a:close/>
                </a:path>
                <a:path w="485775" h="711200">
                  <a:moveTo>
                    <a:pt x="444525" y="90996"/>
                  </a:moveTo>
                  <a:lnTo>
                    <a:pt x="347582" y="54729"/>
                  </a:lnTo>
                  <a:lnTo>
                    <a:pt x="381132" y="76628"/>
                  </a:lnTo>
                  <a:lnTo>
                    <a:pt x="406967" y="107257"/>
                  </a:lnTo>
                  <a:lnTo>
                    <a:pt x="423099" y="144860"/>
                  </a:lnTo>
                  <a:lnTo>
                    <a:pt x="439284" y="207585"/>
                  </a:lnTo>
                  <a:lnTo>
                    <a:pt x="444144" y="262676"/>
                  </a:lnTo>
                  <a:lnTo>
                    <a:pt x="439500" y="311504"/>
                  </a:lnTo>
                  <a:lnTo>
                    <a:pt x="427174" y="355439"/>
                  </a:lnTo>
                  <a:lnTo>
                    <a:pt x="408988" y="395853"/>
                  </a:lnTo>
                  <a:lnTo>
                    <a:pt x="386763" y="434115"/>
                  </a:lnTo>
                  <a:lnTo>
                    <a:pt x="362322" y="471598"/>
                  </a:lnTo>
                  <a:lnTo>
                    <a:pt x="334345" y="514674"/>
                  </a:lnTo>
                  <a:lnTo>
                    <a:pt x="308470" y="560167"/>
                  </a:lnTo>
                  <a:lnTo>
                    <a:pt x="287242" y="609874"/>
                  </a:lnTo>
                  <a:lnTo>
                    <a:pt x="273209" y="665598"/>
                  </a:lnTo>
                  <a:lnTo>
                    <a:pt x="51681" y="644528"/>
                  </a:lnTo>
                  <a:lnTo>
                    <a:pt x="201182" y="700459"/>
                  </a:lnTo>
                  <a:lnTo>
                    <a:pt x="309756" y="710801"/>
                  </a:lnTo>
                  <a:lnTo>
                    <a:pt x="311783" y="690158"/>
                  </a:lnTo>
                  <a:lnTo>
                    <a:pt x="322822" y="634483"/>
                  </a:lnTo>
                  <a:lnTo>
                    <a:pt x="342381" y="584984"/>
                  </a:lnTo>
                  <a:lnTo>
                    <a:pt x="367900" y="539167"/>
                  </a:lnTo>
                  <a:lnTo>
                    <a:pt x="396819" y="494540"/>
                  </a:lnTo>
                  <a:lnTo>
                    <a:pt x="419610" y="459714"/>
                  </a:lnTo>
                  <a:lnTo>
                    <a:pt x="441187" y="423619"/>
                  </a:lnTo>
                  <a:lnTo>
                    <a:pt x="459976" y="385612"/>
                  </a:lnTo>
                  <a:lnTo>
                    <a:pt x="474648" y="344553"/>
                  </a:lnTo>
                  <a:lnTo>
                    <a:pt x="483711" y="299635"/>
                  </a:lnTo>
                  <a:lnTo>
                    <a:pt x="485712" y="249964"/>
                  </a:lnTo>
                  <a:lnTo>
                    <a:pt x="479201" y="194651"/>
                  </a:lnTo>
                  <a:lnTo>
                    <a:pt x="462727" y="132803"/>
                  </a:lnTo>
                  <a:lnTo>
                    <a:pt x="444525" y="90996"/>
                  </a:lnTo>
                  <a:close/>
                </a:path>
              </a:pathLst>
            </a:custGeom>
            <a:solidFill>
              <a:srgbClr val="FFFFFF"/>
            </a:solidFill>
          </p:spPr>
          <p:txBody>
            <a:bodyPr wrap="square" lIns="0" tIns="0" rIns="0" bIns="0" rtlCol="0"/>
            <a:lstStyle/>
            <a:p>
              <a:endParaRPr/>
            </a:p>
          </p:txBody>
        </p:sp>
        <p:sp>
          <p:nvSpPr>
            <p:cNvPr id="10" name="object 10"/>
            <p:cNvSpPr/>
            <p:nvPr/>
          </p:nvSpPr>
          <p:spPr>
            <a:xfrm>
              <a:off x="8871600" y="4341397"/>
              <a:ext cx="485775" cy="711200"/>
            </a:xfrm>
            <a:custGeom>
              <a:avLst/>
              <a:gdLst/>
              <a:ahLst/>
              <a:cxnLst/>
              <a:rect l="l" t="t" r="r" b="b"/>
              <a:pathLst>
                <a:path w="485775" h="711200">
                  <a:moveTo>
                    <a:pt x="311783" y="690158"/>
                  </a:moveTo>
                  <a:lnTo>
                    <a:pt x="322822" y="634483"/>
                  </a:lnTo>
                  <a:lnTo>
                    <a:pt x="342381" y="584984"/>
                  </a:lnTo>
                  <a:lnTo>
                    <a:pt x="367900" y="539167"/>
                  </a:lnTo>
                  <a:lnTo>
                    <a:pt x="396819" y="494540"/>
                  </a:lnTo>
                  <a:lnTo>
                    <a:pt x="419610" y="459714"/>
                  </a:lnTo>
                  <a:lnTo>
                    <a:pt x="441146" y="423702"/>
                  </a:lnTo>
                  <a:lnTo>
                    <a:pt x="459976" y="385612"/>
                  </a:lnTo>
                  <a:lnTo>
                    <a:pt x="474648" y="344553"/>
                  </a:lnTo>
                  <a:lnTo>
                    <a:pt x="483711" y="299635"/>
                  </a:lnTo>
                  <a:lnTo>
                    <a:pt x="485712" y="249964"/>
                  </a:lnTo>
                  <a:lnTo>
                    <a:pt x="479201" y="194651"/>
                  </a:lnTo>
                  <a:lnTo>
                    <a:pt x="462727" y="132803"/>
                  </a:lnTo>
                  <a:lnTo>
                    <a:pt x="441716" y="84544"/>
                  </a:lnTo>
                  <a:lnTo>
                    <a:pt x="408353" y="45231"/>
                  </a:lnTo>
                  <a:lnTo>
                    <a:pt x="365161" y="17087"/>
                  </a:lnTo>
                  <a:lnTo>
                    <a:pt x="314660" y="2338"/>
                  </a:lnTo>
                  <a:lnTo>
                    <a:pt x="264736" y="0"/>
                  </a:lnTo>
                  <a:lnTo>
                    <a:pt x="216698" y="9427"/>
                  </a:lnTo>
                  <a:lnTo>
                    <a:pt x="172477" y="29735"/>
                  </a:lnTo>
                  <a:lnTo>
                    <a:pt x="134004" y="60036"/>
                  </a:lnTo>
                  <a:lnTo>
                    <a:pt x="103209" y="99445"/>
                  </a:lnTo>
                  <a:lnTo>
                    <a:pt x="81560" y="139454"/>
                  </a:lnTo>
                  <a:lnTo>
                    <a:pt x="62388" y="181403"/>
                  </a:lnTo>
                  <a:lnTo>
                    <a:pt x="45723" y="225108"/>
                  </a:lnTo>
                  <a:lnTo>
                    <a:pt x="31593" y="270385"/>
                  </a:lnTo>
                  <a:lnTo>
                    <a:pt x="20027" y="317050"/>
                  </a:lnTo>
                  <a:lnTo>
                    <a:pt x="11056" y="364920"/>
                  </a:lnTo>
                  <a:lnTo>
                    <a:pt x="4708" y="413809"/>
                  </a:lnTo>
                  <a:lnTo>
                    <a:pt x="1013" y="463535"/>
                  </a:lnTo>
                  <a:lnTo>
                    <a:pt x="0" y="513914"/>
                  </a:lnTo>
                  <a:lnTo>
                    <a:pt x="1698" y="564761"/>
                  </a:lnTo>
                  <a:lnTo>
                    <a:pt x="6137" y="615892"/>
                  </a:lnTo>
                  <a:lnTo>
                    <a:pt x="13346" y="667124"/>
                  </a:lnTo>
                  <a:lnTo>
                    <a:pt x="15991" y="682818"/>
                  </a:lnTo>
                  <a:lnTo>
                    <a:pt x="309756" y="710801"/>
                  </a:lnTo>
                  <a:lnTo>
                    <a:pt x="311783" y="690158"/>
                  </a:lnTo>
                </a:path>
                <a:path w="485775" h="711200">
                  <a:moveTo>
                    <a:pt x="273209" y="665598"/>
                  </a:moveTo>
                  <a:lnTo>
                    <a:pt x="51681" y="644528"/>
                  </a:lnTo>
                  <a:lnTo>
                    <a:pt x="45353" y="592687"/>
                  </a:lnTo>
                  <a:lnTo>
                    <a:pt x="41980" y="541058"/>
                  </a:lnTo>
                  <a:lnTo>
                    <a:pt x="41525" y="489851"/>
                  </a:lnTo>
                  <a:lnTo>
                    <a:pt x="43954" y="439277"/>
                  </a:lnTo>
                  <a:lnTo>
                    <a:pt x="49234" y="389545"/>
                  </a:lnTo>
                  <a:lnTo>
                    <a:pt x="57328" y="340865"/>
                  </a:lnTo>
                  <a:lnTo>
                    <a:pt x="68204" y="293446"/>
                  </a:lnTo>
                  <a:lnTo>
                    <a:pt x="81825" y="247500"/>
                  </a:lnTo>
                  <a:lnTo>
                    <a:pt x="98158" y="203235"/>
                  </a:lnTo>
                  <a:lnTo>
                    <a:pt x="117168" y="160862"/>
                  </a:lnTo>
                  <a:lnTo>
                    <a:pt x="138820" y="120591"/>
                  </a:lnTo>
                  <a:lnTo>
                    <a:pt x="170741" y="82318"/>
                  </a:lnTo>
                  <a:lnTo>
                    <a:pt x="211651" y="55759"/>
                  </a:lnTo>
                  <a:lnTo>
                    <a:pt x="258516" y="42298"/>
                  </a:lnTo>
                  <a:lnTo>
                    <a:pt x="308307" y="43318"/>
                  </a:lnTo>
                  <a:lnTo>
                    <a:pt x="347582" y="54729"/>
                  </a:lnTo>
                  <a:lnTo>
                    <a:pt x="381132" y="76628"/>
                  </a:lnTo>
                  <a:lnTo>
                    <a:pt x="406967" y="107257"/>
                  </a:lnTo>
                  <a:lnTo>
                    <a:pt x="423099" y="144860"/>
                  </a:lnTo>
                  <a:lnTo>
                    <a:pt x="439284" y="207585"/>
                  </a:lnTo>
                  <a:lnTo>
                    <a:pt x="444144" y="262676"/>
                  </a:lnTo>
                  <a:lnTo>
                    <a:pt x="439500" y="311504"/>
                  </a:lnTo>
                  <a:lnTo>
                    <a:pt x="427174" y="355439"/>
                  </a:lnTo>
                  <a:lnTo>
                    <a:pt x="408988" y="395853"/>
                  </a:lnTo>
                  <a:lnTo>
                    <a:pt x="386763" y="434115"/>
                  </a:lnTo>
                  <a:lnTo>
                    <a:pt x="362322" y="471598"/>
                  </a:lnTo>
                  <a:lnTo>
                    <a:pt x="334345" y="514674"/>
                  </a:lnTo>
                  <a:lnTo>
                    <a:pt x="308470" y="560167"/>
                  </a:lnTo>
                  <a:lnTo>
                    <a:pt x="287242" y="609874"/>
                  </a:lnTo>
                  <a:lnTo>
                    <a:pt x="273209" y="665598"/>
                  </a:lnTo>
                </a:path>
              </a:pathLst>
            </a:custGeom>
            <a:ln w="24181">
              <a:solidFill>
                <a:srgbClr val="FFFFFF"/>
              </a:solidFill>
            </a:ln>
          </p:spPr>
          <p:txBody>
            <a:bodyPr wrap="square" lIns="0" tIns="0" rIns="0" bIns="0" rtlCol="0"/>
            <a:lstStyle/>
            <a:p>
              <a:endParaRPr/>
            </a:p>
          </p:txBody>
        </p:sp>
        <p:sp>
          <p:nvSpPr>
            <p:cNvPr id="11" name="object 11"/>
            <p:cNvSpPr/>
            <p:nvPr/>
          </p:nvSpPr>
          <p:spPr>
            <a:xfrm>
              <a:off x="9693118" y="4606961"/>
              <a:ext cx="389890" cy="388620"/>
            </a:xfrm>
            <a:custGeom>
              <a:avLst/>
              <a:gdLst/>
              <a:ahLst/>
              <a:cxnLst/>
              <a:rect l="l" t="t" r="r" b="b"/>
              <a:pathLst>
                <a:path w="389890" h="388620">
                  <a:moveTo>
                    <a:pt x="194922" y="0"/>
                  </a:moveTo>
                  <a:lnTo>
                    <a:pt x="149270" y="29472"/>
                  </a:lnTo>
                  <a:lnTo>
                    <a:pt x="90214" y="75075"/>
                  </a:lnTo>
                  <a:lnTo>
                    <a:pt x="38665" y="122424"/>
                  </a:lnTo>
                  <a:lnTo>
                    <a:pt x="13541" y="156441"/>
                  </a:lnTo>
                  <a:lnTo>
                    <a:pt x="636" y="195191"/>
                  </a:lnTo>
                  <a:lnTo>
                    <a:pt x="0" y="235640"/>
                  </a:lnTo>
                  <a:lnTo>
                    <a:pt x="11683" y="274759"/>
                  </a:lnTo>
                  <a:lnTo>
                    <a:pt x="35735" y="309515"/>
                  </a:lnTo>
                  <a:lnTo>
                    <a:pt x="72402" y="347458"/>
                  </a:lnTo>
                  <a:lnTo>
                    <a:pt x="106414" y="370322"/>
                  </a:lnTo>
                  <a:lnTo>
                    <a:pt x="148977" y="385526"/>
                  </a:lnTo>
                  <a:lnTo>
                    <a:pt x="173523" y="388369"/>
                  </a:lnTo>
                  <a:lnTo>
                    <a:pt x="196971" y="386850"/>
                  </a:lnTo>
                  <a:lnTo>
                    <a:pt x="219397" y="380656"/>
                  </a:lnTo>
                  <a:lnTo>
                    <a:pt x="232940" y="373723"/>
                  </a:lnTo>
                  <a:lnTo>
                    <a:pt x="127434" y="334253"/>
                  </a:lnTo>
                  <a:lnTo>
                    <a:pt x="106527" y="321552"/>
                  </a:lnTo>
                  <a:lnTo>
                    <a:pt x="88239" y="304970"/>
                  </a:lnTo>
                  <a:lnTo>
                    <a:pt x="65910" y="280990"/>
                  </a:lnTo>
                  <a:lnTo>
                    <a:pt x="46462" y="250665"/>
                  </a:lnTo>
                  <a:lnTo>
                    <a:pt x="40238" y="216417"/>
                  </a:lnTo>
                  <a:lnTo>
                    <a:pt x="47193" y="182300"/>
                  </a:lnTo>
                  <a:lnTo>
                    <a:pt x="91034" y="130263"/>
                  </a:lnTo>
                  <a:lnTo>
                    <a:pt x="137809" y="89548"/>
                  </a:lnTo>
                  <a:lnTo>
                    <a:pt x="188051" y="53203"/>
                  </a:lnTo>
                  <a:lnTo>
                    <a:pt x="274825" y="85666"/>
                  </a:lnTo>
                  <a:lnTo>
                    <a:pt x="194922" y="0"/>
                  </a:lnTo>
                  <a:close/>
                </a:path>
                <a:path w="389890" h="388620">
                  <a:moveTo>
                    <a:pt x="274825" y="85666"/>
                  </a:moveTo>
                  <a:lnTo>
                    <a:pt x="188051" y="53203"/>
                  </a:lnTo>
                  <a:lnTo>
                    <a:pt x="335355" y="211131"/>
                  </a:lnTo>
                  <a:lnTo>
                    <a:pt x="316195" y="235197"/>
                  </a:lnTo>
                  <a:lnTo>
                    <a:pt x="275351" y="281151"/>
                  </a:lnTo>
                  <a:lnTo>
                    <a:pt x="229838" y="325399"/>
                  </a:lnTo>
                  <a:lnTo>
                    <a:pt x="189952" y="345928"/>
                  </a:lnTo>
                  <a:lnTo>
                    <a:pt x="174701" y="346837"/>
                  </a:lnTo>
                  <a:lnTo>
                    <a:pt x="150360" y="342778"/>
                  </a:lnTo>
                  <a:lnTo>
                    <a:pt x="127434" y="334253"/>
                  </a:lnTo>
                  <a:lnTo>
                    <a:pt x="232940" y="373723"/>
                  </a:lnTo>
                  <a:lnTo>
                    <a:pt x="282187" y="333193"/>
                  </a:lnTo>
                  <a:lnTo>
                    <a:pt x="332805" y="279692"/>
                  </a:lnTo>
                  <a:lnTo>
                    <a:pt x="378981" y="222286"/>
                  </a:lnTo>
                  <a:lnTo>
                    <a:pt x="389353" y="208455"/>
                  </a:lnTo>
                  <a:lnTo>
                    <a:pt x="274825" y="85666"/>
                  </a:lnTo>
                  <a:close/>
                </a:path>
              </a:pathLst>
            </a:custGeom>
            <a:solidFill>
              <a:srgbClr val="FFFFFF"/>
            </a:solidFill>
          </p:spPr>
          <p:txBody>
            <a:bodyPr wrap="square" lIns="0" tIns="0" rIns="0" bIns="0" rtlCol="0"/>
            <a:lstStyle/>
            <a:p>
              <a:endParaRPr/>
            </a:p>
          </p:txBody>
        </p:sp>
        <p:sp>
          <p:nvSpPr>
            <p:cNvPr id="12" name="object 12"/>
            <p:cNvSpPr/>
            <p:nvPr/>
          </p:nvSpPr>
          <p:spPr>
            <a:xfrm>
              <a:off x="9693118" y="4606961"/>
              <a:ext cx="389890" cy="388620"/>
            </a:xfrm>
            <a:custGeom>
              <a:avLst/>
              <a:gdLst/>
              <a:ahLst/>
              <a:cxnLst/>
              <a:rect l="l" t="t" r="r" b="b"/>
              <a:pathLst>
                <a:path w="389890" h="388620">
                  <a:moveTo>
                    <a:pt x="173523" y="388369"/>
                  </a:moveTo>
                  <a:lnTo>
                    <a:pt x="219397" y="380656"/>
                  </a:lnTo>
                  <a:lnTo>
                    <a:pt x="258432" y="355302"/>
                  </a:lnTo>
                  <a:lnTo>
                    <a:pt x="308038" y="306946"/>
                  </a:lnTo>
                  <a:lnTo>
                    <a:pt x="356462" y="251461"/>
                  </a:lnTo>
                  <a:lnTo>
                    <a:pt x="389353" y="208455"/>
                  </a:lnTo>
                  <a:lnTo>
                    <a:pt x="194922" y="0"/>
                  </a:lnTo>
                  <a:lnTo>
                    <a:pt x="149270" y="29472"/>
                  </a:lnTo>
                  <a:lnTo>
                    <a:pt x="90214" y="75075"/>
                  </a:lnTo>
                  <a:lnTo>
                    <a:pt x="38665" y="122424"/>
                  </a:lnTo>
                  <a:lnTo>
                    <a:pt x="13541" y="156441"/>
                  </a:lnTo>
                  <a:lnTo>
                    <a:pt x="636" y="195191"/>
                  </a:lnTo>
                  <a:lnTo>
                    <a:pt x="0" y="235640"/>
                  </a:lnTo>
                  <a:lnTo>
                    <a:pt x="11683" y="274759"/>
                  </a:lnTo>
                  <a:lnTo>
                    <a:pt x="35735" y="309515"/>
                  </a:lnTo>
                  <a:lnTo>
                    <a:pt x="72402" y="347457"/>
                  </a:lnTo>
                  <a:lnTo>
                    <a:pt x="106414" y="370322"/>
                  </a:lnTo>
                  <a:lnTo>
                    <a:pt x="148977" y="385526"/>
                  </a:lnTo>
                  <a:lnTo>
                    <a:pt x="173523" y="388369"/>
                  </a:lnTo>
                </a:path>
                <a:path w="389890" h="388620">
                  <a:moveTo>
                    <a:pt x="65910" y="280990"/>
                  </a:moveTo>
                  <a:lnTo>
                    <a:pt x="46462" y="250665"/>
                  </a:lnTo>
                  <a:lnTo>
                    <a:pt x="40238" y="216417"/>
                  </a:lnTo>
                  <a:lnTo>
                    <a:pt x="47193" y="182300"/>
                  </a:lnTo>
                  <a:lnTo>
                    <a:pt x="91034" y="130263"/>
                  </a:lnTo>
                  <a:lnTo>
                    <a:pt x="137809" y="89548"/>
                  </a:lnTo>
                  <a:lnTo>
                    <a:pt x="188051" y="53203"/>
                  </a:lnTo>
                  <a:lnTo>
                    <a:pt x="335355" y="211131"/>
                  </a:lnTo>
                  <a:lnTo>
                    <a:pt x="296188" y="258544"/>
                  </a:lnTo>
                  <a:lnTo>
                    <a:pt x="253703" y="302999"/>
                  </a:lnTo>
                  <a:lnTo>
                    <a:pt x="217982" y="335029"/>
                  </a:lnTo>
                  <a:lnTo>
                    <a:pt x="174701" y="346837"/>
                  </a:lnTo>
                  <a:lnTo>
                    <a:pt x="150360" y="342778"/>
                  </a:lnTo>
                  <a:lnTo>
                    <a:pt x="127434" y="334253"/>
                  </a:lnTo>
                  <a:lnTo>
                    <a:pt x="106527" y="321552"/>
                  </a:lnTo>
                  <a:lnTo>
                    <a:pt x="88239" y="304970"/>
                  </a:lnTo>
                  <a:lnTo>
                    <a:pt x="65910" y="280990"/>
                  </a:lnTo>
                </a:path>
              </a:pathLst>
            </a:custGeom>
            <a:ln w="24181">
              <a:solidFill>
                <a:srgbClr val="FFFFFF"/>
              </a:solidFill>
            </a:ln>
          </p:spPr>
          <p:txBody>
            <a:bodyPr wrap="square" lIns="0" tIns="0" rIns="0" bIns="0" rtlCol="0"/>
            <a:lstStyle/>
            <a:p>
              <a:endParaRPr/>
            </a:p>
          </p:txBody>
        </p:sp>
        <p:sp>
          <p:nvSpPr>
            <p:cNvPr id="13" name="object 13"/>
            <p:cNvSpPr/>
            <p:nvPr/>
          </p:nvSpPr>
          <p:spPr>
            <a:xfrm>
              <a:off x="9924227" y="4082420"/>
              <a:ext cx="621030" cy="704850"/>
            </a:xfrm>
            <a:custGeom>
              <a:avLst/>
              <a:gdLst/>
              <a:ahLst/>
              <a:cxnLst/>
              <a:rect l="l" t="t" r="r" b="b"/>
              <a:pathLst>
                <a:path w="621029" h="704850">
                  <a:moveTo>
                    <a:pt x="512230" y="19136"/>
                  </a:moveTo>
                  <a:lnTo>
                    <a:pt x="463610" y="2288"/>
                  </a:lnTo>
                  <a:lnTo>
                    <a:pt x="412207" y="0"/>
                  </a:lnTo>
                  <a:lnTo>
                    <a:pt x="361304" y="12929"/>
                  </a:lnTo>
                  <a:lnTo>
                    <a:pt x="302108" y="38299"/>
                  </a:lnTo>
                  <a:lnTo>
                    <a:pt x="254296" y="67437"/>
                  </a:lnTo>
                  <a:lnTo>
                    <a:pt x="216259" y="99757"/>
                  </a:lnTo>
                  <a:lnTo>
                    <a:pt x="186385" y="134672"/>
                  </a:lnTo>
                  <a:lnTo>
                    <a:pt x="163064" y="171596"/>
                  </a:lnTo>
                  <a:lnTo>
                    <a:pt x="144687" y="209943"/>
                  </a:lnTo>
                  <a:lnTo>
                    <a:pt x="129643" y="249125"/>
                  </a:lnTo>
                  <a:lnTo>
                    <a:pt x="116321" y="288558"/>
                  </a:lnTo>
                  <a:lnTo>
                    <a:pt x="99096" y="338840"/>
                  </a:lnTo>
                  <a:lnTo>
                    <a:pt x="78808" y="387210"/>
                  </a:lnTo>
                  <a:lnTo>
                    <a:pt x="51928" y="433178"/>
                  </a:lnTo>
                  <a:lnTo>
                    <a:pt x="14931" y="476249"/>
                  </a:lnTo>
                  <a:lnTo>
                    <a:pt x="0" y="490589"/>
                  </a:lnTo>
                  <a:lnTo>
                    <a:pt x="203306" y="704542"/>
                  </a:lnTo>
                  <a:lnTo>
                    <a:pt x="217317" y="696850"/>
                  </a:lnTo>
                  <a:lnTo>
                    <a:pt x="261243" y="671384"/>
                  </a:lnTo>
                  <a:lnTo>
                    <a:pt x="211372" y="652727"/>
                  </a:lnTo>
                  <a:lnTo>
                    <a:pt x="58078" y="491395"/>
                  </a:lnTo>
                  <a:lnTo>
                    <a:pt x="93252" y="445948"/>
                  </a:lnTo>
                  <a:lnTo>
                    <a:pt x="119259" y="398555"/>
                  </a:lnTo>
                  <a:lnTo>
                    <a:pt x="137764" y="353306"/>
                  </a:lnTo>
                  <a:lnTo>
                    <a:pt x="155657" y="301521"/>
                  </a:lnTo>
                  <a:lnTo>
                    <a:pt x="170041" y="259149"/>
                  </a:lnTo>
                  <a:lnTo>
                    <a:pt x="186434" y="218034"/>
                  </a:lnTo>
                  <a:lnTo>
                    <a:pt x="207057" y="178756"/>
                  </a:lnTo>
                  <a:lnTo>
                    <a:pt x="234132" y="141890"/>
                  </a:lnTo>
                  <a:lnTo>
                    <a:pt x="269879" y="108017"/>
                  </a:lnTo>
                  <a:lnTo>
                    <a:pt x="316520" y="77712"/>
                  </a:lnTo>
                  <a:lnTo>
                    <a:pt x="376275" y="51555"/>
                  </a:lnTo>
                  <a:lnTo>
                    <a:pt x="415789" y="41442"/>
                  </a:lnTo>
                  <a:lnTo>
                    <a:pt x="455710" y="43174"/>
                  </a:lnTo>
                  <a:lnTo>
                    <a:pt x="493457" y="56269"/>
                  </a:lnTo>
                  <a:lnTo>
                    <a:pt x="589503" y="92201"/>
                  </a:lnTo>
                  <a:lnTo>
                    <a:pt x="587223" y="87704"/>
                  </a:lnTo>
                  <a:lnTo>
                    <a:pt x="554786" y="49889"/>
                  </a:lnTo>
                  <a:lnTo>
                    <a:pt x="512230" y="19136"/>
                  </a:lnTo>
                  <a:close/>
                </a:path>
                <a:path w="621029" h="704850">
                  <a:moveTo>
                    <a:pt x="589503" y="92201"/>
                  </a:moveTo>
                  <a:lnTo>
                    <a:pt x="493457" y="56269"/>
                  </a:lnTo>
                  <a:lnTo>
                    <a:pt x="526451" y="80247"/>
                  </a:lnTo>
                  <a:lnTo>
                    <a:pt x="557724" y="118717"/>
                  </a:lnTo>
                  <a:lnTo>
                    <a:pt x="575884" y="163741"/>
                  </a:lnTo>
                  <a:lnTo>
                    <a:pt x="580163" y="212100"/>
                  </a:lnTo>
                  <a:lnTo>
                    <a:pt x="569795" y="260573"/>
                  </a:lnTo>
                  <a:lnTo>
                    <a:pt x="551487" y="302528"/>
                  </a:lnTo>
                  <a:lnTo>
                    <a:pt x="529888" y="343689"/>
                  </a:lnTo>
                  <a:lnTo>
                    <a:pt x="505146" y="383896"/>
                  </a:lnTo>
                  <a:lnTo>
                    <a:pt x="477403" y="422999"/>
                  </a:lnTo>
                  <a:lnTo>
                    <a:pt x="446804" y="460842"/>
                  </a:lnTo>
                  <a:lnTo>
                    <a:pt x="413495" y="497268"/>
                  </a:lnTo>
                  <a:lnTo>
                    <a:pt x="377621" y="532123"/>
                  </a:lnTo>
                  <a:lnTo>
                    <a:pt x="339327" y="565251"/>
                  </a:lnTo>
                  <a:lnTo>
                    <a:pt x="298757" y="596498"/>
                  </a:lnTo>
                  <a:lnTo>
                    <a:pt x="256057" y="625708"/>
                  </a:lnTo>
                  <a:lnTo>
                    <a:pt x="211372" y="652727"/>
                  </a:lnTo>
                  <a:lnTo>
                    <a:pt x="261243" y="671384"/>
                  </a:lnTo>
                  <a:lnTo>
                    <a:pt x="305021" y="642847"/>
                  </a:lnTo>
                  <a:lnTo>
                    <a:pt x="346065" y="612803"/>
                  </a:lnTo>
                  <a:lnTo>
                    <a:pt x="385069" y="580910"/>
                  </a:lnTo>
                  <a:lnTo>
                    <a:pt x="421904" y="547306"/>
                  </a:lnTo>
                  <a:lnTo>
                    <a:pt x="456446" y="512126"/>
                  </a:lnTo>
                  <a:lnTo>
                    <a:pt x="488566" y="475507"/>
                  </a:lnTo>
                  <a:lnTo>
                    <a:pt x="518139" y="437584"/>
                  </a:lnTo>
                  <a:lnTo>
                    <a:pt x="545038" y="398494"/>
                  </a:lnTo>
                  <a:lnTo>
                    <a:pt x="569137" y="358370"/>
                  </a:lnTo>
                  <a:lnTo>
                    <a:pt x="590307" y="317355"/>
                  </a:lnTo>
                  <a:lnTo>
                    <a:pt x="608423" y="275578"/>
                  </a:lnTo>
                  <a:lnTo>
                    <a:pt x="620381" y="227228"/>
                  </a:lnTo>
                  <a:lnTo>
                    <a:pt x="620508" y="178429"/>
                  </a:lnTo>
                  <a:lnTo>
                    <a:pt x="609293" y="131236"/>
                  </a:lnTo>
                  <a:lnTo>
                    <a:pt x="589503" y="92201"/>
                  </a:lnTo>
                  <a:close/>
                </a:path>
              </a:pathLst>
            </a:custGeom>
            <a:solidFill>
              <a:srgbClr val="FFFFFF"/>
            </a:solidFill>
          </p:spPr>
          <p:txBody>
            <a:bodyPr wrap="square" lIns="0" tIns="0" rIns="0" bIns="0" rtlCol="0"/>
            <a:lstStyle/>
            <a:p>
              <a:endParaRPr/>
            </a:p>
          </p:txBody>
        </p:sp>
        <p:sp>
          <p:nvSpPr>
            <p:cNvPr id="14" name="object 14"/>
            <p:cNvSpPr/>
            <p:nvPr/>
          </p:nvSpPr>
          <p:spPr>
            <a:xfrm>
              <a:off x="9924227" y="4082420"/>
              <a:ext cx="621030" cy="704850"/>
            </a:xfrm>
            <a:custGeom>
              <a:avLst/>
              <a:gdLst/>
              <a:ahLst/>
              <a:cxnLst/>
              <a:rect l="l" t="t" r="r" b="b"/>
              <a:pathLst>
                <a:path w="621029" h="704850">
                  <a:moveTo>
                    <a:pt x="217317" y="696850"/>
                  </a:moveTo>
                  <a:lnTo>
                    <a:pt x="262063" y="670909"/>
                  </a:lnTo>
                  <a:lnTo>
                    <a:pt x="305021" y="642847"/>
                  </a:lnTo>
                  <a:lnTo>
                    <a:pt x="346065" y="612803"/>
                  </a:lnTo>
                  <a:lnTo>
                    <a:pt x="385069" y="580910"/>
                  </a:lnTo>
                  <a:lnTo>
                    <a:pt x="421904" y="547306"/>
                  </a:lnTo>
                  <a:lnTo>
                    <a:pt x="456446" y="512126"/>
                  </a:lnTo>
                  <a:lnTo>
                    <a:pt x="488566" y="475507"/>
                  </a:lnTo>
                  <a:lnTo>
                    <a:pt x="518139" y="437584"/>
                  </a:lnTo>
                  <a:lnTo>
                    <a:pt x="545038" y="398494"/>
                  </a:lnTo>
                  <a:lnTo>
                    <a:pt x="569136" y="358372"/>
                  </a:lnTo>
                  <a:lnTo>
                    <a:pt x="590307" y="317355"/>
                  </a:lnTo>
                  <a:lnTo>
                    <a:pt x="608423" y="275578"/>
                  </a:lnTo>
                  <a:lnTo>
                    <a:pt x="620381" y="227228"/>
                  </a:lnTo>
                  <a:lnTo>
                    <a:pt x="620508" y="178429"/>
                  </a:lnTo>
                  <a:lnTo>
                    <a:pt x="609293" y="131236"/>
                  </a:lnTo>
                  <a:lnTo>
                    <a:pt x="587223" y="87704"/>
                  </a:lnTo>
                  <a:lnTo>
                    <a:pt x="554786" y="49889"/>
                  </a:lnTo>
                  <a:lnTo>
                    <a:pt x="512230" y="19136"/>
                  </a:lnTo>
                  <a:lnTo>
                    <a:pt x="463610" y="2288"/>
                  </a:lnTo>
                  <a:lnTo>
                    <a:pt x="412207" y="0"/>
                  </a:lnTo>
                  <a:lnTo>
                    <a:pt x="361304" y="12929"/>
                  </a:lnTo>
                  <a:lnTo>
                    <a:pt x="302108" y="38299"/>
                  </a:lnTo>
                  <a:lnTo>
                    <a:pt x="254296" y="67437"/>
                  </a:lnTo>
                  <a:lnTo>
                    <a:pt x="216259" y="99757"/>
                  </a:lnTo>
                  <a:lnTo>
                    <a:pt x="186385" y="134672"/>
                  </a:lnTo>
                  <a:lnTo>
                    <a:pt x="163064" y="171596"/>
                  </a:lnTo>
                  <a:lnTo>
                    <a:pt x="144687" y="209943"/>
                  </a:lnTo>
                  <a:lnTo>
                    <a:pt x="129643" y="249125"/>
                  </a:lnTo>
                  <a:lnTo>
                    <a:pt x="116321" y="288558"/>
                  </a:lnTo>
                  <a:lnTo>
                    <a:pt x="99096" y="338840"/>
                  </a:lnTo>
                  <a:lnTo>
                    <a:pt x="78808" y="387210"/>
                  </a:lnTo>
                  <a:lnTo>
                    <a:pt x="51928" y="433178"/>
                  </a:lnTo>
                  <a:lnTo>
                    <a:pt x="14931" y="476249"/>
                  </a:lnTo>
                  <a:lnTo>
                    <a:pt x="0" y="490589"/>
                  </a:lnTo>
                  <a:lnTo>
                    <a:pt x="203306" y="704542"/>
                  </a:lnTo>
                  <a:lnTo>
                    <a:pt x="217317" y="696850"/>
                  </a:lnTo>
                </a:path>
                <a:path w="621029" h="704850">
                  <a:moveTo>
                    <a:pt x="58078" y="491395"/>
                  </a:moveTo>
                  <a:lnTo>
                    <a:pt x="93252" y="445948"/>
                  </a:lnTo>
                  <a:lnTo>
                    <a:pt x="119259" y="398555"/>
                  </a:lnTo>
                  <a:lnTo>
                    <a:pt x="139070" y="350113"/>
                  </a:lnTo>
                  <a:lnTo>
                    <a:pt x="155657" y="301521"/>
                  </a:lnTo>
                  <a:lnTo>
                    <a:pt x="170041" y="259149"/>
                  </a:lnTo>
                  <a:lnTo>
                    <a:pt x="186434" y="218034"/>
                  </a:lnTo>
                  <a:lnTo>
                    <a:pt x="207057" y="178756"/>
                  </a:lnTo>
                  <a:lnTo>
                    <a:pt x="234132" y="141890"/>
                  </a:lnTo>
                  <a:lnTo>
                    <a:pt x="269879" y="108017"/>
                  </a:lnTo>
                  <a:lnTo>
                    <a:pt x="316520" y="77712"/>
                  </a:lnTo>
                  <a:lnTo>
                    <a:pt x="376275" y="51555"/>
                  </a:lnTo>
                  <a:lnTo>
                    <a:pt x="415789" y="41442"/>
                  </a:lnTo>
                  <a:lnTo>
                    <a:pt x="455710" y="43174"/>
                  </a:lnTo>
                  <a:lnTo>
                    <a:pt x="493457" y="56269"/>
                  </a:lnTo>
                  <a:lnTo>
                    <a:pt x="526451" y="80247"/>
                  </a:lnTo>
                  <a:lnTo>
                    <a:pt x="557724" y="118717"/>
                  </a:lnTo>
                  <a:lnTo>
                    <a:pt x="575884" y="163741"/>
                  </a:lnTo>
                  <a:lnTo>
                    <a:pt x="580163" y="212100"/>
                  </a:lnTo>
                  <a:lnTo>
                    <a:pt x="569795" y="260573"/>
                  </a:lnTo>
                  <a:lnTo>
                    <a:pt x="551487" y="302528"/>
                  </a:lnTo>
                  <a:lnTo>
                    <a:pt x="529889" y="343687"/>
                  </a:lnTo>
                  <a:lnTo>
                    <a:pt x="505146" y="383896"/>
                  </a:lnTo>
                  <a:lnTo>
                    <a:pt x="477403" y="422999"/>
                  </a:lnTo>
                  <a:lnTo>
                    <a:pt x="446804" y="460842"/>
                  </a:lnTo>
                  <a:lnTo>
                    <a:pt x="413495" y="497268"/>
                  </a:lnTo>
                  <a:lnTo>
                    <a:pt x="377621" y="532123"/>
                  </a:lnTo>
                  <a:lnTo>
                    <a:pt x="339327" y="565251"/>
                  </a:lnTo>
                  <a:lnTo>
                    <a:pt x="298757" y="596498"/>
                  </a:lnTo>
                  <a:lnTo>
                    <a:pt x="256057" y="625708"/>
                  </a:lnTo>
                  <a:lnTo>
                    <a:pt x="211372" y="652727"/>
                  </a:lnTo>
                  <a:lnTo>
                    <a:pt x="58078" y="491395"/>
                  </a:lnTo>
                </a:path>
              </a:pathLst>
            </a:custGeom>
            <a:ln w="24181">
              <a:solidFill>
                <a:srgbClr val="FFFFFF"/>
              </a:solidFill>
            </a:ln>
          </p:spPr>
          <p:txBody>
            <a:bodyPr wrap="square" lIns="0" tIns="0" rIns="0" bIns="0" rtlCol="0"/>
            <a:lstStyle/>
            <a:p>
              <a:endParaRPr/>
            </a:p>
          </p:txBody>
        </p:sp>
        <p:sp>
          <p:nvSpPr>
            <p:cNvPr id="15" name="object 15"/>
            <p:cNvSpPr/>
            <p:nvPr/>
          </p:nvSpPr>
          <p:spPr>
            <a:xfrm>
              <a:off x="9363390" y="5510601"/>
              <a:ext cx="129539" cy="64135"/>
            </a:xfrm>
            <a:custGeom>
              <a:avLst/>
              <a:gdLst/>
              <a:ahLst/>
              <a:cxnLst/>
              <a:rect l="l" t="t" r="r" b="b"/>
              <a:pathLst>
                <a:path w="129540" h="64135">
                  <a:moveTo>
                    <a:pt x="129369" y="22516"/>
                  </a:moveTo>
                  <a:lnTo>
                    <a:pt x="76020" y="16628"/>
                  </a:lnTo>
                  <a:lnTo>
                    <a:pt x="36067" y="7189"/>
                  </a:lnTo>
                  <a:lnTo>
                    <a:pt x="14046" y="0"/>
                  </a:lnTo>
                  <a:lnTo>
                    <a:pt x="0" y="39024"/>
                  </a:lnTo>
                  <a:lnTo>
                    <a:pt x="31138" y="48891"/>
                  </a:lnTo>
                  <a:lnTo>
                    <a:pt x="62891" y="56352"/>
                  </a:lnTo>
                  <a:lnTo>
                    <a:pt x="95122" y="61380"/>
                  </a:lnTo>
                  <a:lnTo>
                    <a:pt x="127695" y="63948"/>
                  </a:lnTo>
                  <a:lnTo>
                    <a:pt x="129369" y="22516"/>
                  </a:lnTo>
                  <a:close/>
                </a:path>
              </a:pathLst>
            </a:custGeom>
            <a:solidFill>
              <a:srgbClr val="FFFFFF"/>
            </a:solidFill>
          </p:spPr>
          <p:txBody>
            <a:bodyPr wrap="square" lIns="0" tIns="0" rIns="0" bIns="0" rtlCol="0"/>
            <a:lstStyle/>
            <a:p>
              <a:endParaRPr/>
            </a:p>
          </p:txBody>
        </p:sp>
        <p:sp>
          <p:nvSpPr>
            <p:cNvPr id="16" name="object 16"/>
            <p:cNvSpPr/>
            <p:nvPr/>
          </p:nvSpPr>
          <p:spPr>
            <a:xfrm>
              <a:off x="9363390" y="5510601"/>
              <a:ext cx="129539" cy="64135"/>
            </a:xfrm>
            <a:custGeom>
              <a:avLst/>
              <a:gdLst/>
              <a:ahLst/>
              <a:cxnLst/>
              <a:rect l="l" t="t" r="r" b="b"/>
              <a:pathLst>
                <a:path w="129540" h="64135">
                  <a:moveTo>
                    <a:pt x="58477" y="13042"/>
                  </a:moveTo>
                  <a:lnTo>
                    <a:pt x="47227" y="10283"/>
                  </a:lnTo>
                  <a:lnTo>
                    <a:pt x="36067" y="7189"/>
                  </a:lnTo>
                  <a:lnTo>
                    <a:pt x="25005" y="3761"/>
                  </a:lnTo>
                  <a:lnTo>
                    <a:pt x="14046" y="0"/>
                  </a:lnTo>
                  <a:lnTo>
                    <a:pt x="0" y="39024"/>
                  </a:lnTo>
                  <a:lnTo>
                    <a:pt x="31138" y="48891"/>
                  </a:lnTo>
                  <a:lnTo>
                    <a:pt x="62891" y="56352"/>
                  </a:lnTo>
                  <a:lnTo>
                    <a:pt x="95122" y="61380"/>
                  </a:lnTo>
                  <a:lnTo>
                    <a:pt x="127695" y="63948"/>
                  </a:lnTo>
                  <a:lnTo>
                    <a:pt x="129369" y="22516"/>
                  </a:lnTo>
                  <a:lnTo>
                    <a:pt x="111495" y="21370"/>
                  </a:lnTo>
                  <a:lnTo>
                    <a:pt x="93702" y="19406"/>
                  </a:lnTo>
                  <a:lnTo>
                    <a:pt x="76020" y="16628"/>
                  </a:lnTo>
                  <a:lnTo>
                    <a:pt x="58477" y="13042"/>
                  </a:lnTo>
                </a:path>
              </a:pathLst>
            </a:custGeom>
            <a:ln w="24188">
              <a:solidFill>
                <a:srgbClr val="FFFFFF"/>
              </a:solidFill>
            </a:ln>
          </p:spPr>
          <p:txBody>
            <a:bodyPr wrap="square" lIns="0" tIns="0" rIns="0" bIns="0" rtlCol="0"/>
            <a:lstStyle/>
            <a:p>
              <a:endParaRPr/>
            </a:p>
          </p:txBody>
        </p:sp>
        <p:sp>
          <p:nvSpPr>
            <p:cNvPr id="17" name="object 17"/>
            <p:cNvSpPr/>
            <p:nvPr/>
          </p:nvSpPr>
          <p:spPr>
            <a:xfrm>
              <a:off x="9716517" y="5392948"/>
              <a:ext cx="120014" cy="113664"/>
            </a:xfrm>
            <a:custGeom>
              <a:avLst/>
              <a:gdLst/>
              <a:ahLst/>
              <a:cxnLst/>
              <a:rect l="l" t="t" r="r" b="b"/>
              <a:pathLst>
                <a:path w="120015" h="113664">
                  <a:moveTo>
                    <a:pt x="87606" y="0"/>
                  </a:moveTo>
                  <a:lnTo>
                    <a:pt x="68007" y="22082"/>
                  </a:lnTo>
                  <a:lnTo>
                    <a:pt x="46810" y="42564"/>
                  </a:lnTo>
                  <a:lnTo>
                    <a:pt x="24109" y="61355"/>
                  </a:lnTo>
                  <a:lnTo>
                    <a:pt x="0" y="78367"/>
                  </a:lnTo>
                  <a:lnTo>
                    <a:pt x="22536" y="113126"/>
                  </a:lnTo>
                  <a:lnTo>
                    <a:pt x="49264" y="94283"/>
                  </a:lnTo>
                  <a:lnTo>
                    <a:pt x="74424" y="73470"/>
                  </a:lnTo>
                  <a:lnTo>
                    <a:pt x="97907" y="50785"/>
                  </a:lnTo>
                  <a:lnTo>
                    <a:pt x="119603" y="26324"/>
                  </a:lnTo>
                  <a:lnTo>
                    <a:pt x="87606" y="0"/>
                  </a:lnTo>
                  <a:close/>
                </a:path>
              </a:pathLst>
            </a:custGeom>
            <a:solidFill>
              <a:srgbClr val="FFFFFF"/>
            </a:solidFill>
          </p:spPr>
          <p:txBody>
            <a:bodyPr wrap="square" lIns="0" tIns="0" rIns="0" bIns="0" rtlCol="0"/>
            <a:lstStyle/>
            <a:p>
              <a:endParaRPr/>
            </a:p>
          </p:txBody>
        </p:sp>
        <p:sp>
          <p:nvSpPr>
            <p:cNvPr id="18" name="object 18"/>
            <p:cNvSpPr/>
            <p:nvPr/>
          </p:nvSpPr>
          <p:spPr>
            <a:xfrm>
              <a:off x="9716517" y="5392948"/>
              <a:ext cx="120014" cy="113664"/>
            </a:xfrm>
            <a:custGeom>
              <a:avLst/>
              <a:gdLst/>
              <a:ahLst/>
              <a:cxnLst/>
              <a:rect l="l" t="t" r="r" b="b"/>
              <a:pathLst>
                <a:path w="120015" h="113664">
                  <a:moveTo>
                    <a:pt x="0" y="78367"/>
                  </a:moveTo>
                  <a:lnTo>
                    <a:pt x="22536" y="113126"/>
                  </a:lnTo>
                  <a:lnTo>
                    <a:pt x="49264" y="94283"/>
                  </a:lnTo>
                  <a:lnTo>
                    <a:pt x="74424" y="73470"/>
                  </a:lnTo>
                  <a:lnTo>
                    <a:pt x="97907" y="50785"/>
                  </a:lnTo>
                  <a:lnTo>
                    <a:pt x="119603" y="26324"/>
                  </a:lnTo>
                  <a:lnTo>
                    <a:pt x="87606" y="0"/>
                  </a:lnTo>
                  <a:lnTo>
                    <a:pt x="68007" y="22082"/>
                  </a:lnTo>
                  <a:lnTo>
                    <a:pt x="46810" y="42564"/>
                  </a:lnTo>
                  <a:lnTo>
                    <a:pt x="24109" y="61355"/>
                  </a:lnTo>
                  <a:lnTo>
                    <a:pt x="0" y="78367"/>
                  </a:lnTo>
                </a:path>
              </a:pathLst>
            </a:custGeom>
            <a:ln w="24182">
              <a:solidFill>
                <a:srgbClr val="FFFFFF"/>
              </a:solidFill>
            </a:ln>
          </p:spPr>
          <p:txBody>
            <a:bodyPr wrap="square" lIns="0" tIns="0" rIns="0" bIns="0" rtlCol="0"/>
            <a:lstStyle/>
            <a:p>
              <a:endParaRPr/>
            </a:p>
          </p:txBody>
        </p:sp>
        <p:sp>
          <p:nvSpPr>
            <p:cNvPr id="19" name="object 19"/>
            <p:cNvSpPr/>
            <p:nvPr/>
          </p:nvSpPr>
          <p:spPr>
            <a:xfrm>
              <a:off x="9200533" y="5414918"/>
              <a:ext cx="123189" cy="107950"/>
            </a:xfrm>
            <a:custGeom>
              <a:avLst/>
              <a:gdLst/>
              <a:ahLst/>
              <a:cxnLst/>
              <a:rect l="l" t="t" r="r" b="b"/>
              <a:pathLst>
                <a:path w="123190" h="107950">
                  <a:moveTo>
                    <a:pt x="29982" y="0"/>
                  </a:moveTo>
                  <a:lnTo>
                    <a:pt x="0" y="28653"/>
                  </a:lnTo>
                  <a:lnTo>
                    <a:pt x="23459" y="51433"/>
                  </a:lnTo>
                  <a:lnTo>
                    <a:pt x="48568" y="72297"/>
                  </a:lnTo>
                  <a:lnTo>
                    <a:pt x="75216" y="91157"/>
                  </a:lnTo>
                  <a:lnTo>
                    <a:pt x="103288" y="107928"/>
                  </a:lnTo>
                  <a:lnTo>
                    <a:pt x="123146" y="71550"/>
                  </a:lnTo>
                  <a:lnTo>
                    <a:pt x="97832" y="56413"/>
                  </a:lnTo>
                  <a:lnTo>
                    <a:pt x="73795" y="39388"/>
                  </a:lnTo>
                  <a:lnTo>
                    <a:pt x="51144" y="20557"/>
                  </a:lnTo>
                  <a:lnTo>
                    <a:pt x="29982" y="0"/>
                  </a:lnTo>
                  <a:close/>
                </a:path>
              </a:pathLst>
            </a:custGeom>
            <a:solidFill>
              <a:srgbClr val="FFFFFF"/>
            </a:solidFill>
          </p:spPr>
          <p:txBody>
            <a:bodyPr wrap="square" lIns="0" tIns="0" rIns="0" bIns="0" rtlCol="0"/>
            <a:lstStyle/>
            <a:p>
              <a:endParaRPr/>
            </a:p>
          </p:txBody>
        </p:sp>
        <p:sp>
          <p:nvSpPr>
            <p:cNvPr id="20" name="object 20"/>
            <p:cNvSpPr/>
            <p:nvPr/>
          </p:nvSpPr>
          <p:spPr>
            <a:xfrm>
              <a:off x="9200533" y="5414918"/>
              <a:ext cx="123189" cy="107950"/>
            </a:xfrm>
            <a:custGeom>
              <a:avLst/>
              <a:gdLst/>
              <a:ahLst/>
              <a:cxnLst/>
              <a:rect l="l" t="t" r="r" b="b"/>
              <a:pathLst>
                <a:path w="123190" h="107950">
                  <a:moveTo>
                    <a:pt x="0" y="28653"/>
                  </a:moveTo>
                  <a:lnTo>
                    <a:pt x="23459" y="51433"/>
                  </a:lnTo>
                  <a:lnTo>
                    <a:pt x="48568" y="72297"/>
                  </a:lnTo>
                  <a:lnTo>
                    <a:pt x="75216" y="91157"/>
                  </a:lnTo>
                  <a:lnTo>
                    <a:pt x="103288" y="107928"/>
                  </a:lnTo>
                  <a:lnTo>
                    <a:pt x="123146" y="71550"/>
                  </a:lnTo>
                  <a:lnTo>
                    <a:pt x="97832" y="56413"/>
                  </a:lnTo>
                  <a:lnTo>
                    <a:pt x="73795" y="39388"/>
                  </a:lnTo>
                  <a:lnTo>
                    <a:pt x="51144" y="20557"/>
                  </a:lnTo>
                  <a:lnTo>
                    <a:pt x="29982" y="0"/>
                  </a:lnTo>
                  <a:lnTo>
                    <a:pt x="0" y="28653"/>
                  </a:lnTo>
                </a:path>
              </a:pathLst>
            </a:custGeom>
            <a:ln w="24183">
              <a:solidFill>
                <a:srgbClr val="FFFFFF"/>
              </a:solidFill>
            </a:ln>
          </p:spPr>
          <p:txBody>
            <a:bodyPr wrap="square" lIns="0" tIns="0" rIns="0" bIns="0" rtlCol="0"/>
            <a:lstStyle/>
            <a:p>
              <a:endParaRPr/>
            </a:p>
          </p:txBody>
        </p:sp>
        <p:sp>
          <p:nvSpPr>
            <p:cNvPr id="21" name="object 21"/>
            <p:cNvSpPr/>
            <p:nvPr/>
          </p:nvSpPr>
          <p:spPr>
            <a:xfrm>
              <a:off x="9837888" y="5235391"/>
              <a:ext cx="83820" cy="130810"/>
            </a:xfrm>
            <a:custGeom>
              <a:avLst/>
              <a:gdLst/>
              <a:ahLst/>
              <a:cxnLst/>
              <a:rect l="l" t="t" r="r" b="b"/>
              <a:pathLst>
                <a:path w="83820" h="130810">
                  <a:moveTo>
                    <a:pt x="83783" y="9304"/>
                  </a:moveTo>
                  <a:lnTo>
                    <a:pt x="43428" y="0"/>
                  </a:lnTo>
                  <a:lnTo>
                    <a:pt x="40339" y="12468"/>
                  </a:lnTo>
                  <a:lnTo>
                    <a:pt x="36848" y="24825"/>
                  </a:lnTo>
                  <a:lnTo>
                    <a:pt x="22485" y="64647"/>
                  </a:lnTo>
                  <a:lnTo>
                    <a:pt x="0" y="109285"/>
                  </a:lnTo>
                  <a:lnTo>
                    <a:pt x="35680" y="130345"/>
                  </a:lnTo>
                  <a:lnTo>
                    <a:pt x="60617" y="80865"/>
                  </a:lnTo>
                  <a:lnTo>
                    <a:pt x="76523" y="36767"/>
                  </a:lnTo>
                  <a:lnTo>
                    <a:pt x="80379" y="23097"/>
                  </a:lnTo>
                  <a:lnTo>
                    <a:pt x="83783" y="9304"/>
                  </a:lnTo>
                  <a:close/>
                </a:path>
              </a:pathLst>
            </a:custGeom>
            <a:solidFill>
              <a:srgbClr val="FFFFFF"/>
            </a:solidFill>
          </p:spPr>
          <p:txBody>
            <a:bodyPr wrap="square" lIns="0" tIns="0" rIns="0" bIns="0" rtlCol="0"/>
            <a:lstStyle/>
            <a:p>
              <a:endParaRPr/>
            </a:p>
          </p:txBody>
        </p:sp>
        <p:sp>
          <p:nvSpPr>
            <p:cNvPr id="22" name="object 22"/>
            <p:cNvSpPr/>
            <p:nvPr/>
          </p:nvSpPr>
          <p:spPr>
            <a:xfrm>
              <a:off x="9837888" y="5235391"/>
              <a:ext cx="83820" cy="130810"/>
            </a:xfrm>
            <a:custGeom>
              <a:avLst/>
              <a:gdLst/>
              <a:ahLst/>
              <a:cxnLst/>
              <a:rect l="l" t="t" r="r" b="b"/>
              <a:pathLst>
                <a:path w="83820" h="130810">
                  <a:moveTo>
                    <a:pt x="43428" y="0"/>
                  </a:moveTo>
                  <a:lnTo>
                    <a:pt x="32957" y="37060"/>
                  </a:lnTo>
                  <a:lnTo>
                    <a:pt x="15636" y="79843"/>
                  </a:lnTo>
                  <a:lnTo>
                    <a:pt x="0" y="109285"/>
                  </a:lnTo>
                  <a:lnTo>
                    <a:pt x="35680" y="130345"/>
                  </a:lnTo>
                  <a:lnTo>
                    <a:pt x="60617" y="80865"/>
                  </a:lnTo>
                  <a:lnTo>
                    <a:pt x="76523" y="36767"/>
                  </a:lnTo>
                  <a:lnTo>
                    <a:pt x="83783" y="9304"/>
                  </a:lnTo>
                  <a:lnTo>
                    <a:pt x="43428" y="0"/>
                  </a:lnTo>
                </a:path>
              </a:pathLst>
            </a:custGeom>
            <a:ln w="24177">
              <a:solidFill>
                <a:srgbClr val="FFFFFF"/>
              </a:solidFill>
            </a:ln>
          </p:spPr>
          <p:txBody>
            <a:bodyPr wrap="square" lIns="0" tIns="0" rIns="0" bIns="0" rtlCol="0"/>
            <a:lstStyle/>
            <a:p>
              <a:endParaRPr/>
            </a:p>
          </p:txBody>
        </p:sp>
        <p:sp>
          <p:nvSpPr>
            <p:cNvPr id="23" name="object 23"/>
            <p:cNvSpPr/>
            <p:nvPr/>
          </p:nvSpPr>
          <p:spPr>
            <a:xfrm>
              <a:off x="9551567" y="5499635"/>
              <a:ext cx="130175" cy="73025"/>
            </a:xfrm>
            <a:custGeom>
              <a:avLst/>
              <a:gdLst/>
              <a:ahLst/>
              <a:cxnLst/>
              <a:rect l="l" t="t" r="r" b="b"/>
              <a:pathLst>
                <a:path w="130175" h="73025">
                  <a:moveTo>
                    <a:pt x="113265" y="0"/>
                  </a:moveTo>
                  <a:lnTo>
                    <a:pt x="85916" y="11078"/>
                  </a:lnTo>
                  <a:lnTo>
                    <a:pt x="57837" y="20003"/>
                  </a:lnTo>
                  <a:lnTo>
                    <a:pt x="29155" y="26741"/>
                  </a:lnTo>
                  <a:lnTo>
                    <a:pt x="0" y="31259"/>
                  </a:lnTo>
                  <a:lnTo>
                    <a:pt x="4751" y="72463"/>
                  </a:lnTo>
                  <a:lnTo>
                    <a:pt x="37028" y="67434"/>
                  </a:lnTo>
                  <a:lnTo>
                    <a:pt x="68774" y="59942"/>
                  </a:lnTo>
                  <a:lnTo>
                    <a:pt x="99850" y="50031"/>
                  </a:lnTo>
                  <a:lnTo>
                    <a:pt x="130114" y="37741"/>
                  </a:lnTo>
                  <a:lnTo>
                    <a:pt x="113265" y="0"/>
                  </a:lnTo>
                  <a:close/>
                </a:path>
              </a:pathLst>
            </a:custGeom>
            <a:solidFill>
              <a:srgbClr val="FFFFFF"/>
            </a:solidFill>
          </p:spPr>
          <p:txBody>
            <a:bodyPr wrap="square" lIns="0" tIns="0" rIns="0" bIns="0" rtlCol="0"/>
            <a:lstStyle/>
            <a:p>
              <a:endParaRPr/>
            </a:p>
          </p:txBody>
        </p:sp>
        <p:sp>
          <p:nvSpPr>
            <p:cNvPr id="24" name="object 24"/>
            <p:cNvSpPr/>
            <p:nvPr/>
          </p:nvSpPr>
          <p:spPr>
            <a:xfrm>
              <a:off x="9551567" y="5499635"/>
              <a:ext cx="130175" cy="73025"/>
            </a:xfrm>
            <a:custGeom>
              <a:avLst/>
              <a:gdLst/>
              <a:ahLst/>
              <a:cxnLst/>
              <a:rect l="l" t="t" r="r" b="b"/>
              <a:pathLst>
                <a:path w="130175" h="73025">
                  <a:moveTo>
                    <a:pt x="0" y="31259"/>
                  </a:moveTo>
                  <a:lnTo>
                    <a:pt x="4751" y="72463"/>
                  </a:lnTo>
                  <a:lnTo>
                    <a:pt x="37028" y="67434"/>
                  </a:lnTo>
                  <a:lnTo>
                    <a:pt x="68774" y="59942"/>
                  </a:lnTo>
                  <a:lnTo>
                    <a:pt x="99850" y="50031"/>
                  </a:lnTo>
                  <a:lnTo>
                    <a:pt x="130114" y="37741"/>
                  </a:lnTo>
                  <a:lnTo>
                    <a:pt x="113265" y="0"/>
                  </a:lnTo>
                  <a:lnTo>
                    <a:pt x="85916" y="11078"/>
                  </a:lnTo>
                  <a:lnTo>
                    <a:pt x="57837" y="20003"/>
                  </a:lnTo>
                  <a:lnTo>
                    <a:pt x="29155" y="26741"/>
                  </a:lnTo>
                  <a:lnTo>
                    <a:pt x="0" y="31259"/>
                  </a:lnTo>
                </a:path>
              </a:pathLst>
            </a:custGeom>
            <a:ln w="24187">
              <a:solidFill>
                <a:srgbClr val="FFFFFF"/>
              </a:solidFill>
            </a:ln>
          </p:spPr>
          <p:txBody>
            <a:bodyPr wrap="square" lIns="0" tIns="0" rIns="0" bIns="0" rtlCol="0"/>
            <a:lstStyle/>
            <a:p>
              <a:endParaRPr/>
            </a:p>
          </p:txBody>
        </p:sp>
        <p:sp>
          <p:nvSpPr>
            <p:cNvPr id="25" name="object 25"/>
            <p:cNvSpPr/>
            <p:nvPr/>
          </p:nvSpPr>
          <p:spPr>
            <a:xfrm>
              <a:off x="9702007" y="5086696"/>
              <a:ext cx="377190" cy="276225"/>
            </a:xfrm>
            <a:custGeom>
              <a:avLst/>
              <a:gdLst/>
              <a:ahLst/>
              <a:cxnLst/>
              <a:rect l="l" t="t" r="r" b="b"/>
              <a:pathLst>
                <a:path w="377190" h="276225">
                  <a:moveTo>
                    <a:pt x="258883" y="0"/>
                  </a:moveTo>
                  <a:lnTo>
                    <a:pt x="0" y="118051"/>
                  </a:lnTo>
                  <a:lnTo>
                    <a:pt x="17166" y="155783"/>
                  </a:lnTo>
                  <a:lnTo>
                    <a:pt x="238339" y="54914"/>
                  </a:lnTo>
                  <a:lnTo>
                    <a:pt x="339012" y="276189"/>
                  </a:lnTo>
                  <a:lnTo>
                    <a:pt x="376729" y="258990"/>
                  </a:lnTo>
                  <a:lnTo>
                    <a:pt x="258883" y="0"/>
                  </a:lnTo>
                  <a:close/>
                </a:path>
              </a:pathLst>
            </a:custGeom>
            <a:solidFill>
              <a:srgbClr val="FFFFFF"/>
            </a:solidFill>
          </p:spPr>
          <p:txBody>
            <a:bodyPr wrap="square" lIns="0" tIns="0" rIns="0" bIns="0" rtlCol="0"/>
            <a:lstStyle/>
            <a:p>
              <a:endParaRPr/>
            </a:p>
          </p:txBody>
        </p:sp>
        <p:sp>
          <p:nvSpPr>
            <p:cNvPr id="26" name="object 26"/>
            <p:cNvSpPr/>
            <p:nvPr/>
          </p:nvSpPr>
          <p:spPr>
            <a:xfrm>
              <a:off x="9702007" y="5086696"/>
              <a:ext cx="377190" cy="276225"/>
            </a:xfrm>
            <a:custGeom>
              <a:avLst/>
              <a:gdLst/>
              <a:ahLst/>
              <a:cxnLst/>
              <a:rect l="l" t="t" r="r" b="b"/>
              <a:pathLst>
                <a:path w="377190" h="276225">
                  <a:moveTo>
                    <a:pt x="0" y="118051"/>
                  </a:moveTo>
                  <a:lnTo>
                    <a:pt x="17166" y="155783"/>
                  </a:lnTo>
                  <a:lnTo>
                    <a:pt x="238339" y="54914"/>
                  </a:lnTo>
                  <a:lnTo>
                    <a:pt x="339012" y="276189"/>
                  </a:lnTo>
                  <a:lnTo>
                    <a:pt x="376729" y="258990"/>
                  </a:lnTo>
                  <a:lnTo>
                    <a:pt x="258883" y="0"/>
                  </a:lnTo>
                  <a:lnTo>
                    <a:pt x="0" y="118051"/>
                  </a:lnTo>
                </a:path>
              </a:pathLst>
            </a:custGeom>
            <a:ln w="24184">
              <a:solidFill>
                <a:srgbClr val="FFFFFF"/>
              </a:solidFill>
            </a:ln>
          </p:spPr>
          <p:txBody>
            <a:bodyPr wrap="square" lIns="0" tIns="0" rIns="0" bIns="0" rtlCol="0"/>
            <a:lstStyle/>
            <a:p>
              <a:endParaRPr/>
            </a:p>
          </p:txBody>
        </p:sp>
      </p:grpSp>
      <p:sp>
        <p:nvSpPr>
          <p:cNvPr id="27" name="object 27"/>
          <p:cNvSpPr txBox="1">
            <a:spLocks noGrp="1"/>
          </p:cNvSpPr>
          <p:nvPr>
            <p:ph type="title"/>
          </p:nvPr>
        </p:nvSpPr>
        <p:spPr>
          <a:xfrm>
            <a:off x="8043418" y="797814"/>
            <a:ext cx="3026410" cy="751488"/>
          </a:xfrm>
          <a:prstGeom prst="rect">
            <a:avLst/>
          </a:prstGeom>
        </p:spPr>
        <p:txBody>
          <a:bodyPr vert="horz" wrap="square" lIns="0" tIns="12700" rIns="0" bIns="0" rtlCol="0">
            <a:spAutoFit/>
          </a:bodyPr>
          <a:lstStyle/>
          <a:p>
            <a:pPr marL="12700" algn="r">
              <a:lnSpc>
                <a:spcPct val="100000"/>
              </a:lnSpc>
              <a:spcBef>
                <a:spcPts val="100"/>
              </a:spcBef>
            </a:pPr>
            <a:r>
              <a:rPr sz="2400" spc="10" dirty="0">
                <a:solidFill>
                  <a:srgbClr val="FFFFFF"/>
                </a:solidFill>
              </a:rPr>
              <a:t>HUR</a:t>
            </a:r>
            <a:r>
              <a:rPr sz="2400" spc="-45" dirty="0">
                <a:solidFill>
                  <a:srgbClr val="FFFFFF"/>
                </a:solidFill>
              </a:rPr>
              <a:t> </a:t>
            </a:r>
            <a:r>
              <a:rPr lang="sv-SE" sz="2400" spc="-45" dirty="0" smtClean="0">
                <a:solidFill>
                  <a:srgbClr val="FFFFFF"/>
                </a:solidFill>
              </a:rPr>
              <a:t>DEFINIERAS </a:t>
            </a:r>
            <a:r>
              <a:rPr sz="2400" spc="-45" dirty="0" smtClean="0">
                <a:solidFill>
                  <a:srgbClr val="FFFFFF"/>
                </a:solidFill>
              </a:rPr>
              <a:t> </a:t>
            </a:r>
            <a:r>
              <a:rPr sz="2400" spc="-30" dirty="0" smtClean="0">
                <a:solidFill>
                  <a:srgbClr val="FFFFFF"/>
                </a:solidFill>
              </a:rPr>
              <a:t>FRAMGÅNG</a:t>
            </a:r>
            <a:r>
              <a:rPr lang="sv-SE" sz="2400" spc="-30" dirty="0" smtClean="0">
                <a:solidFill>
                  <a:srgbClr val="FFFFFF"/>
                </a:solidFill>
              </a:rPr>
              <a:t>?</a:t>
            </a:r>
            <a:endParaRPr sz="2400" dirty="0"/>
          </a:p>
        </p:txBody>
      </p:sp>
      <p:sp>
        <p:nvSpPr>
          <p:cNvPr id="29" name="object 29"/>
          <p:cNvSpPr txBox="1"/>
          <p:nvPr/>
        </p:nvSpPr>
        <p:spPr>
          <a:xfrm>
            <a:off x="852017" y="2087833"/>
            <a:ext cx="6793230" cy="2291653"/>
          </a:xfrm>
          <a:prstGeom prst="rect">
            <a:avLst/>
          </a:prstGeom>
        </p:spPr>
        <p:txBody>
          <a:bodyPr vert="horz" wrap="square" lIns="0" tIns="34290" rIns="0" bIns="0" rtlCol="0">
            <a:spAutoFit/>
          </a:bodyPr>
          <a:lstStyle/>
          <a:p>
            <a:pPr marL="334010" indent="-321310">
              <a:lnSpc>
                <a:spcPct val="100000"/>
              </a:lnSpc>
              <a:spcBef>
                <a:spcPts val="270"/>
              </a:spcBef>
              <a:buAutoNum type="arabicPeriod"/>
              <a:tabLst>
                <a:tab pos="334010" algn="l"/>
              </a:tabLst>
            </a:pPr>
            <a:r>
              <a:rPr sz="2300" spc="-15" dirty="0">
                <a:solidFill>
                  <a:srgbClr val="FFFFFF"/>
                </a:solidFill>
                <a:latin typeface="Lucida Sans Unicode"/>
                <a:cs typeface="Lucida Sans Unicode"/>
              </a:rPr>
              <a:t>uppnå berömmelse, rikedom eller social status</a:t>
            </a:r>
          </a:p>
          <a:p>
            <a:pPr marL="389890" indent="-377190">
              <a:lnSpc>
                <a:spcPct val="100000"/>
              </a:lnSpc>
              <a:spcBef>
                <a:spcPts val="200"/>
              </a:spcBef>
              <a:buAutoNum type="arabicPeriod"/>
              <a:tabLst>
                <a:tab pos="389890" algn="l"/>
              </a:tabLst>
            </a:pPr>
            <a:r>
              <a:rPr lang="sv-SE" sz="2300" spc="-15" dirty="0" err="1" smtClean="0">
                <a:solidFill>
                  <a:srgbClr val="FFFFFF"/>
                </a:solidFill>
                <a:latin typeface="Lucida Sans Unicode"/>
                <a:cs typeface="Lucida Sans Unicode"/>
              </a:rPr>
              <a:t>upnå</a:t>
            </a:r>
            <a:r>
              <a:rPr sz="2300" spc="-15" dirty="0" smtClean="0">
                <a:solidFill>
                  <a:srgbClr val="FFFFFF"/>
                </a:solidFill>
                <a:latin typeface="Lucida Sans Unicode"/>
                <a:cs typeface="Lucida Sans Unicode"/>
              </a:rPr>
              <a:t>endet </a:t>
            </a:r>
            <a:r>
              <a:rPr sz="2300" spc="-15" dirty="0">
                <a:solidFill>
                  <a:srgbClr val="FFFFFF"/>
                </a:solidFill>
                <a:latin typeface="Lucida Sans Unicode"/>
                <a:cs typeface="Lucida Sans Unicode"/>
              </a:rPr>
              <a:t>av ett mål eller syfte</a:t>
            </a:r>
          </a:p>
          <a:p>
            <a:pPr marL="334010" indent="-321310">
              <a:lnSpc>
                <a:spcPct val="100000"/>
              </a:lnSpc>
              <a:spcBef>
                <a:spcPts val="520"/>
              </a:spcBef>
              <a:buAutoNum type="arabicPeriod"/>
              <a:tabLst>
                <a:tab pos="334010" algn="l"/>
              </a:tabLst>
            </a:pPr>
            <a:r>
              <a:rPr sz="2300" spc="-15" dirty="0">
                <a:solidFill>
                  <a:srgbClr val="FFFFFF"/>
                </a:solidFill>
                <a:latin typeface="Lucida Sans Unicode"/>
                <a:cs typeface="Lucida Sans Unicode"/>
              </a:rPr>
              <a:t>en person eller sak som uppnår önskade mål</a:t>
            </a:r>
          </a:p>
          <a:p>
            <a:pPr>
              <a:lnSpc>
                <a:spcPct val="100000"/>
              </a:lnSpc>
              <a:spcBef>
                <a:spcPts val="65"/>
              </a:spcBef>
            </a:pPr>
            <a:endParaRPr sz="2600" dirty="0">
              <a:latin typeface="Lucida Sans Unicode"/>
              <a:cs typeface="Lucida Sans Unicode"/>
            </a:endParaRPr>
          </a:p>
          <a:p>
            <a:pPr marL="12700">
              <a:lnSpc>
                <a:spcPct val="100000"/>
              </a:lnSpc>
            </a:pPr>
            <a:r>
              <a:rPr sz="2200" spc="10" dirty="0">
                <a:solidFill>
                  <a:srgbClr val="FFFFFF"/>
                </a:solidFill>
                <a:latin typeface="Lucida Sans Unicode"/>
                <a:cs typeface="Lucida Sans Unicode"/>
              </a:rPr>
              <a:t>En</a:t>
            </a:r>
            <a:r>
              <a:rPr sz="2200" spc="-120" dirty="0">
                <a:solidFill>
                  <a:srgbClr val="FFFFFF"/>
                </a:solidFill>
                <a:latin typeface="Lucida Sans Unicode"/>
                <a:cs typeface="Lucida Sans Unicode"/>
              </a:rPr>
              <a:t> </a:t>
            </a:r>
            <a:r>
              <a:rPr sz="2200" spc="-35" dirty="0">
                <a:solidFill>
                  <a:srgbClr val="FFFFFF"/>
                </a:solidFill>
                <a:latin typeface="Lucida Sans Unicode"/>
                <a:cs typeface="Lucida Sans Unicode"/>
              </a:rPr>
              <a:t>kombination</a:t>
            </a:r>
            <a:r>
              <a:rPr sz="2200" spc="-114" dirty="0">
                <a:solidFill>
                  <a:srgbClr val="FFFFFF"/>
                </a:solidFill>
                <a:latin typeface="Lucida Sans Unicode"/>
                <a:cs typeface="Lucida Sans Unicode"/>
              </a:rPr>
              <a:t> </a:t>
            </a:r>
            <a:r>
              <a:rPr sz="2200" spc="-5" dirty="0">
                <a:solidFill>
                  <a:srgbClr val="FFFFFF"/>
                </a:solidFill>
                <a:latin typeface="Lucida Sans Unicode"/>
                <a:cs typeface="Lucida Sans Unicode"/>
              </a:rPr>
              <a:t>av</a:t>
            </a:r>
            <a:r>
              <a:rPr sz="2200" spc="-114" dirty="0">
                <a:solidFill>
                  <a:srgbClr val="FFFFFF"/>
                </a:solidFill>
                <a:latin typeface="Lucida Sans Unicode"/>
                <a:cs typeface="Lucida Sans Unicode"/>
              </a:rPr>
              <a:t> </a:t>
            </a:r>
            <a:r>
              <a:rPr sz="2200" spc="-10" dirty="0">
                <a:solidFill>
                  <a:srgbClr val="FFFFFF"/>
                </a:solidFill>
                <a:latin typeface="Lucida Sans Unicode"/>
                <a:cs typeface="Lucida Sans Unicode"/>
              </a:rPr>
              <a:t>ovanstående?</a:t>
            </a:r>
            <a:r>
              <a:rPr sz="2200" spc="-114" dirty="0">
                <a:solidFill>
                  <a:srgbClr val="FFFFFF"/>
                </a:solidFill>
                <a:latin typeface="Lucida Sans Unicode"/>
                <a:cs typeface="Lucida Sans Unicode"/>
              </a:rPr>
              <a:t> </a:t>
            </a:r>
            <a:r>
              <a:rPr sz="2200" spc="-20" dirty="0">
                <a:solidFill>
                  <a:srgbClr val="FFFFFF"/>
                </a:solidFill>
                <a:latin typeface="Lucida Sans Unicode"/>
                <a:cs typeface="Lucida Sans Unicode"/>
              </a:rPr>
              <a:t>Eller</a:t>
            </a:r>
            <a:r>
              <a:rPr sz="2200" spc="-114" dirty="0">
                <a:solidFill>
                  <a:srgbClr val="FFFFFF"/>
                </a:solidFill>
                <a:latin typeface="Lucida Sans Unicode"/>
                <a:cs typeface="Lucida Sans Unicode"/>
              </a:rPr>
              <a:t> </a:t>
            </a:r>
            <a:r>
              <a:rPr sz="2200" spc="-15" dirty="0">
                <a:solidFill>
                  <a:srgbClr val="FFFFFF"/>
                </a:solidFill>
                <a:latin typeface="Lucida Sans Unicode"/>
                <a:cs typeface="Lucida Sans Unicode"/>
              </a:rPr>
              <a:t>något</a:t>
            </a:r>
            <a:r>
              <a:rPr sz="2200" spc="-114" dirty="0">
                <a:solidFill>
                  <a:srgbClr val="FFFFFF"/>
                </a:solidFill>
                <a:latin typeface="Lucida Sans Unicode"/>
                <a:cs typeface="Lucida Sans Unicode"/>
              </a:rPr>
              <a:t> </a:t>
            </a:r>
            <a:r>
              <a:rPr sz="2200" dirty="0">
                <a:solidFill>
                  <a:srgbClr val="FFFFFF"/>
                </a:solidFill>
                <a:latin typeface="Lucida Sans Unicode"/>
                <a:cs typeface="Lucida Sans Unicode"/>
              </a:rPr>
              <a:t>annat?</a:t>
            </a:r>
            <a:endParaRPr sz="2200" dirty="0">
              <a:latin typeface="Lucida Sans Unicode"/>
              <a:cs typeface="Lucida Sans Unicod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86868" y="1828800"/>
              <a:ext cx="5573395" cy="4921250"/>
            </a:xfrm>
            <a:custGeom>
              <a:avLst/>
              <a:gdLst/>
              <a:ahLst/>
              <a:cxnLst/>
              <a:rect l="l" t="t" r="r" b="b"/>
              <a:pathLst>
                <a:path w="5573395" h="4921250">
                  <a:moveTo>
                    <a:pt x="5573268" y="0"/>
                  </a:moveTo>
                  <a:lnTo>
                    <a:pt x="0" y="0"/>
                  </a:lnTo>
                  <a:lnTo>
                    <a:pt x="0" y="4920996"/>
                  </a:lnTo>
                  <a:lnTo>
                    <a:pt x="5573268" y="4920996"/>
                  </a:lnTo>
                  <a:lnTo>
                    <a:pt x="5573268" y="0"/>
                  </a:lnTo>
                  <a:close/>
                </a:path>
              </a:pathLst>
            </a:custGeom>
            <a:solidFill>
              <a:srgbClr val="E7E6E6">
                <a:alpha val="43136"/>
              </a:srgbClr>
            </a:solidFill>
          </p:spPr>
          <p:txBody>
            <a:bodyPr wrap="square" lIns="0" tIns="0" rIns="0" bIns="0" rtlCol="0"/>
            <a:lstStyle/>
            <a:p>
              <a:endParaRPr/>
            </a:p>
          </p:txBody>
        </p:sp>
        <p:sp>
          <p:nvSpPr>
            <p:cNvPr id="5" name="object 5"/>
            <p:cNvSpPr/>
            <p:nvPr/>
          </p:nvSpPr>
          <p:spPr>
            <a:xfrm>
              <a:off x="86868" y="1828800"/>
              <a:ext cx="5573395" cy="4921250"/>
            </a:xfrm>
            <a:custGeom>
              <a:avLst/>
              <a:gdLst/>
              <a:ahLst/>
              <a:cxnLst/>
              <a:rect l="l" t="t" r="r" b="b"/>
              <a:pathLst>
                <a:path w="5573395" h="4921250">
                  <a:moveTo>
                    <a:pt x="0" y="4920996"/>
                  </a:moveTo>
                  <a:lnTo>
                    <a:pt x="5573268" y="4920996"/>
                  </a:lnTo>
                  <a:lnTo>
                    <a:pt x="5573268" y="0"/>
                  </a:lnTo>
                  <a:lnTo>
                    <a:pt x="0" y="0"/>
                  </a:lnTo>
                  <a:lnTo>
                    <a:pt x="0" y="4920996"/>
                  </a:lnTo>
                  <a:close/>
                </a:path>
              </a:pathLst>
            </a:custGeom>
            <a:ln w="127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2022729" y="216789"/>
            <a:ext cx="9178671" cy="665480"/>
          </a:xfrm>
          <a:prstGeom prst="rect">
            <a:avLst/>
          </a:prstGeom>
        </p:spPr>
        <p:txBody>
          <a:bodyPr vert="horz" wrap="square" lIns="0" tIns="12700" rIns="0" bIns="0" rtlCol="0">
            <a:spAutoFit/>
          </a:bodyPr>
          <a:lstStyle/>
          <a:p>
            <a:pPr marL="12700">
              <a:lnSpc>
                <a:spcPct val="100000"/>
              </a:lnSpc>
              <a:spcBef>
                <a:spcPts val="100"/>
              </a:spcBef>
            </a:pPr>
            <a:r>
              <a:rPr sz="4200" b="0" spc="25" dirty="0">
                <a:solidFill>
                  <a:srgbClr val="FFBF00"/>
                </a:solidFill>
                <a:latin typeface="Lucida Sans Unicode"/>
                <a:cs typeface="Lucida Sans Unicode"/>
              </a:rPr>
              <a:t>DEFINIERA</a:t>
            </a:r>
            <a:r>
              <a:rPr sz="4200" b="0" spc="-260" dirty="0">
                <a:solidFill>
                  <a:srgbClr val="FFBF00"/>
                </a:solidFill>
                <a:latin typeface="Lucida Sans Unicode"/>
                <a:cs typeface="Lucida Sans Unicode"/>
              </a:rPr>
              <a:t> </a:t>
            </a:r>
            <a:r>
              <a:rPr sz="4200" b="0" spc="-30" dirty="0">
                <a:solidFill>
                  <a:srgbClr val="FFBF00"/>
                </a:solidFill>
                <a:latin typeface="Lucida Sans Unicode"/>
                <a:cs typeface="Lucida Sans Unicode"/>
              </a:rPr>
              <a:t>FRAMGÅNG</a:t>
            </a:r>
            <a:r>
              <a:rPr sz="4200" b="0" spc="-260" dirty="0">
                <a:solidFill>
                  <a:srgbClr val="FFBF00"/>
                </a:solidFill>
                <a:latin typeface="Lucida Sans Unicode"/>
                <a:cs typeface="Lucida Sans Unicode"/>
              </a:rPr>
              <a:t> </a:t>
            </a:r>
            <a:r>
              <a:rPr sz="4200" b="0" dirty="0">
                <a:solidFill>
                  <a:srgbClr val="FFBF00"/>
                </a:solidFill>
                <a:latin typeface="Lucida Sans Unicode"/>
                <a:cs typeface="Lucida Sans Unicode"/>
              </a:rPr>
              <a:t>PÅ</a:t>
            </a:r>
            <a:r>
              <a:rPr sz="4200" b="0" spc="-260" dirty="0">
                <a:solidFill>
                  <a:srgbClr val="FFBF00"/>
                </a:solidFill>
                <a:latin typeface="Lucida Sans Unicode"/>
                <a:cs typeface="Lucida Sans Unicode"/>
              </a:rPr>
              <a:t> </a:t>
            </a:r>
            <a:r>
              <a:rPr sz="4200" b="0" spc="70" dirty="0" smtClean="0">
                <a:solidFill>
                  <a:srgbClr val="FFBF00"/>
                </a:solidFill>
                <a:latin typeface="Lucida Sans Unicode"/>
                <a:cs typeface="Lucida Sans Unicode"/>
              </a:rPr>
              <a:t>DIN</a:t>
            </a:r>
            <a:r>
              <a:rPr lang="sv-SE" sz="4200" b="0" spc="70" dirty="0" smtClean="0">
                <a:solidFill>
                  <a:srgbClr val="FFBF00"/>
                </a:solidFill>
                <a:latin typeface="Lucida Sans Unicode"/>
                <a:cs typeface="Lucida Sans Unicode"/>
              </a:rPr>
              <a:t>A</a:t>
            </a:r>
            <a:endParaRPr sz="4200" dirty="0">
              <a:latin typeface="Lucida Sans Unicode"/>
              <a:cs typeface="Lucida Sans Unicode"/>
            </a:endParaRPr>
          </a:p>
        </p:txBody>
      </p:sp>
      <p:sp>
        <p:nvSpPr>
          <p:cNvPr id="7" name="object 7"/>
          <p:cNvSpPr txBox="1"/>
          <p:nvPr/>
        </p:nvSpPr>
        <p:spPr>
          <a:xfrm>
            <a:off x="4284726" y="995553"/>
            <a:ext cx="3469004" cy="619760"/>
          </a:xfrm>
          <a:prstGeom prst="rect">
            <a:avLst/>
          </a:prstGeom>
        </p:spPr>
        <p:txBody>
          <a:bodyPr vert="horz" wrap="square" lIns="0" tIns="12700" rIns="0" bIns="0" rtlCol="0">
            <a:spAutoFit/>
          </a:bodyPr>
          <a:lstStyle/>
          <a:p>
            <a:pPr marL="12700">
              <a:lnSpc>
                <a:spcPct val="100000"/>
              </a:lnSpc>
              <a:spcBef>
                <a:spcPts val="100"/>
              </a:spcBef>
            </a:pPr>
            <a:r>
              <a:rPr sz="3900" spc="-15" dirty="0">
                <a:solidFill>
                  <a:srgbClr val="FFBF00"/>
                </a:solidFill>
                <a:latin typeface="Lucida Sans Unicode"/>
                <a:cs typeface="Lucida Sans Unicode"/>
              </a:rPr>
              <a:t>EGNA</a:t>
            </a:r>
            <a:r>
              <a:rPr sz="3900" spc="-290" dirty="0">
                <a:solidFill>
                  <a:srgbClr val="FFBF00"/>
                </a:solidFill>
                <a:latin typeface="Lucida Sans Unicode"/>
                <a:cs typeface="Lucida Sans Unicode"/>
              </a:rPr>
              <a:t> </a:t>
            </a:r>
            <a:r>
              <a:rPr sz="3900" spc="-35" dirty="0">
                <a:solidFill>
                  <a:srgbClr val="FFBF00"/>
                </a:solidFill>
                <a:latin typeface="Lucida Sans Unicode"/>
                <a:cs typeface="Lucida Sans Unicode"/>
              </a:rPr>
              <a:t>VILLKOR</a:t>
            </a:r>
            <a:endParaRPr sz="3900">
              <a:latin typeface="Lucida Sans Unicode"/>
              <a:cs typeface="Lucida Sans Unicode"/>
            </a:endParaRPr>
          </a:p>
        </p:txBody>
      </p:sp>
      <p:sp>
        <p:nvSpPr>
          <p:cNvPr id="8" name="object 8"/>
          <p:cNvSpPr txBox="1"/>
          <p:nvPr/>
        </p:nvSpPr>
        <p:spPr>
          <a:xfrm>
            <a:off x="350926" y="1973707"/>
            <a:ext cx="5158740" cy="4601837"/>
          </a:xfrm>
          <a:prstGeom prst="rect">
            <a:avLst/>
          </a:prstGeom>
        </p:spPr>
        <p:txBody>
          <a:bodyPr vert="horz" wrap="square" lIns="0" tIns="3175" rIns="0" bIns="0" rtlCol="0">
            <a:spAutoFit/>
          </a:bodyPr>
          <a:lstStyle/>
          <a:p>
            <a:pPr marL="12700" marR="654685" algn="just">
              <a:lnSpc>
                <a:spcPct val="102899"/>
              </a:lnSpc>
              <a:spcBef>
                <a:spcPts val="25"/>
              </a:spcBef>
            </a:pPr>
            <a:r>
              <a:rPr sz="2100" spc="-35" dirty="0">
                <a:solidFill>
                  <a:srgbClr val="797979"/>
                </a:solidFill>
                <a:latin typeface="Lucida Sans Unicode"/>
                <a:cs typeface="Lucida Sans Unicode"/>
              </a:rPr>
              <a:t>Varje upplevelse som vi går igenom  ger en möjlighet att lära oss om oss  själva och världen omkring oss.</a:t>
            </a:r>
          </a:p>
          <a:p>
            <a:pPr marL="12700" marR="93980">
              <a:lnSpc>
                <a:spcPct val="102899"/>
              </a:lnSpc>
              <a:spcBef>
                <a:spcPts val="1010"/>
              </a:spcBef>
            </a:pPr>
            <a:r>
              <a:rPr sz="2100" spc="-35" dirty="0">
                <a:solidFill>
                  <a:srgbClr val="797979"/>
                </a:solidFill>
                <a:latin typeface="Lucida Sans Unicode"/>
                <a:cs typeface="Lucida Sans Unicode"/>
              </a:rPr>
              <a:t>Genom att försöka hitta lärdomarna  från vårt förflutna kommer du att kunna  formulera bättre vad du vill uppnå i ditt  liv framåt, både personligt och  professionellt.</a:t>
            </a:r>
          </a:p>
          <a:p>
            <a:pPr marL="12700" marR="5080">
              <a:lnSpc>
                <a:spcPts val="2590"/>
              </a:lnSpc>
              <a:spcBef>
                <a:spcPts val="1095"/>
              </a:spcBef>
            </a:pPr>
            <a:r>
              <a:rPr sz="2100" spc="-35" dirty="0">
                <a:solidFill>
                  <a:srgbClr val="797979"/>
                </a:solidFill>
                <a:latin typeface="Lucida Sans Unicode"/>
                <a:cs typeface="Lucida Sans Unicode"/>
              </a:rPr>
              <a:t>Sluta jämföra dig med andra eller  undra hur ditt liv "borde" se ut. Att inse  att definitionen av framgång är olika  för varje enskild person där ute är  viktigt.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24082"/>
            <a:ext cx="5202845" cy="3668160"/>
          </a:xfrm>
          <a:prstGeom prst="rect">
            <a:avLst/>
          </a:prstGeom>
        </p:spPr>
      </p:pic>
      <p:sp>
        <p:nvSpPr>
          <p:cNvPr id="3" name="object 3"/>
          <p:cNvSpPr txBox="1"/>
          <p:nvPr/>
        </p:nvSpPr>
        <p:spPr>
          <a:xfrm>
            <a:off x="6175628" y="481456"/>
            <a:ext cx="5019675" cy="3684270"/>
          </a:xfrm>
          <a:prstGeom prst="rect">
            <a:avLst/>
          </a:prstGeom>
        </p:spPr>
        <p:txBody>
          <a:bodyPr vert="horz" wrap="square" lIns="0" tIns="12700" rIns="0" bIns="0" rtlCol="0">
            <a:spAutoFit/>
          </a:bodyPr>
          <a:lstStyle/>
          <a:p>
            <a:pPr marL="12700" marR="86995" algn="just">
              <a:lnSpc>
                <a:spcPct val="125000"/>
              </a:lnSpc>
              <a:spcBef>
                <a:spcPts val="100"/>
              </a:spcBef>
            </a:pPr>
            <a:r>
              <a:rPr sz="1600" spc="-20" dirty="0">
                <a:latin typeface="Lucida Sans Unicode"/>
                <a:cs typeface="Lucida Sans Unicode"/>
              </a:rPr>
              <a:t>Du</a:t>
            </a:r>
            <a:r>
              <a:rPr sz="1600" spc="-95" dirty="0">
                <a:latin typeface="Lucida Sans Unicode"/>
                <a:cs typeface="Lucida Sans Unicode"/>
              </a:rPr>
              <a:t> </a:t>
            </a:r>
            <a:r>
              <a:rPr sz="1600" spc="-20" dirty="0">
                <a:latin typeface="Lucida Sans Unicode"/>
                <a:cs typeface="Lucida Sans Unicode"/>
              </a:rPr>
              <a:t>betyder!</a:t>
            </a:r>
            <a:r>
              <a:rPr sz="1600" spc="-95" dirty="0">
                <a:latin typeface="Lucida Sans Unicode"/>
                <a:cs typeface="Lucida Sans Unicode"/>
              </a:rPr>
              <a:t> </a:t>
            </a:r>
            <a:r>
              <a:rPr sz="1600" spc="-20" dirty="0">
                <a:latin typeface="Lucida Sans Unicode"/>
                <a:cs typeface="Lucida Sans Unicode"/>
              </a:rPr>
              <a:t>Dina</a:t>
            </a:r>
            <a:r>
              <a:rPr sz="1600" spc="-90" dirty="0">
                <a:latin typeface="Lucida Sans Unicode"/>
                <a:cs typeface="Lucida Sans Unicode"/>
              </a:rPr>
              <a:t> </a:t>
            </a:r>
            <a:r>
              <a:rPr sz="1600" spc="-20" dirty="0">
                <a:latin typeface="Lucida Sans Unicode"/>
                <a:cs typeface="Lucida Sans Unicode"/>
              </a:rPr>
              <a:t>frågor,</a:t>
            </a:r>
            <a:r>
              <a:rPr sz="1600" spc="-95" dirty="0">
                <a:latin typeface="Lucida Sans Unicode"/>
                <a:cs typeface="Lucida Sans Unicode"/>
              </a:rPr>
              <a:t> </a:t>
            </a:r>
            <a:r>
              <a:rPr sz="1600" spc="-25" dirty="0">
                <a:latin typeface="Lucida Sans Unicode"/>
                <a:cs typeface="Lucida Sans Unicode"/>
              </a:rPr>
              <a:t>idéer,</a:t>
            </a:r>
            <a:r>
              <a:rPr sz="1600" spc="-90" dirty="0">
                <a:latin typeface="Lucida Sans Unicode"/>
                <a:cs typeface="Lucida Sans Unicode"/>
              </a:rPr>
              <a:t> </a:t>
            </a:r>
            <a:r>
              <a:rPr sz="1600" spc="-20" dirty="0">
                <a:latin typeface="Lucida Sans Unicode"/>
                <a:cs typeface="Lucida Sans Unicode"/>
              </a:rPr>
              <a:t>dina</a:t>
            </a:r>
            <a:r>
              <a:rPr sz="1600" spc="-95" dirty="0">
                <a:latin typeface="Lucida Sans Unicode"/>
                <a:cs typeface="Lucida Sans Unicode"/>
              </a:rPr>
              <a:t> </a:t>
            </a:r>
            <a:r>
              <a:rPr sz="1600" dirty="0">
                <a:latin typeface="Lucida Sans Unicode"/>
                <a:cs typeface="Lucida Sans Unicode"/>
              </a:rPr>
              <a:t>erfarenheter</a:t>
            </a:r>
            <a:r>
              <a:rPr sz="1600" spc="-90" dirty="0">
                <a:latin typeface="Lucida Sans Unicode"/>
                <a:cs typeface="Lucida Sans Unicode"/>
              </a:rPr>
              <a:t> </a:t>
            </a:r>
            <a:r>
              <a:rPr sz="1600" spc="10" dirty="0">
                <a:latin typeface="Lucida Sans Unicode"/>
                <a:cs typeface="Lucida Sans Unicode"/>
              </a:rPr>
              <a:t>är </a:t>
            </a:r>
            <a:r>
              <a:rPr sz="1600" spc="-495" dirty="0">
                <a:latin typeface="Lucida Sans Unicode"/>
                <a:cs typeface="Lucida Sans Unicode"/>
              </a:rPr>
              <a:t> </a:t>
            </a:r>
            <a:r>
              <a:rPr sz="1600" spc="-40" dirty="0">
                <a:latin typeface="Lucida Sans Unicode"/>
                <a:cs typeface="Lucida Sans Unicode"/>
              </a:rPr>
              <a:t>viktiga.</a:t>
            </a:r>
            <a:endParaRPr sz="1600">
              <a:latin typeface="Lucida Sans Unicode"/>
              <a:cs typeface="Lucida Sans Unicode"/>
            </a:endParaRPr>
          </a:p>
          <a:p>
            <a:pPr>
              <a:lnSpc>
                <a:spcPct val="100000"/>
              </a:lnSpc>
              <a:spcBef>
                <a:spcPts val="15"/>
              </a:spcBef>
            </a:pPr>
            <a:endParaRPr sz="1800">
              <a:latin typeface="Lucida Sans Unicode"/>
              <a:cs typeface="Lucida Sans Unicode"/>
            </a:endParaRPr>
          </a:p>
          <a:p>
            <a:pPr marL="12700" algn="just">
              <a:lnSpc>
                <a:spcPct val="100000"/>
              </a:lnSpc>
            </a:pPr>
            <a:r>
              <a:rPr sz="1700" spc="10" dirty="0">
                <a:latin typeface="Lucida Sans Unicode"/>
                <a:cs typeface="Lucida Sans Unicode"/>
              </a:rPr>
              <a:t>Gå</a:t>
            </a:r>
            <a:r>
              <a:rPr sz="1700" spc="-100" dirty="0">
                <a:latin typeface="Lucida Sans Unicode"/>
                <a:cs typeface="Lucida Sans Unicode"/>
              </a:rPr>
              <a:t> </a:t>
            </a:r>
            <a:r>
              <a:rPr sz="1700" spc="-5" dirty="0">
                <a:latin typeface="Lucida Sans Unicode"/>
                <a:cs typeface="Lucida Sans Unicode"/>
              </a:rPr>
              <a:t>med</a:t>
            </a:r>
            <a:r>
              <a:rPr sz="1700" spc="-100" dirty="0">
                <a:latin typeface="Lucida Sans Unicode"/>
                <a:cs typeface="Lucida Sans Unicode"/>
              </a:rPr>
              <a:t> </a:t>
            </a:r>
            <a:r>
              <a:rPr sz="1700" spc="-55" dirty="0">
                <a:latin typeface="Lucida Sans Unicode"/>
                <a:cs typeface="Lucida Sans Unicode"/>
              </a:rPr>
              <a:t>i</a:t>
            </a:r>
            <a:r>
              <a:rPr sz="1700" spc="-100" dirty="0">
                <a:latin typeface="Lucida Sans Unicode"/>
                <a:cs typeface="Lucida Sans Unicode"/>
              </a:rPr>
              <a:t> </a:t>
            </a:r>
            <a:r>
              <a:rPr sz="1700" spc="-15" dirty="0">
                <a:latin typeface="Lucida Sans Unicode"/>
                <a:cs typeface="Lucida Sans Unicode"/>
              </a:rPr>
              <a:t>samtalet</a:t>
            </a:r>
            <a:r>
              <a:rPr sz="1700" spc="-100" dirty="0">
                <a:latin typeface="Lucida Sans Unicode"/>
                <a:cs typeface="Lucida Sans Unicode"/>
              </a:rPr>
              <a:t> </a:t>
            </a:r>
            <a:r>
              <a:rPr sz="1700" spc="-5" dirty="0">
                <a:latin typeface="Lucida Sans Unicode"/>
                <a:cs typeface="Lucida Sans Unicode"/>
              </a:rPr>
              <a:t>på</a:t>
            </a:r>
            <a:r>
              <a:rPr sz="1700" spc="-100" dirty="0">
                <a:latin typeface="Lucida Sans Unicode"/>
                <a:cs typeface="Lucida Sans Unicode"/>
              </a:rPr>
              <a:t> </a:t>
            </a:r>
            <a:r>
              <a:rPr sz="1700" spc="5" dirty="0">
                <a:latin typeface="Lucida Sans Unicode"/>
                <a:cs typeface="Lucida Sans Unicode"/>
              </a:rPr>
              <a:t>våra</a:t>
            </a:r>
            <a:r>
              <a:rPr sz="1700" spc="-100" dirty="0">
                <a:latin typeface="Lucida Sans Unicode"/>
                <a:cs typeface="Lucida Sans Unicode"/>
              </a:rPr>
              <a:t> </a:t>
            </a:r>
            <a:r>
              <a:rPr sz="1700" spc="-30" dirty="0">
                <a:latin typeface="Lucida Sans Unicode"/>
                <a:cs typeface="Lucida Sans Unicode"/>
              </a:rPr>
              <a:t>sociala</a:t>
            </a:r>
            <a:r>
              <a:rPr sz="1700" spc="-100" dirty="0">
                <a:latin typeface="Lucida Sans Unicode"/>
                <a:cs typeface="Lucida Sans Unicode"/>
              </a:rPr>
              <a:t> </a:t>
            </a:r>
            <a:r>
              <a:rPr sz="1700" spc="-15" dirty="0">
                <a:latin typeface="Lucida Sans Unicode"/>
                <a:cs typeface="Lucida Sans Unicode"/>
              </a:rPr>
              <a:t>mediekanaler</a:t>
            </a:r>
            <a:endParaRPr sz="1700">
              <a:latin typeface="Lucida Sans Unicode"/>
              <a:cs typeface="Lucida Sans Unicode"/>
            </a:endParaRPr>
          </a:p>
          <a:p>
            <a:pPr>
              <a:lnSpc>
                <a:spcPct val="100000"/>
              </a:lnSpc>
              <a:spcBef>
                <a:spcPts val="15"/>
              </a:spcBef>
            </a:pPr>
            <a:endParaRPr sz="1550">
              <a:latin typeface="Lucida Sans Unicode"/>
              <a:cs typeface="Lucida Sans Unicode"/>
            </a:endParaRPr>
          </a:p>
          <a:p>
            <a:pPr marL="12700" marR="94615" algn="just">
              <a:lnSpc>
                <a:spcPct val="117700"/>
              </a:lnSpc>
              <a:spcBef>
                <a:spcPts val="5"/>
              </a:spcBef>
            </a:pPr>
            <a:r>
              <a:rPr sz="1700" spc="-75" dirty="0">
                <a:latin typeface="Lucida Sans Unicode"/>
                <a:cs typeface="Lucida Sans Unicode"/>
              </a:rPr>
              <a:t>Vi</a:t>
            </a:r>
            <a:r>
              <a:rPr sz="1700" spc="-100" dirty="0">
                <a:latin typeface="Lucida Sans Unicode"/>
                <a:cs typeface="Lucida Sans Unicode"/>
              </a:rPr>
              <a:t> </a:t>
            </a:r>
            <a:r>
              <a:rPr sz="1700" spc="10" dirty="0">
                <a:latin typeface="Lucida Sans Unicode"/>
                <a:cs typeface="Lucida Sans Unicode"/>
              </a:rPr>
              <a:t>är</a:t>
            </a:r>
            <a:r>
              <a:rPr sz="1700" spc="-100" dirty="0">
                <a:latin typeface="Lucida Sans Unicode"/>
                <a:cs typeface="Lucida Sans Unicode"/>
              </a:rPr>
              <a:t> </a:t>
            </a:r>
            <a:r>
              <a:rPr sz="1700" spc="-5" dirty="0">
                <a:latin typeface="Lucida Sans Unicode"/>
                <a:cs typeface="Lucida Sans Unicode"/>
              </a:rPr>
              <a:t>hedrade</a:t>
            </a:r>
            <a:r>
              <a:rPr sz="1700" spc="-100" dirty="0">
                <a:latin typeface="Lucida Sans Unicode"/>
                <a:cs typeface="Lucida Sans Unicode"/>
              </a:rPr>
              <a:t> </a:t>
            </a:r>
            <a:r>
              <a:rPr sz="1700" spc="-5" dirty="0">
                <a:latin typeface="Lucida Sans Unicode"/>
                <a:cs typeface="Lucida Sans Unicode"/>
              </a:rPr>
              <a:t>över</a:t>
            </a:r>
            <a:r>
              <a:rPr sz="1700" spc="-100" dirty="0">
                <a:latin typeface="Lucida Sans Unicode"/>
                <a:cs typeface="Lucida Sans Unicode"/>
              </a:rPr>
              <a:t> </a:t>
            </a:r>
            <a:r>
              <a:rPr sz="1700" spc="-10" dirty="0">
                <a:latin typeface="Lucida Sans Unicode"/>
                <a:cs typeface="Lucida Sans Unicode"/>
              </a:rPr>
              <a:t>att</a:t>
            </a:r>
            <a:r>
              <a:rPr sz="1700" spc="-100" dirty="0">
                <a:latin typeface="Lucida Sans Unicode"/>
                <a:cs typeface="Lucida Sans Unicode"/>
              </a:rPr>
              <a:t> </a:t>
            </a:r>
            <a:r>
              <a:rPr sz="1700" spc="-15" dirty="0">
                <a:latin typeface="Lucida Sans Unicode"/>
                <a:cs typeface="Lucida Sans Unicode"/>
              </a:rPr>
              <a:t>du</a:t>
            </a:r>
            <a:r>
              <a:rPr sz="1700" spc="-100" dirty="0">
                <a:latin typeface="Lucida Sans Unicode"/>
                <a:cs typeface="Lucida Sans Unicode"/>
              </a:rPr>
              <a:t> </a:t>
            </a:r>
            <a:r>
              <a:rPr sz="1700" spc="5" dirty="0">
                <a:latin typeface="Lucida Sans Unicode"/>
                <a:cs typeface="Lucida Sans Unicode"/>
              </a:rPr>
              <a:t>har</a:t>
            </a:r>
            <a:r>
              <a:rPr sz="1700" spc="-100" dirty="0">
                <a:latin typeface="Lucida Sans Unicode"/>
                <a:cs typeface="Lucida Sans Unicode"/>
              </a:rPr>
              <a:t> </a:t>
            </a:r>
            <a:r>
              <a:rPr sz="1700" spc="-15" dirty="0">
                <a:latin typeface="Lucida Sans Unicode"/>
                <a:cs typeface="Lucida Sans Unicode"/>
              </a:rPr>
              <a:t>varit</a:t>
            </a:r>
            <a:r>
              <a:rPr sz="1700" spc="-100" dirty="0">
                <a:latin typeface="Lucida Sans Unicode"/>
                <a:cs typeface="Lucida Sans Unicode"/>
              </a:rPr>
              <a:t> </a:t>
            </a:r>
            <a:r>
              <a:rPr sz="1700" spc="-5" dirty="0">
                <a:latin typeface="Lucida Sans Unicode"/>
                <a:cs typeface="Lucida Sans Unicode"/>
              </a:rPr>
              <a:t>med</a:t>
            </a:r>
            <a:r>
              <a:rPr sz="1700" spc="-100" dirty="0">
                <a:latin typeface="Lucida Sans Unicode"/>
                <a:cs typeface="Lucida Sans Unicode"/>
              </a:rPr>
              <a:t> </a:t>
            </a:r>
            <a:r>
              <a:rPr sz="1700" spc="-45" dirty="0">
                <a:latin typeface="Lucida Sans Unicode"/>
                <a:cs typeface="Lucida Sans Unicode"/>
              </a:rPr>
              <a:t>oss</a:t>
            </a:r>
            <a:r>
              <a:rPr sz="1700" dirty="0">
                <a:latin typeface="Lucida Sans Unicode"/>
                <a:cs typeface="Lucida Sans Unicode"/>
              </a:rPr>
              <a:t> </a:t>
            </a:r>
            <a:r>
              <a:rPr sz="1700" spc="250" dirty="0">
                <a:latin typeface="Lucida Sans Unicode"/>
                <a:cs typeface="Lucida Sans Unicode"/>
              </a:rPr>
              <a:t> </a:t>
            </a:r>
            <a:r>
              <a:rPr sz="1700" spc="-25" dirty="0">
                <a:latin typeface="Lucida Sans Unicode"/>
                <a:cs typeface="Lucida Sans Unicode"/>
              </a:rPr>
              <a:t>och  </a:t>
            </a:r>
            <a:r>
              <a:rPr sz="1700" spc="-5" dirty="0">
                <a:latin typeface="Lucida Sans Unicode"/>
                <a:cs typeface="Lucida Sans Unicode"/>
              </a:rPr>
              <a:t>använt</a:t>
            </a:r>
            <a:r>
              <a:rPr sz="1700" spc="-105" dirty="0">
                <a:latin typeface="Lucida Sans Unicode"/>
                <a:cs typeface="Lucida Sans Unicode"/>
              </a:rPr>
              <a:t> </a:t>
            </a:r>
            <a:r>
              <a:rPr sz="1700" spc="-25" dirty="0">
                <a:latin typeface="Lucida Sans Unicode"/>
                <a:cs typeface="Lucida Sans Unicode"/>
              </a:rPr>
              <a:t>dessa</a:t>
            </a:r>
            <a:r>
              <a:rPr sz="1700" spc="-100" dirty="0">
                <a:latin typeface="Lucida Sans Unicode"/>
                <a:cs typeface="Lucida Sans Unicode"/>
              </a:rPr>
              <a:t> </a:t>
            </a:r>
            <a:r>
              <a:rPr sz="1700" spc="-10" dirty="0">
                <a:latin typeface="Lucida Sans Unicode"/>
                <a:cs typeface="Lucida Sans Unicode"/>
              </a:rPr>
              <a:t>resurser</a:t>
            </a:r>
            <a:r>
              <a:rPr sz="1700" spc="-100" dirty="0">
                <a:latin typeface="Lucida Sans Unicode"/>
                <a:cs typeface="Lucida Sans Unicode"/>
              </a:rPr>
              <a:t> </a:t>
            </a:r>
            <a:r>
              <a:rPr sz="1700" spc="-20" dirty="0">
                <a:latin typeface="Lucida Sans Unicode"/>
                <a:cs typeface="Lucida Sans Unicode"/>
              </a:rPr>
              <a:t>för</a:t>
            </a:r>
            <a:r>
              <a:rPr sz="1700" spc="-105" dirty="0">
                <a:latin typeface="Lucida Sans Unicode"/>
                <a:cs typeface="Lucida Sans Unicode"/>
              </a:rPr>
              <a:t> </a:t>
            </a:r>
            <a:r>
              <a:rPr sz="1700" spc="-10" dirty="0">
                <a:latin typeface="Lucida Sans Unicode"/>
                <a:cs typeface="Lucida Sans Unicode"/>
              </a:rPr>
              <a:t>att</a:t>
            </a:r>
            <a:r>
              <a:rPr sz="1700" spc="-100" dirty="0">
                <a:latin typeface="Lucida Sans Unicode"/>
                <a:cs typeface="Lucida Sans Unicode"/>
              </a:rPr>
              <a:t> </a:t>
            </a:r>
            <a:r>
              <a:rPr sz="1700" spc="-5" dirty="0">
                <a:latin typeface="Lucida Sans Unicode"/>
                <a:cs typeface="Lucida Sans Unicode"/>
              </a:rPr>
              <a:t>ta</a:t>
            </a:r>
            <a:r>
              <a:rPr sz="1700" spc="-100" dirty="0">
                <a:latin typeface="Lucida Sans Unicode"/>
                <a:cs typeface="Lucida Sans Unicode"/>
              </a:rPr>
              <a:t> </a:t>
            </a:r>
            <a:r>
              <a:rPr sz="1700" dirty="0">
                <a:latin typeface="Lucida Sans Unicode"/>
                <a:cs typeface="Lucida Sans Unicode"/>
              </a:rPr>
              <a:t>reda</a:t>
            </a:r>
            <a:r>
              <a:rPr sz="1700" spc="-105" dirty="0">
                <a:latin typeface="Lucida Sans Unicode"/>
                <a:cs typeface="Lucida Sans Unicode"/>
              </a:rPr>
              <a:t> </a:t>
            </a:r>
            <a:r>
              <a:rPr sz="1700" spc="-5" dirty="0">
                <a:latin typeface="Lucida Sans Unicode"/>
                <a:cs typeface="Lucida Sans Unicode"/>
              </a:rPr>
              <a:t>på</a:t>
            </a:r>
            <a:r>
              <a:rPr sz="1700" spc="-100" dirty="0">
                <a:latin typeface="Lucida Sans Unicode"/>
                <a:cs typeface="Lucida Sans Unicode"/>
              </a:rPr>
              <a:t> </a:t>
            </a:r>
            <a:r>
              <a:rPr sz="1700" spc="5" dirty="0">
                <a:latin typeface="Lucida Sans Unicode"/>
                <a:cs typeface="Lucida Sans Unicode"/>
              </a:rPr>
              <a:t>mer</a:t>
            </a:r>
            <a:r>
              <a:rPr sz="1700" spc="-100" dirty="0">
                <a:latin typeface="Lucida Sans Unicode"/>
                <a:cs typeface="Lucida Sans Unicode"/>
              </a:rPr>
              <a:t> </a:t>
            </a:r>
            <a:r>
              <a:rPr sz="1700" spc="-10" dirty="0">
                <a:latin typeface="Lucida Sans Unicode"/>
                <a:cs typeface="Lucida Sans Unicode"/>
              </a:rPr>
              <a:t>om </a:t>
            </a:r>
            <a:r>
              <a:rPr sz="1700" spc="-530" dirty="0">
                <a:latin typeface="Lucida Sans Unicode"/>
                <a:cs typeface="Lucida Sans Unicode"/>
              </a:rPr>
              <a:t> </a:t>
            </a:r>
            <a:r>
              <a:rPr sz="1700" spc="-90" dirty="0">
                <a:latin typeface="Lucida Sans Unicode"/>
                <a:cs typeface="Lucida Sans Unicode"/>
              </a:rPr>
              <a:t>peer-</a:t>
            </a:r>
            <a:r>
              <a:rPr sz="1700" spc="-160" dirty="0">
                <a:latin typeface="Lucida Sans Unicode"/>
                <a:cs typeface="Lucida Sans Unicode"/>
              </a:rPr>
              <a:t>to-</a:t>
            </a:r>
            <a:r>
              <a:rPr sz="1700" spc="-90" dirty="0">
                <a:latin typeface="Lucida Sans Unicode"/>
                <a:cs typeface="Lucida Sans Unicode"/>
              </a:rPr>
              <a:t>peer-</a:t>
            </a:r>
            <a:r>
              <a:rPr sz="1700" spc="-30" dirty="0">
                <a:latin typeface="Lucida Sans Unicode"/>
                <a:cs typeface="Lucida Sans Unicode"/>
              </a:rPr>
              <a:t>medling,</a:t>
            </a:r>
            <a:r>
              <a:rPr sz="1700" spc="-100" dirty="0">
                <a:latin typeface="Lucida Sans Unicode"/>
                <a:cs typeface="Lucida Sans Unicode"/>
              </a:rPr>
              <a:t> </a:t>
            </a:r>
            <a:r>
              <a:rPr sz="1700" spc="-20" dirty="0">
                <a:latin typeface="Lucida Sans Unicode"/>
                <a:cs typeface="Lucida Sans Unicode"/>
              </a:rPr>
              <a:t>bland</a:t>
            </a:r>
            <a:r>
              <a:rPr sz="1700" spc="-100" dirty="0">
                <a:latin typeface="Lucida Sans Unicode"/>
                <a:cs typeface="Lucida Sans Unicode"/>
              </a:rPr>
              <a:t> </a:t>
            </a:r>
            <a:r>
              <a:rPr sz="1700" spc="-25" dirty="0">
                <a:latin typeface="Lucida Sans Unicode"/>
                <a:cs typeface="Lucida Sans Unicode"/>
              </a:rPr>
              <a:t>människor</a:t>
            </a:r>
            <a:r>
              <a:rPr sz="1700" spc="-100" dirty="0">
                <a:latin typeface="Lucida Sans Unicode"/>
                <a:cs typeface="Lucida Sans Unicode"/>
              </a:rPr>
              <a:t> </a:t>
            </a:r>
            <a:r>
              <a:rPr sz="1700" spc="-25" dirty="0">
                <a:latin typeface="Lucida Sans Unicode"/>
                <a:cs typeface="Lucida Sans Unicode"/>
              </a:rPr>
              <a:t>som</a:t>
            </a:r>
            <a:r>
              <a:rPr sz="1700" spc="-100" dirty="0">
                <a:latin typeface="Lucida Sans Unicode"/>
                <a:cs typeface="Lucida Sans Unicode"/>
              </a:rPr>
              <a:t> </a:t>
            </a:r>
            <a:r>
              <a:rPr sz="1700" dirty="0">
                <a:latin typeface="Lucida Sans Unicode"/>
                <a:cs typeface="Lucida Sans Unicode"/>
              </a:rPr>
              <a:t>har  </a:t>
            </a:r>
            <a:r>
              <a:rPr sz="1700" spc="-15" dirty="0">
                <a:latin typeface="Lucida Sans Unicode"/>
                <a:cs typeface="Lucida Sans Unicode"/>
              </a:rPr>
              <a:t>haft</a:t>
            </a:r>
            <a:r>
              <a:rPr sz="1700" spc="-100" dirty="0">
                <a:latin typeface="Lucida Sans Unicode"/>
                <a:cs typeface="Lucida Sans Unicode"/>
              </a:rPr>
              <a:t> </a:t>
            </a:r>
            <a:r>
              <a:rPr sz="1700" spc="-20" dirty="0">
                <a:latin typeface="Lucida Sans Unicode"/>
                <a:cs typeface="Lucida Sans Unicode"/>
              </a:rPr>
              <a:t>migrationsupplevelsen</a:t>
            </a:r>
            <a:r>
              <a:rPr sz="1700" spc="-100" dirty="0">
                <a:latin typeface="Lucida Sans Unicode"/>
                <a:cs typeface="Lucida Sans Unicode"/>
              </a:rPr>
              <a:t> </a:t>
            </a:r>
            <a:r>
              <a:rPr sz="1700" spc="-55" dirty="0">
                <a:latin typeface="Lucida Sans Unicode"/>
                <a:cs typeface="Lucida Sans Unicode"/>
              </a:rPr>
              <a:t>i</a:t>
            </a:r>
            <a:r>
              <a:rPr sz="1700" spc="-100" dirty="0">
                <a:latin typeface="Lucida Sans Unicode"/>
                <a:cs typeface="Lucida Sans Unicode"/>
              </a:rPr>
              <a:t> </a:t>
            </a:r>
            <a:r>
              <a:rPr sz="1700" spc="-25" dirty="0">
                <a:latin typeface="Lucida Sans Unicode"/>
                <a:cs typeface="Lucida Sans Unicode"/>
              </a:rPr>
              <a:t>sina</a:t>
            </a:r>
            <a:r>
              <a:rPr sz="1700" spc="-100" dirty="0">
                <a:latin typeface="Lucida Sans Unicode"/>
                <a:cs typeface="Lucida Sans Unicode"/>
              </a:rPr>
              <a:t> </a:t>
            </a:r>
            <a:r>
              <a:rPr sz="1700" spc="-55" dirty="0">
                <a:latin typeface="Lucida Sans Unicode"/>
                <a:cs typeface="Lucida Sans Unicode"/>
              </a:rPr>
              <a:t>liv.</a:t>
            </a:r>
            <a:endParaRPr sz="1700">
              <a:latin typeface="Lucida Sans Unicode"/>
              <a:cs typeface="Lucida Sans Unicode"/>
            </a:endParaRPr>
          </a:p>
          <a:p>
            <a:pPr>
              <a:lnSpc>
                <a:spcPct val="100000"/>
              </a:lnSpc>
              <a:spcBef>
                <a:spcPts val="75"/>
              </a:spcBef>
            </a:pPr>
            <a:endParaRPr sz="1500">
              <a:latin typeface="Lucida Sans Unicode"/>
              <a:cs typeface="Lucida Sans Unicode"/>
            </a:endParaRPr>
          </a:p>
          <a:p>
            <a:pPr marL="12700" marR="5080" algn="just">
              <a:lnSpc>
                <a:spcPct val="125000"/>
              </a:lnSpc>
            </a:pPr>
            <a:r>
              <a:rPr sz="1600" spc="-70" dirty="0">
                <a:latin typeface="Lucida Sans Unicode"/>
                <a:cs typeface="Lucida Sans Unicode"/>
              </a:rPr>
              <a:t>Vi</a:t>
            </a:r>
            <a:r>
              <a:rPr sz="1600" spc="-95" dirty="0">
                <a:latin typeface="Lucida Sans Unicode"/>
                <a:cs typeface="Lucida Sans Unicode"/>
              </a:rPr>
              <a:t> </a:t>
            </a:r>
            <a:r>
              <a:rPr sz="1600" spc="-20" dirty="0">
                <a:latin typeface="Lucida Sans Unicode"/>
                <a:cs typeface="Lucida Sans Unicode"/>
              </a:rPr>
              <a:t>hoppas</a:t>
            </a:r>
            <a:r>
              <a:rPr sz="1600" spc="-95" dirty="0">
                <a:latin typeface="Lucida Sans Unicode"/>
                <a:cs typeface="Lucida Sans Unicode"/>
              </a:rPr>
              <a:t> </a:t>
            </a:r>
            <a:r>
              <a:rPr sz="1600" spc="-10" dirty="0">
                <a:latin typeface="Lucida Sans Unicode"/>
                <a:cs typeface="Lucida Sans Unicode"/>
              </a:rPr>
              <a:t>att</a:t>
            </a:r>
            <a:r>
              <a:rPr sz="1600" spc="-95" dirty="0">
                <a:latin typeface="Lucida Sans Unicode"/>
                <a:cs typeface="Lucida Sans Unicode"/>
              </a:rPr>
              <a:t> </a:t>
            </a:r>
            <a:r>
              <a:rPr sz="1600" spc="-15" dirty="0">
                <a:latin typeface="Lucida Sans Unicode"/>
                <a:cs typeface="Lucida Sans Unicode"/>
              </a:rPr>
              <a:t>du</a:t>
            </a:r>
            <a:r>
              <a:rPr sz="1600" spc="-95" dirty="0">
                <a:latin typeface="Lucida Sans Unicode"/>
                <a:cs typeface="Lucida Sans Unicode"/>
              </a:rPr>
              <a:t> </a:t>
            </a:r>
            <a:r>
              <a:rPr sz="1600" spc="5" dirty="0">
                <a:latin typeface="Lucida Sans Unicode"/>
                <a:cs typeface="Lucida Sans Unicode"/>
              </a:rPr>
              <a:t>har</a:t>
            </a:r>
            <a:r>
              <a:rPr sz="1600" spc="-95" dirty="0">
                <a:latin typeface="Lucida Sans Unicode"/>
                <a:cs typeface="Lucida Sans Unicode"/>
              </a:rPr>
              <a:t> </a:t>
            </a:r>
            <a:r>
              <a:rPr sz="1600" spc="-15" dirty="0">
                <a:latin typeface="Lucida Sans Unicode"/>
                <a:cs typeface="Lucida Sans Unicode"/>
              </a:rPr>
              <a:t>haft</a:t>
            </a:r>
            <a:r>
              <a:rPr sz="1600" spc="-95" dirty="0">
                <a:latin typeface="Lucida Sans Unicode"/>
                <a:cs typeface="Lucida Sans Unicode"/>
              </a:rPr>
              <a:t> </a:t>
            </a:r>
            <a:r>
              <a:rPr sz="1600" spc="-45" dirty="0">
                <a:latin typeface="Lucida Sans Unicode"/>
                <a:cs typeface="Lucida Sans Unicode"/>
              </a:rPr>
              <a:t>lika</a:t>
            </a:r>
            <a:r>
              <a:rPr sz="1600" spc="-95" dirty="0">
                <a:latin typeface="Lucida Sans Unicode"/>
                <a:cs typeface="Lucida Sans Unicode"/>
              </a:rPr>
              <a:t> </a:t>
            </a:r>
            <a:r>
              <a:rPr sz="1600" spc="-30" dirty="0">
                <a:latin typeface="Lucida Sans Unicode"/>
                <a:cs typeface="Lucida Sans Unicode"/>
              </a:rPr>
              <a:t>mycket</a:t>
            </a:r>
            <a:r>
              <a:rPr sz="1600" spc="-95" dirty="0">
                <a:latin typeface="Lucida Sans Unicode"/>
                <a:cs typeface="Lucida Sans Unicode"/>
              </a:rPr>
              <a:t> </a:t>
            </a:r>
            <a:r>
              <a:rPr sz="1600" spc="-25" dirty="0">
                <a:latin typeface="Lucida Sans Unicode"/>
                <a:cs typeface="Lucida Sans Unicode"/>
              </a:rPr>
              <a:t>glädje</a:t>
            </a:r>
            <a:r>
              <a:rPr sz="1600" spc="-95" dirty="0">
                <a:latin typeface="Lucida Sans Unicode"/>
                <a:cs typeface="Lucida Sans Unicode"/>
              </a:rPr>
              <a:t> </a:t>
            </a:r>
            <a:r>
              <a:rPr sz="1600" spc="-5" dirty="0">
                <a:latin typeface="Lucida Sans Unicode"/>
                <a:cs typeface="Lucida Sans Unicode"/>
              </a:rPr>
              <a:t>av</a:t>
            </a:r>
            <a:r>
              <a:rPr sz="1600" spc="-95" dirty="0">
                <a:latin typeface="Lucida Sans Unicode"/>
                <a:cs typeface="Lucida Sans Unicode"/>
              </a:rPr>
              <a:t> </a:t>
            </a:r>
            <a:r>
              <a:rPr sz="1600" spc="-20" dirty="0">
                <a:latin typeface="Lucida Sans Unicode"/>
                <a:cs typeface="Lucida Sans Unicode"/>
              </a:rPr>
              <a:t>dessa </a:t>
            </a:r>
            <a:r>
              <a:rPr sz="1600" spc="-495" dirty="0">
                <a:latin typeface="Lucida Sans Unicode"/>
                <a:cs typeface="Lucida Sans Unicode"/>
              </a:rPr>
              <a:t> </a:t>
            </a:r>
            <a:r>
              <a:rPr sz="1600" spc="-10" dirty="0">
                <a:latin typeface="Lucida Sans Unicode"/>
                <a:cs typeface="Lucida Sans Unicode"/>
              </a:rPr>
              <a:t>resurser</a:t>
            </a:r>
            <a:r>
              <a:rPr sz="1600" spc="-95" dirty="0">
                <a:latin typeface="Lucida Sans Unicode"/>
                <a:cs typeface="Lucida Sans Unicode"/>
              </a:rPr>
              <a:t> </a:t>
            </a:r>
            <a:r>
              <a:rPr sz="1600" spc="-25" dirty="0">
                <a:latin typeface="Lucida Sans Unicode"/>
                <a:cs typeface="Lucida Sans Unicode"/>
              </a:rPr>
              <a:t>som</a:t>
            </a:r>
            <a:r>
              <a:rPr sz="1600" spc="-95" dirty="0">
                <a:latin typeface="Lucida Sans Unicode"/>
                <a:cs typeface="Lucida Sans Unicode"/>
              </a:rPr>
              <a:t> </a:t>
            </a:r>
            <a:r>
              <a:rPr sz="1600" spc="-35" dirty="0">
                <a:latin typeface="Lucida Sans Unicode"/>
                <a:cs typeface="Lucida Sans Unicode"/>
              </a:rPr>
              <a:t>vi</a:t>
            </a:r>
            <a:r>
              <a:rPr sz="1600" spc="-95" dirty="0">
                <a:latin typeface="Lucida Sans Unicode"/>
                <a:cs typeface="Lucida Sans Unicode"/>
              </a:rPr>
              <a:t> </a:t>
            </a:r>
            <a:r>
              <a:rPr sz="1600" spc="-20" dirty="0">
                <a:latin typeface="Lucida Sans Unicode"/>
                <a:cs typeface="Lucida Sans Unicode"/>
              </a:rPr>
              <a:t>skapade</a:t>
            </a:r>
            <a:r>
              <a:rPr sz="1600" spc="-95" dirty="0">
                <a:latin typeface="Lucida Sans Unicode"/>
                <a:cs typeface="Lucida Sans Unicode"/>
              </a:rPr>
              <a:t> </a:t>
            </a:r>
            <a:r>
              <a:rPr sz="1600" spc="-5" dirty="0">
                <a:latin typeface="Lucida Sans Unicode"/>
                <a:cs typeface="Lucida Sans Unicode"/>
              </a:rPr>
              <a:t>dem</a:t>
            </a:r>
            <a:r>
              <a:rPr sz="1600" spc="-95" dirty="0">
                <a:latin typeface="Lucida Sans Unicode"/>
                <a:cs typeface="Lucida Sans Unicode"/>
              </a:rPr>
              <a:t> </a:t>
            </a:r>
            <a:r>
              <a:rPr sz="1600" spc="-5" dirty="0">
                <a:latin typeface="Lucida Sans Unicode"/>
                <a:cs typeface="Lucida Sans Unicode"/>
              </a:rPr>
              <a:t>åt</a:t>
            </a:r>
            <a:r>
              <a:rPr sz="1600" spc="-95" dirty="0">
                <a:latin typeface="Lucida Sans Unicode"/>
                <a:cs typeface="Lucida Sans Unicode"/>
              </a:rPr>
              <a:t> </a:t>
            </a:r>
            <a:r>
              <a:rPr sz="1600" spc="-45" dirty="0">
                <a:latin typeface="Lucida Sans Unicode"/>
                <a:cs typeface="Lucida Sans Unicode"/>
              </a:rPr>
              <a:t>dig.</a:t>
            </a:r>
            <a:endParaRPr sz="1600">
              <a:latin typeface="Lucida Sans Unicode"/>
              <a:cs typeface="Lucida Sans Unicode"/>
            </a:endParaRPr>
          </a:p>
        </p:txBody>
      </p:sp>
      <p:sp>
        <p:nvSpPr>
          <p:cNvPr id="4" name="object 4"/>
          <p:cNvSpPr txBox="1"/>
          <p:nvPr/>
        </p:nvSpPr>
        <p:spPr>
          <a:xfrm>
            <a:off x="503326" y="4461150"/>
            <a:ext cx="3994150" cy="1844039"/>
          </a:xfrm>
          <a:prstGeom prst="rect">
            <a:avLst/>
          </a:prstGeom>
        </p:spPr>
        <p:txBody>
          <a:bodyPr vert="horz" wrap="square" lIns="0" tIns="15240" rIns="0" bIns="0" rtlCol="0">
            <a:spAutoFit/>
          </a:bodyPr>
          <a:lstStyle/>
          <a:p>
            <a:pPr marL="12700" marR="5080">
              <a:lnSpc>
                <a:spcPct val="109400"/>
              </a:lnSpc>
              <a:spcBef>
                <a:spcPts val="120"/>
              </a:spcBef>
            </a:pPr>
            <a:r>
              <a:rPr sz="2100" b="1" spc="60" dirty="0">
                <a:solidFill>
                  <a:srgbClr val="A5377D"/>
                </a:solidFill>
                <a:latin typeface="Arial"/>
                <a:cs typeface="Arial"/>
              </a:rPr>
              <a:t>Vänligen </a:t>
            </a:r>
            <a:r>
              <a:rPr sz="2100" b="1" spc="155" dirty="0">
                <a:solidFill>
                  <a:srgbClr val="A5377D"/>
                </a:solidFill>
                <a:latin typeface="Arial"/>
                <a:cs typeface="Arial"/>
              </a:rPr>
              <a:t>ta </a:t>
            </a:r>
            <a:r>
              <a:rPr sz="2100" b="1" spc="125" dirty="0">
                <a:solidFill>
                  <a:srgbClr val="A5377D"/>
                </a:solidFill>
                <a:latin typeface="Arial"/>
                <a:cs typeface="Arial"/>
              </a:rPr>
              <a:t>detta </a:t>
            </a:r>
            <a:r>
              <a:rPr sz="2100" b="1" spc="100" dirty="0">
                <a:solidFill>
                  <a:srgbClr val="A5377D"/>
                </a:solidFill>
                <a:latin typeface="Arial"/>
                <a:cs typeface="Arial"/>
              </a:rPr>
              <a:t>med </a:t>
            </a:r>
            <a:r>
              <a:rPr sz="2100" b="1" spc="10" dirty="0">
                <a:solidFill>
                  <a:srgbClr val="A5377D"/>
                </a:solidFill>
                <a:latin typeface="Arial"/>
                <a:cs typeface="Arial"/>
              </a:rPr>
              <a:t>dig: </a:t>
            </a:r>
            <a:r>
              <a:rPr sz="2100" b="1" spc="15" dirty="0">
                <a:solidFill>
                  <a:srgbClr val="A5377D"/>
                </a:solidFill>
                <a:latin typeface="Arial"/>
                <a:cs typeface="Arial"/>
              </a:rPr>
              <a:t> </a:t>
            </a:r>
            <a:r>
              <a:rPr sz="2200" i="1" spc="-65" dirty="0">
                <a:solidFill>
                  <a:srgbClr val="A5377D"/>
                </a:solidFill>
                <a:latin typeface="Trebuchet MS"/>
                <a:cs typeface="Trebuchet MS"/>
              </a:rPr>
              <a:t>Varje</a:t>
            </a:r>
            <a:r>
              <a:rPr sz="2200" i="1" spc="-120" dirty="0">
                <a:solidFill>
                  <a:srgbClr val="A5377D"/>
                </a:solidFill>
                <a:latin typeface="Trebuchet MS"/>
                <a:cs typeface="Trebuchet MS"/>
              </a:rPr>
              <a:t> </a:t>
            </a:r>
            <a:r>
              <a:rPr sz="2200" i="1" spc="120" dirty="0">
                <a:solidFill>
                  <a:srgbClr val="A5377D"/>
                </a:solidFill>
                <a:latin typeface="Trebuchet MS"/>
                <a:cs typeface="Trebuchet MS"/>
              </a:rPr>
              <a:t>gång</a:t>
            </a:r>
            <a:r>
              <a:rPr sz="2200" i="1" spc="-120" dirty="0">
                <a:solidFill>
                  <a:srgbClr val="A5377D"/>
                </a:solidFill>
                <a:latin typeface="Trebuchet MS"/>
                <a:cs typeface="Trebuchet MS"/>
              </a:rPr>
              <a:t> </a:t>
            </a:r>
            <a:r>
              <a:rPr sz="2200" i="1" spc="45" dirty="0">
                <a:solidFill>
                  <a:srgbClr val="A5377D"/>
                </a:solidFill>
                <a:latin typeface="Trebuchet MS"/>
                <a:cs typeface="Trebuchet MS"/>
              </a:rPr>
              <a:t>en</a:t>
            </a:r>
            <a:r>
              <a:rPr sz="2200" i="1" spc="-120" dirty="0">
                <a:solidFill>
                  <a:srgbClr val="A5377D"/>
                </a:solidFill>
                <a:latin typeface="Trebuchet MS"/>
                <a:cs typeface="Trebuchet MS"/>
              </a:rPr>
              <a:t> </a:t>
            </a:r>
            <a:r>
              <a:rPr sz="2200" i="1" spc="-5" dirty="0">
                <a:solidFill>
                  <a:srgbClr val="A5377D"/>
                </a:solidFill>
                <a:latin typeface="Trebuchet MS"/>
                <a:cs typeface="Trebuchet MS"/>
              </a:rPr>
              <a:t>vänlig</a:t>
            </a:r>
            <a:r>
              <a:rPr sz="2200" i="1" spc="-120" dirty="0">
                <a:solidFill>
                  <a:srgbClr val="A5377D"/>
                </a:solidFill>
                <a:latin typeface="Trebuchet MS"/>
                <a:cs typeface="Trebuchet MS"/>
              </a:rPr>
              <a:t> </a:t>
            </a:r>
            <a:r>
              <a:rPr sz="2200" i="1" spc="25" dirty="0">
                <a:solidFill>
                  <a:srgbClr val="A5377D"/>
                </a:solidFill>
                <a:latin typeface="Trebuchet MS"/>
                <a:cs typeface="Trebuchet MS"/>
              </a:rPr>
              <a:t>handling  </a:t>
            </a:r>
            <a:r>
              <a:rPr sz="2200" i="1" spc="85" dirty="0">
                <a:solidFill>
                  <a:srgbClr val="A5377D"/>
                </a:solidFill>
                <a:latin typeface="Trebuchet MS"/>
                <a:cs typeface="Trebuchet MS"/>
              </a:rPr>
              <a:t>görs</a:t>
            </a:r>
            <a:r>
              <a:rPr sz="2200" i="1" spc="-135" dirty="0">
                <a:solidFill>
                  <a:srgbClr val="A5377D"/>
                </a:solidFill>
                <a:latin typeface="Trebuchet MS"/>
                <a:cs typeface="Trebuchet MS"/>
              </a:rPr>
              <a:t> </a:t>
            </a:r>
            <a:r>
              <a:rPr sz="2200" i="1" spc="20" dirty="0">
                <a:solidFill>
                  <a:srgbClr val="A5377D"/>
                </a:solidFill>
                <a:latin typeface="Trebuchet MS"/>
                <a:cs typeface="Trebuchet MS"/>
              </a:rPr>
              <a:t>mot</a:t>
            </a:r>
            <a:r>
              <a:rPr sz="2200" i="1" spc="-130" dirty="0">
                <a:solidFill>
                  <a:srgbClr val="A5377D"/>
                </a:solidFill>
                <a:latin typeface="Trebuchet MS"/>
                <a:cs typeface="Trebuchet MS"/>
              </a:rPr>
              <a:t> </a:t>
            </a:r>
            <a:r>
              <a:rPr sz="2200" i="1" spc="30" dirty="0">
                <a:solidFill>
                  <a:srgbClr val="A5377D"/>
                </a:solidFill>
                <a:latin typeface="Trebuchet MS"/>
                <a:cs typeface="Trebuchet MS"/>
              </a:rPr>
              <a:t>de</a:t>
            </a:r>
            <a:r>
              <a:rPr sz="2200" i="1" spc="-130" dirty="0">
                <a:solidFill>
                  <a:srgbClr val="A5377D"/>
                </a:solidFill>
                <a:latin typeface="Trebuchet MS"/>
                <a:cs typeface="Trebuchet MS"/>
              </a:rPr>
              <a:t> </a:t>
            </a:r>
            <a:r>
              <a:rPr sz="2200" i="1" spc="30" dirty="0">
                <a:solidFill>
                  <a:srgbClr val="A5377D"/>
                </a:solidFill>
                <a:latin typeface="Trebuchet MS"/>
                <a:cs typeface="Trebuchet MS"/>
              </a:rPr>
              <a:t>nya</a:t>
            </a:r>
            <a:r>
              <a:rPr sz="2200" i="1" spc="-135" dirty="0">
                <a:solidFill>
                  <a:srgbClr val="A5377D"/>
                </a:solidFill>
                <a:latin typeface="Trebuchet MS"/>
                <a:cs typeface="Trebuchet MS"/>
              </a:rPr>
              <a:t> </a:t>
            </a:r>
            <a:r>
              <a:rPr sz="2200" i="1" spc="35" dirty="0">
                <a:solidFill>
                  <a:srgbClr val="A5377D"/>
                </a:solidFill>
                <a:latin typeface="Trebuchet MS"/>
                <a:cs typeface="Trebuchet MS"/>
              </a:rPr>
              <a:t>medlemmarna </a:t>
            </a:r>
            <a:r>
              <a:rPr sz="2200" i="1" spc="-645" dirty="0">
                <a:solidFill>
                  <a:srgbClr val="A5377D"/>
                </a:solidFill>
                <a:latin typeface="Trebuchet MS"/>
                <a:cs typeface="Trebuchet MS"/>
              </a:rPr>
              <a:t> </a:t>
            </a:r>
            <a:r>
              <a:rPr sz="2200" i="1" spc="-135" dirty="0">
                <a:solidFill>
                  <a:srgbClr val="A5377D"/>
                </a:solidFill>
                <a:latin typeface="Trebuchet MS"/>
                <a:cs typeface="Trebuchet MS"/>
              </a:rPr>
              <a:t>i</a:t>
            </a:r>
            <a:r>
              <a:rPr sz="2200" i="1" spc="-120" dirty="0">
                <a:solidFill>
                  <a:srgbClr val="A5377D"/>
                </a:solidFill>
                <a:latin typeface="Trebuchet MS"/>
                <a:cs typeface="Trebuchet MS"/>
              </a:rPr>
              <a:t> </a:t>
            </a:r>
            <a:r>
              <a:rPr lang="sv-SE" sz="2200" i="1" spc="-120" dirty="0" smtClean="0">
                <a:solidFill>
                  <a:srgbClr val="A5377D"/>
                </a:solidFill>
                <a:latin typeface="Trebuchet MS"/>
                <a:cs typeface="Trebuchet MS"/>
              </a:rPr>
              <a:t>gemenskapen</a:t>
            </a:r>
            <a:r>
              <a:rPr sz="2200" i="1" spc="-40" dirty="0" smtClean="0">
                <a:solidFill>
                  <a:srgbClr val="A5377D"/>
                </a:solidFill>
                <a:latin typeface="Trebuchet MS"/>
                <a:cs typeface="Trebuchet MS"/>
              </a:rPr>
              <a:t>,</a:t>
            </a:r>
            <a:r>
              <a:rPr sz="2200" i="1" spc="-120" dirty="0" smtClean="0">
                <a:solidFill>
                  <a:srgbClr val="A5377D"/>
                </a:solidFill>
                <a:latin typeface="Trebuchet MS"/>
                <a:cs typeface="Trebuchet MS"/>
              </a:rPr>
              <a:t> </a:t>
            </a:r>
            <a:r>
              <a:rPr sz="2200" i="1" spc="65" dirty="0">
                <a:solidFill>
                  <a:srgbClr val="A5377D"/>
                </a:solidFill>
                <a:latin typeface="Trebuchet MS"/>
                <a:cs typeface="Trebuchet MS"/>
              </a:rPr>
              <a:t>läggs</a:t>
            </a:r>
            <a:r>
              <a:rPr sz="2200" i="1" spc="-120" dirty="0">
                <a:solidFill>
                  <a:srgbClr val="A5377D"/>
                </a:solidFill>
                <a:latin typeface="Trebuchet MS"/>
                <a:cs typeface="Trebuchet MS"/>
              </a:rPr>
              <a:t> </a:t>
            </a:r>
            <a:r>
              <a:rPr sz="2200" i="1" spc="65" dirty="0">
                <a:solidFill>
                  <a:srgbClr val="A5377D"/>
                </a:solidFill>
                <a:latin typeface="Trebuchet MS"/>
                <a:cs typeface="Trebuchet MS"/>
              </a:rPr>
              <a:t>grunden</a:t>
            </a:r>
            <a:r>
              <a:rPr sz="2200" i="1" spc="-120" dirty="0">
                <a:solidFill>
                  <a:srgbClr val="A5377D"/>
                </a:solidFill>
                <a:latin typeface="Trebuchet MS"/>
                <a:cs typeface="Trebuchet MS"/>
              </a:rPr>
              <a:t> </a:t>
            </a:r>
            <a:r>
              <a:rPr sz="2200" i="1" spc="-35" dirty="0" smtClean="0">
                <a:solidFill>
                  <a:srgbClr val="A5377D"/>
                </a:solidFill>
                <a:latin typeface="Trebuchet MS"/>
                <a:cs typeface="Trebuchet MS"/>
              </a:rPr>
              <a:t>för </a:t>
            </a:r>
            <a:r>
              <a:rPr sz="2200" i="1" spc="45" dirty="0">
                <a:solidFill>
                  <a:srgbClr val="A5377D"/>
                </a:solidFill>
                <a:latin typeface="Trebuchet MS"/>
                <a:cs typeface="Trebuchet MS"/>
              </a:rPr>
              <a:t>en</a:t>
            </a:r>
            <a:r>
              <a:rPr sz="2200" i="1" spc="-125" dirty="0">
                <a:solidFill>
                  <a:srgbClr val="A5377D"/>
                </a:solidFill>
                <a:latin typeface="Trebuchet MS"/>
                <a:cs typeface="Trebuchet MS"/>
              </a:rPr>
              <a:t> </a:t>
            </a:r>
            <a:r>
              <a:rPr sz="2200" i="1" spc="-40" dirty="0">
                <a:solidFill>
                  <a:srgbClr val="A5377D"/>
                </a:solidFill>
                <a:latin typeface="Trebuchet MS"/>
                <a:cs typeface="Trebuchet MS"/>
              </a:rPr>
              <a:t>ljusare</a:t>
            </a:r>
            <a:r>
              <a:rPr sz="2200" i="1" spc="-120" dirty="0">
                <a:solidFill>
                  <a:srgbClr val="A5377D"/>
                </a:solidFill>
                <a:latin typeface="Trebuchet MS"/>
                <a:cs typeface="Trebuchet MS"/>
              </a:rPr>
              <a:t> </a:t>
            </a:r>
            <a:r>
              <a:rPr sz="2200" i="1" spc="-70" dirty="0">
                <a:solidFill>
                  <a:srgbClr val="A5377D"/>
                </a:solidFill>
                <a:latin typeface="Trebuchet MS"/>
                <a:cs typeface="Trebuchet MS"/>
              </a:rPr>
              <a:t>framtid!</a:t>
            </a:r>
            <a:endParaRPr sz="2200" dirty="0">
              <a:latin typeface="Trebuchet MS"/>
              <a:cs typeface="Trebuchet MS"/>
            </a:endParaRPr>
          </a:p>
        </p:txBody>
      </p:sp>
      <p:sp>
        <p:nvSpPr>
          <p:cNvPr id="5" name="object 5"/>
          <p:cNvSpPr txBox="1"/>
          <p:nvPr/>
        </p:nvSpPr>
        <p:spPr>
          <a:xfrm>
            <a:off x="5715000" y="4343400"/>
            <a:ext cx="5673090" cy="1402948"/>
          </a:xfrm>
          <a:prstGeom prst="rect">
            <a:avLst/>
          </a:prstGeom>
        </p:spPr>
        <p:txBody>
          <a:bodyPr vert="horz" wrap="square" lIns="0" tIns="119380" rIns="0" bIns="0" rtlCol="0">
            <a:spAutoFit/>
          </a:bodyPr>
          <a:lstStyle/>
          <a:p>
            <a:pPr marL="12700">
              <a:lnSpc>
                <a:spcPct val="100000"/>
              </a:lnSpc>
              <a:spcBef>
                <a:spcPts val="940"/>
              </a:spcBef>
            </a:pPr>
            <a:r>
              <a:rPr sz="2300" spc="-35" dirty="0">
                <a:latin typeface="Lucida Sans Unicode"/>
                <a:cs typeface="Lucida Sans Unicode"/>
              </a:rPr>
              <a:t>Grattis!</a:t>
            </a:r>
            <a:endParaRPr sz="2300" dirty="0">
              <a:latin typeface="Lucida Sans Unicode"/>
              <a:cs typeface="Lucida Sans Unicode"/>
            </a:endParaRPr>
          </a:p>
          <a:p>
            <a:pPr marL="12700">
              <a:lnSpc>
                <a:spcPct val="100000"/>
              </a:lnSpc>
              <a:spcBef>
                <a:spcPts val="840"/>
              </a:spcBef>
            </a:pPr>
            <a:r>
              <a:rPr sz="2300" spc="20" dirty="0">
                <a:latin typeface="Lucida Sans Unicode"/>
                <a:cs typeface="Lucida Sans Unicode"/>
              </a:rPr>
              <a:t>DU</a:t>
            </a:r>
            <a:r>
              <a:rPr sz="2300" spc="-130" dirty="0">
                <a:latin typeface="Lucida Sans Unicode"/>
                <a:cs typeface="Lucida Sans Unicode"/>
              </a:rPr>
              <a:t> </a:t>
            </a:r>
            <a:r>
              <a:rPr sz="2300" spc="-45" dirty="0">
                <a:latin typeface="Lucida Sans Unicode"/>
                <a:cs typeface="Lucida Sans Unicode"/>
              </a:rPr>
              <a:t>HAR</a:t>
            </a:r>
            <a:r>
              <a:rPr sz="2300" spc="-130" dirty="0">
                <a:latin typeface="Lucida Sans Unicode"/>
                <a:cs typeface="Lucida Sans Unicode"/>
              </a:rPr>
              <a:t> </a:t>
            </a:r>
            <a:r>
              <a:rPr sz="2300" spc="-55" dirty="0">
                <a:latin typeface="Lucida Sans Unicode"/>
                <a:cs typeface="Lucida Sans Unicode"/>
              </a:rPr>
              <a:t>GJORT</a:t>
            </a:r>
            <a:r>
              <a:rPr sz="2300" spc="-130" dirty="0">
                <a:latin typeface="Lucida Sans Unicode"/>
                <a:cs typeface="Lucida Sans Unicode"/>
              </a:rPr>
              <a:t> </a:t>
            </a:r>
            <a:r>
              <a:rPr sz="2300" spc="-90" dirty="0">
                <a:latin typeface="Lucida Sans Unicode"/>
                <a:cs typeface="Lucida Sans Unicode"/>
              </a:rPr>
              <a:t>VÅR</a:t>
            </a:r>
            <a:r>
              <a:rPr sz="2300" spc="-130" dirty="0">
                <a:latin typeface="Lucida Sans Unicode"/>
                <a:cs typeface="Lucida Sans Unicode"/>
              </a:rPr>
              <a:t> </a:t>
            </a:r>
            <a:r>
              <a:rPr sz="2300" spc="-35" dirty="0" smtClean="0">
                <a:latin typeface="Lucida Sans Unicode"/>
                <a:cs typeface="Lucida Sans Unicode"/>
              </a:rPr>
              <a:t>LÄR</a:t>
            </a:r>
            <a:r>
              <a:rPr lang="sv-SE" sz="2300" spc="-35" dirty="0" smtClean="0">
                <a:latin typeface="Lucida Sans Unicode"/>
                <a:cs typeface="Lucida Sans Unicode"/>
              </a:rPr>
              <a:t>ANDERESA.</a:t>
            </a:r>
          </a:p>
          <a:p>
            <a:pPr marL="12700">
              <a:lnSpc>
                <a:spcPct val="100000"/>
              </a:lnSpc>
              <a:spcBef>
                <a:spcPts val="840"/>
              </a:spcBef>
            </a:pPr>
            <a:r>
              <a:rPr sz="2300" spc="-100" dirty="0" smtClean="0">
                <a:latin typeface="Lucida Sans Unicode"/>
                <a:cs typeface="Lucida Sans Unicode"/>
              </a:rPr>
              <a:t>Vi</a:t>
            </a:r>
            <a:r>
              <a:rPr sz="2300" spc="-130" dirty="0" smtClean="0">
                <a:latin typeface="Lucida Sans Unicode"/>
                <a:cs typeface="Lucida Sans Unicode"/>
              </a:rPr>
              <a:t> </a:t>
            </a:r>
            <a:r>
              <a:rPr sz="2300" spc="10" dirty="0">
                <a:latin typeface="Lucida Sans Unicode"/>
                <a:cs typeface="Lucida Sans Unicode"/>
              </a:rPr>
              <a:t>är</a:t>
            </a:r>
            <a:r>
              <a:rPr sz="2300" spc="-130" dirty="0">
                <a:latin typeface="Lucida Sans Unicode"/>
                <a:cs typeface="Lucida Sans Unicode"/>
              </a:rPr>
              <a:t> </a:t>
            </a:r>
            <a:r>
              <a:rPr sz="2300" spc="-35" dirty="0" smtClean="0">
                <a:latin typeface="Lucida Sans Unicode"/>
                <a:cs typeface="Lucida Sans Unicode"/>
              </a:rPr>
              <a:t>stolta</a:t>
            </a:r>
            <a:r>
              <a:rPr lang="sv-SE" sz="2300" spc="-35" dirty="0" smtClean="0">
                <a:latin typeface="Lucida Sans Unicode"/>
                <a:cs typeface="Lucida Sans Unicode"/>
              </a:rPr>
              <a:t> </a:t>
            </a:r>
            <a:r>
              <a:rPr sz="2300" spc="-5" dirty="0" smtClean="0">
                <a:latin typeface="Lucida Sans Unicode"/>
                <a:cs typeface="Lucida Sans Unicode"/>
              </a:rPr>
              <a:t>över</a:t>
            </a:r>
            <a:r>
              <a:rPr sz="2300" spc="-130" dirty="0" smtClean="0">
                <a:latin typeface="Lucida Sans Unicode"/>
                <a:cs typeface="Lucida Sans Unicode"/>
              </a:rPr>
              <a:t> </a:t>
            </a:r>
            <a:r>
              <a:rPr sz="2300" spc="-60" dirty="0" smtClean="0">
                <a:latin typeface="Lucida Sans Unicode"/>
                <a:cs typeface="Lucida Sans Unicode"/>
              </a:rPr>
              <a:t>dig</a:t>
            </a:r>
            <a:r>
              <a:rPr lang="sv-SE" sz="2300" spc="-60" dirty="0" smtClean="0">
                <a:latin typeface="Lucida Sans Unicode"/>
                <a:cs typeface="Lucida Sans Unicode"/>
              </a:rPr>
              <a:t>!</a:t>
            </a:r>
            <a:endParaRPr sz="24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pic>
        <p:nvPicPr>
          <p:cNvPr id="6" name="object 6"/>
          <p:cNvPicPr/>
          <p:nvPr/>
        </p:nvPicPr>
        <p:blipFill>
          <a:blip r:embed="rId3" cstate="print"/>
          <a:stretch>
            <a:fillRect/>
          </a:stretch>
        </p:blipFill>
        <p:spPr>
          <a:xfrm>
            <a:off x="3031335" y="2604586"/>
            <a:ext cx="1982374" cy="2790317"/>
          </a:xfrm>
          <a:prstGeom prst="rect">
            <a:avLst/>
          </a:prstGeom>
        </p:spPr>
      </p:pic>
      <p:pic>
        <p:nvPicPr>
          <p:cNvPr id="7" name="object 7"/>
          <p:cNvPicPr/>
          <p:nvPr/>
        </p:nvPicPr>
        <p:blipFill>
          <a:blip r:embed="rId3" cstate="print"/>
          <a:stretch>
            <a:fillRect/>
          </a:stretch>
        </p:blipFill>
        <p:spPr>
          <a:xfrm>
            <a:off x="5972705" y="2604586"/>
            <a:ext cx="1983724" cy="2790317"/>
          </a:xfrm>
          <a:prstGeom prst="rect">
            <a:avLst/>
          </a:prstGeom>
        </p:spPr>
      </p:pic>
      <p:grpSp>
        <p:nvGrpSpPr>
          <p:cNvPr id="8" name="object 8"/>
          <p:cNvGrpSpPr/>
          <p:nvPr/>
        </p:nvGrpSpPr>
        <p:grpSpPr>
          <a:xfrm>
            <a:off x="1150492" y="3206495"/>
            <a:ext cx="1036955" cy="939165"/>
            <a:chOff x="1150492" y="3206495"/>
            <a:chExt cx="1036955" cy="939165"/>
          </a:xfrm>
        </p:grpSpPr>
        <p:pic>
          <p:nvPicPr>
            <p:cNvPr id="9" name="object 9"/>
            <p:cNvPicPr/>
            <p:nvPr/>
          </p:nvPicPr>
          <p:blipFill>
            <a:blip r:embed="rId4" cstate="print"/>
            <a:stretch>
              <a:fillRect/>
            </a:stretch>
          </p:blipFill>
          <p:spPr>
            <a:xfrm>
              <a:off x="1667255" y="3206495"/>
              <a:ext cx="519630" cy="719327"/>
            </a:xfrm>
            <a:prstGeom prst="rect">
              <a:avLst/>
            </a:prstGeom>
          </p:spPr>
        </p:pic>
        <p:sp>
          <p:nvSpPr>
            <p:cNvPr id="10" name="object 10"/>
            <p:cNvSpPr/>
            <p:nvPr/>
          </p:nvSpPr>
          <p:spPr>
            <a:xfrm>
              <a:off x="1153667" y="3694175"/>
              <a:ext cx="763270" cy="448309"/>
            </a:xfrm>
            <a:custGeom>
              <a:avLst/>
              <a:gdLst/>
              <a:ahLst/>
              <a:cxnLst/>
              <a:rect l="l" t="t" r="r" b="b"/>
              <a:pathLst>
                <a:path w="763269" h="448310">
                  <a:moveTo>
                    <a:pt x="762762" y="0"/>
                  </a:moveTo>
                  <a:lnTo>
                    <a:pt x="0" y="447929"/>
                  </a:lnTo>
                </a:path>
              </a:pathLst>
            </a:custGeom>
            <a:ln w="6349">
              <a:solidFill>
                <a:srgbClr val="4471C4"/>
              </a:solidFill>
            </a:ln>
          </p:spPr>
          <p:txBody>
            <a:bodyPr wrap="square" lIns="0" tIns="0" rIns="0" bIns="0" rtlCol="0"/>
            <a:lstStyle/>
            <a:p>
              <a:endParaRPr/>
            </a:p>
          </p:txBody>
        </p:sp>
      </p:grpSp>
      <p:grpSp>
        <p:nvGrpSpPr>
          <p:cNvPr id="11" name="object 11"/>
          <p:cNvGrpSpPr/>
          <p:nvPr/>
        </p:nvGrpSpPr>
        <p:grpSpPr>
          <a:xfrm>
            <a:off x="1667255" y="4848097"/>
            <a:ext cx="528955" cy="614680"/>
            <a:chOff x="1667255" y="4848097"/>
            <a:chExt cx="528955" cy="614680"/>
          </a:xfrm>
        </p:grpSpPr>
        <p:pic>
          <p:nvPicPr>
            <p:cNvPr id="12" name="object 12"/>
            <p:cNvPicPr/>
            <p:nvPr/>
          </p:nvPicPr>
          <p:blipFill>
            <a:blip r:embed="rId5" cstate="print"/>
            <a:stretch>
              <a:fillRect/>
            </a:stretch>
          </p:blipFill>
          <p:spPr>
            <a:xfrm>
              <a:off x="1667255" y="4942331"/>
              <a:ext cx="323088" cy="310896"/>
            </a:xfrm>
            <a:prstGeom prst="rect">
              <a:avLst/>
            </a:prstGeom>
          </p:spPr>
        </p:pic>
        <p:pic>
          <p:nvPicPr>
            <p:cNvPr id="13" name="object 13"/>
            <p:cNvPicPr/>
            <p:nvPr/>
          </p:nvPicPr>
          <p:blipFill>
            <a:blip r:embed="rId6" cstate="print"/>
            <a:stretch>
              <a:fillRect/>
            </a:stretch>
          </p:blipFill>
          <p:spPr>
            <a:xfrm>
              <a:off x="1761997" y="4848097"/>
              <a:ext cx="361166" cy="349719"/>
            </a:xfrm>
            <a:prstGeom prst="rect">
              <a:avLst/>
            </a:prstGeom>
          </p:spPr>
        </p:pic>
        <p:pic>
          <p:nvPicPr>
            <p:cNvPr id="14" name="object 14"/>
            <p:cNvPicPr/>
            <p:nvPr/>
          </p:nvPicPr>
          <p:blipFill>
            <a:blip r:embed="rId7" cstate="print"/>
            <a:stretch>
              <a:fillRect/>
            </a:stretch>
          </p:blipFill>
          <p:spPr>
            <a:xfrm>
              <a:off x="1766188" y="5038216"/>
              <a:ext cx="429831" cy="424091"/>
            </a:xfrm>
            <a:prstGeom prst="rect">
              <a:avLst/>
            </a:prstGeom>
          </p:spPr>
        </p:pic>
      </p:grpSp>
      <p:sp>
        <p:nvSpPr>
          <p:cNvPr id="15" name="object 15"/>
          <p:cNvSpPr/>
          <p:nvPr/>
        </p:nvSpPr>
        <p:spPr>
          <a:xfrm>
            <a:off x="2790444" y="2101595"/>
            <a:ext cx="0" cy="4050029"/>
          </a:xfrm>
          <a:custGeom>
            <a:avLst/>
            <a:gdLst/>
            <a:ahLst/>
            <a:cxnLst/>
            <a:rect l="l" t="t" r="r" b="b"/>
            <a:pathLst>
              <a:path h="4050029">
                <a:moveTo>
                  <a:pt x="0" y="0"/>
                </a:moveTo>
                <a:lnTo>
                  <a:pt x="0" y="4049966"/>
                </a:lnTo>
              </a:path>
            </a:pathLst>
          </a:custGeom>
          <a:ln w="6350">
            <a:solidFill>
              <a:srgbClr val="4471C4"/>
            </a:solidFill>
          </a:ln>
        </p:spPr>
        <p:txBody>
          <a:bodyPr wrap="square" lIns="0" tIns="0" rIns="0" bIns="0" rtlCol="0"/>
          <a:lstStyle/>
          <a:p>
            <a:endParaRPr/>
          </a:p>
        </p:txBody>
      </p:sp>
      <p:grpSp>
        <p:nvGrpSpPr>
          <p:cNvPr id="16" name="object 16"/>
          <p:cNvGrpSpPr/>
          <p:nvPr/>
        </p:nvGrpSpPr>
        <p:grpSpPr>
          <a:xfrm>
            <a:off x="9516866" y="2884677"/>
            <a:ext cx="1142365" cy="1316355"/>
            <a:chOff x="9516866" y="2884677"/>
            <a:chExt cx="1142365" cy="1316355"/>
          </a:xfrm>
        </p:grpSpPr>
        <p:pic>
          <p:nvPicPr>
            <p:cNvPr id="17" name="object 17"/>
            <p:cNvPicPr/>
            <p:nvPr/>
          </p:nvPicPr>
          <p:blipFill>
            <a:blip r:embed="rId8" cstate="print"/>
            <a:stretch>
              <a:fillRect/>
            </a:stretch>
          </p:blipFill>
          <p:spPr>
            <a:xfrm>
              <a:off x="9516866" y="2931667"/>
              <a:ext cx="816389" cy="798563"/>
            </a:xfrm>
            <a:prstGeom prst="rect">
              <a:avLst/>
            </a:prstGeom>
          </p:spPr>
        </p:pic>
        <p:pic>
          <p:nvPicPr>
            <p:cNvPr id="18" name="object 18"/>
            <p:cNvPicPr/>
            <p:nvPr/>
          </p:nvPicPr>
          <p:blipFill>
            <a:blip r:embed="rId9" cstate="print"/>
            <a:stretch>
              <a:fillRect/>
            </a:stretch>
          </p:blipFill>
          <p:spPr>
            <a:xfrm>
              <a:off x="9798304" y="2884677"/>
              <a:ext cx="807034" cy="721360"/>
            </a:xfrm>
            <a:prstGeom prst="rect">
              <a:avLst/>
            </a:prstGeom>
          </p:spPr>
        </p:pic>
        <p:pic>
          <p:nvPicPr>
            <p:cNvPr id="19" name="object 19"/>
            <p:cNvPicPr/>
            <p:nvPr/>
          </p:nvPicPr>
          <p:blipFill>
            <a:blip r:embed="rId10" cstate="print"/>
            <a:stretch>
              <a:fillRect/>
            </a:stretch>
          </p:blipFill>
          <p:spPr>
            <a:xfrm>
              <a:off x="9685401" y="3236468"/>
              <a:ext cx="973416" cy="963955"/>
            </a:xfrm>
            <a:prstGeom prst="rect">
              <a:avLst/>
            </a:prstGeom>
          </p:spPr>
        </p:pic>
      </p:grpSp>
      <p:sp>
        <p:nvSpPr>
          <p:cNvPr id="20" name="object 20"/>
          <p:cNvSpPr txBox="1">
            <a:spLocks noGrp="1"/>
          </p:cNvSpPr>
          <p:nvPr>
            <p:ph type="title"/>
          </p:nvPr>
        </p:nvSpPr>
        <p:spPr>
          <a:xfrm>
            <a:off x="650240" y="342138"/>
            <a:ext cx="10633075" cy="1263551"/>
          </a:xfrm>
          <a:prstGeom prst="rect">
            <a:avLst/>
          </a:prstGeom>
        </p:spPr>
        <p:txBody>
          <a:bodyPr vert="horz" wrap="square" lIns="0" tIns="12700" rIns="0" bIns="0" rtlCol="0">
            <a:spAutoFit/>
          </a:bodyPr>
          <a:lstStyle/>
          <a:p>
            <a:pPr marL="12700" marR="5080">
              <a:lnSpc>
                <a:spcPct val="128600"/>
              </a:lnSpc>
              <a:spcBef>
                <a:spcPts val="100"/>
              </a:spcBef>
            </a:pPr>
            <a:r>
              <a:rPr sz="2100" spc="125" dirty="0">
                <a:solidFill>
                  <a:srgbClr val="76C5D2"/>
                </a:solidFill>
              </a:rPr>
              <a:t>Innan </a:t>
            </a:r>
            <a:r>
              <a:rPr sz="2100" spc="70" dirty="0">
                <a:solidFill>
                  <a:srgbClr val="76C5D2"/>
                </a:solidFill>
              </a:rPr>
              <a:t>du börjar, </a:t>
            </a:r>
            <a:r>
              <a:rPr sz="2100" spc="65" dirty="0">
                <a:solidFill>
                  <a:srgbClr val="76C5D2"/>
                </a:solidFill>
              </a:rPr>
              <a:t>fokusera </a:t>
            </a:r>
            <a:r>
              <a:rPr sz="2100" spc="70" dirty="0">
                <a:solidFill>
                  <a:srgbClr val="76C5D2"/>
                </a:solidFill>
              </a:rPr>
              <a:t>på </a:t>
            </a:r>
            <a:r>
              <a:rPr sz="2100" spc="75" dirty="0">
                <a:solidFill>
                  <a:srgbClr val="76C5D2"/>
                </a:solidFill>
              </a:rPr>
              <a:t>dina </a:t>
            </a:r>
            <a:r>
              <a:rPr sz="2100" spc="85" dirty="0">
                <a:solidFill>
                  <a:srgbClr val="76C5D2"/>
                </a:solidFill>
              </a:rPr>
              <a:t>prioriteringar. </a:t>
            </a:r>
            <a:r>
              <a:rPr lang="sv-SE" sz="2100" spc="75" dirty="0">
                <a:solidFill>
                  <a:srgbClr val="44536A"/>
                </a:solidFill>
              </a:rPr>
              <a:t>Bortse från </a:t>
            </a:r>
            <a:r>
              <a:rPr sz="2100" spc="75" dirty="0" smtClean="0">
                <a:solidFill>
                  <a:srgbClr val="44536A"/>
                </a:solidFill>
              </a:rPr>
              <a:t>möjliga </a:t>
            </a:r>
            <a:r>
              <a:rPr sz="2100" spc="80" dirty="0" smtClean="0">
                <a:solidFill>
                  <a:srgbClr val="44536A"/>
                </a:solidFill>
              </a:rPr>
              <a:t> </a:t>
            </a:r>
            <a:r>
              <a:rPr sz="2100" spc="55" dirty="0">
                <a:solidFill>
                  <a:srgbClr val="44536A"/>
                </a:solidFill>
              </a:rPr>
              <a:t>finansiärers</a:t>
            </a:r>
            <a:r>
              <a:rPr sz="2100" spc="-25" dirty="0">
                <a:solidFill>
                  <a:srgbClr val="44536A"/>
                </a:solidFill>
              </a:rPr>
              <a:t> </a:t>
            </a:r>
            <a:r>
              <a:rPr sz="2100" spc="90" dirty="0">
                <a:solidFill>
                  <a:srgbClr val="44536A"/>
                </a:solidFill>
              </a:rPr>
              <a:t>prioriteringar</a:t>
            </a:r>
            <a:r>
              <a:rPr sz="2100" spc="-30" dirty="0">
                <a:solidFill>
                  <a:srgbClr val="44536A"/>
                </a:solidFill>
              </a:rPr>
              <a:t> </a:t>
            </a:r>
            <a:r>
              <a:rPr sz="2100" spc="5" dirty="0">
                <a:solidFill>
                  <a:srgbClr val="76C5D2"/>
                </a:solidFill>
              </a:rPr>
              <a:t>och</a:t>
            </a:r>
            <a:r>
              <a:rPr sz="2100" spc="-25" dirty="0">
                <a:solidFill>
                  <a:srgbClr val="76C5D2"/>
                </a:solidFill>
              </a:rPr>
              <a:t> </a:t>
            </a:r>
            <a:r>
              <a:rPr sz="2100" spc="55" dirty="0">
                <a:solidFill>
                  <a:srgbClr val="44536A"/>
                </a:solidFill>
              </a:rPr>
              <a:t>rädslan</a:t>
            </a:r>
            <a:r>
              <a:rPr sz="2100" spc="-25" dirty="0">
                <a:solidFill>
                  <a:srgbClr val="44536A"/>
                </a:solidFill>
              </a:rPr>
              <a:t> </a:t>
            </a:r>
            <a:r>
              <a:rPr sz="2100" spc="85" dirty="0">
                <a:solidFill>
                  <a:srgbClr val="44536A"/>
                </a:solidFill>
              </a:rPr>
              <a:t>för</a:t>
            </a:r>
            <a:r>
              <a:rPr sz="2100" spc="-25" dirty="0">
                <a:solidFill>
                  <a:srgbClr val="44536A"/>
                </a:solidFill>
              </a:rPr>
              <a:t> </a:t>
            </a:r>
            <a:r>
              <a:rPr sz="2100" spc="170" dirty="0">
                <a:solidFill>
                  <a:srgbClr val="44536A"/>
                </a:solidFill>
              </a:rPr>
              <a:t>att</a:t>
            </a:r>
            <a:r>
              <a:rPr sz="2100" spc="-25" dirty="0">
                <a:solidFill>
                  <a:srgbClr val="44536A"/>
                </a:solidFill>
              </a:rPr>
              <a:t> </a:t>
            </a:r>
            <a:r>
              <a:rPr sz="2100" spc="105" dirty="0">
                <a:solidFill>
                  <a:srgbClr val="44536A"/>
                </a:solidFill>
              </a:rPr>
              <a:t>inte</a:t>
            </a:r>
            <a:r>
              <a:rPr sz="2100" spc="-25" dirty="0">
                <a:solidFill>
                  <a:srgbClr val="44536A"/>
                </a:solidFill>
              </a:rPr>
              <a:t> </a:t>
            </a:r>
            <a:r>
              <a:rPr sz="2100" spc="90" dirty="0">
                <a:solidFill>
                  <a:srgbClr val="44536A"/>
                </a:solidFill>
              </a:rPr>
              <a:t>vara</a:t>
            </a:r>
            <a:r>
              <a:rPr sz="2100" spc="-25" dirty="0">
                <a:solidFill>
                  <a:srgbClr val="44536A"/>
                </a:solidFill>
              </a:rPr>
              <a:t> </a:t>
            </a:r>
            <a:r>
              <a:rPr sz="2100" spc="80" dirty="0">
                <a:solidFill>
                  <a:srgbClr val="44536A"/>
                </a:solidFill>
              </a:rPr>
              <a:t>lämplig</a:t>
            </a:r>
            <a:r>
              <a:rPr sz="2100" spc="-25" dirty="0">
                <a:solidFill>
                  <a:srgbClr val="44536A"/>
                </a:solidFill>
              </a:rPr>
              <a:t> </a:t>
            </a:r>
            <a:r>
              <a:rPr lang="sv-SE" sz="2100" spc="-25" dirty="0" smtClean="0">
                <a:solidFill>
                  <a:srgbClr val="44536A"/>
                </a:solidFill>
              </a:rPr>
              <a:t>som finansiär</a:t>
            </a:r>
            <a:r>
              <a:rPr sz="2100" spc="-25" dirty="0" smtClean="0">
                <a:solidFill>
                  <a:srgbClr val="44536A"/>
                </a:solidFill>
              </a:rPr>
              <a:t> </a:t>
            </a:r>
            <a:r>
              <a:rPr sz="2100" spc="60" dirty="0">
                <a:solidFill>
                  <a:srgbClr val="44536A"/>
                </a:solidFill>
              </a:rPr>
              <a:t>finansiering</a:t>
            </a:r>
            <a:r>
              <a:rPr sz="2100" spc="60" dirty="0">
                <a:solidFill>
                  <a:srgbClr val="76C5D2"/>
                </a:solidFill>
              </a:rPr>
              <a:t>.</a:t>
            </a:r>
            <a:endParaRPr sz="2100" dirty="0"/>
          </a:p>
        </p:txBody>
      </p:sp>
      <p:sp>
        <p:nvSpPr>
          <p:cNvPr id="21" name="object 21"/>
          <p:cNvSpPr txBox="1"/>
          <p:nvPr/>
        </p:nvSpPr>
        <p:spPr>
          <a:xfrm>
            <a:off x="3323590" y="1992121"/>
            <a:ext cx="1572895" cy="231140"/>
          </a:xfrm>
          <a:prstGeom prst="rect">
            <a:avLst/>
          </a:prstGeom>
        </p:spPr>
        <p:txBody>
          <a:bodyPr vert="horz" wrap="square" lIns="0" tIns="12700" rIns="0" bIns="0" rtlCol="0">
            <a:spAutoFit/>
          </a:bodyPr>
          <a:lstStyle/>
          <a:p>
            <a:pPr marL="12700">
              <a:lnSpc>
                <a:spcPct val="100000"/>
              </a:lnSpc>
              <a:spcBef>
                <a:spcPts val="100"/>
              </a:spcBef>
            </a:pPr>
            <a:r>
              <a:rPr sz="1350" b="1" spc="15" dirty="0">
                <a:solidFill>
                  <a:srgbClr val="2E5497"/>
                </a:solidFill>
                <a:latin typeface="Arial"/>
                <a:cs typeface="Arial"/>
              </a:rPr>
              <a:t>Pessimisten</a:t>
            </a:r>
            <a:r>
              <a:rPr sz="1350" b="1" spc="-60" dirty="0">
                <a:solidFill>
                  <a:srgbClr val="2E5497"/>
                </a:solidFill>
                <a:latin typeface="Arial"/>
                <a:cs typeface="Arial"/>
              </a:rPr>
              <a:t> </a:t>
            </a:r>
            <a:r>
              <a:rPr sz="1350" b="1" spc="25" dirty="0">
                <a:solidFill>
                  <a:srgbClr val="2E5497"/>
                </a:solidFill>
                <a:latin typeface="Arial"/>
                <a:cs typeface="Arial"/>
              </a:rPr>
              <a:t>säger</a:t>
            </a:r>
            <a:endParaRPr sz="1350">
              <a:latin typeface="Arial"/>
              <a:cs typeface="Arial"/>
            </a:endParaRPr>
          </a:p>
        </p:txBody>
      </p:sp>
      <p:sp>
        <p:nvSpPr>
          <p:cNvPr id="22" name="object 22"/>
          <p:cNvSpPr txBox="1"/>
          <p:nvPr/>
        </p:nvSpPr>
        <p:spPr>
          <a:xfrm>
            <a:off x="6155563" y="1985771"/>
            <a:ext cx="1800866" cy="228268"/>
          </a:xfrm>
          <a:prstGeom prst="rect">
            <a:avLst/>
          </a:prstGeom>
        </p:spPr>
        <p:txBody>
          <a:bodyPr vert="horz" wrap="square" lIns="0" tIns="12700" rIns="0" bIns="0" rtlCol="0">
            <a:spAutoFit/>
          </a:bodyPr>
          <a:lstStyle/>
          <a:p>
            <a:pPr marL="12700">
              <a:lnSpc>
                <a:spcPct val="100000"/>
              </a:lnSpc>
              <a:spcBef>
                <a:spcPts val="100"/>
              </a:spcBef>
            </a:pPr>
            <a:r>
              <a:rPr sz="1400" b="1" spc="-85" dirty="0" smtClean="0">
                <a:solidFill>
                  <a:srgbClr val="2E5497"/>
                </a:solidFill>
                <a:latin typeface="Arial"/>
                <a:cs typeface="Arial"/>
              </a:rPr>
              <a:t> </a:t>
            </a:r>
            <a:r>
              <a:rPr sz="1400" b="1" spc="55" dirty="0" smtClean="0">
                <a:solidFill>
                  <a:srgbClr val="2E5497"/>
                </a:solidFill>
                <a:latin typeface="Arial"/>
                <a:cs typeface="Arial"/>
              </a:rPr>
              <a:t>Optimisten</a:t>
            </a:r>
            <a:r>
              <a:rPr lang="sv-SE" sz="1400" b="1" spc="55" dirty="0" smtClean="0">
                <a:solidFill>
                  <a:srgbClr val="2E5497"/>
                </a:solidFill>
                <a:latin typeface="Arial"/>
                <a:cs typeface="Arial"/>
              </a:rPr>
              <a:t> säger</a:t>
            </a:r>
            <a:endParaRPr sz="1400" dirty="0">
              <a:latin typeface="Arial"/>
              <a:cs typeface="Arial"/>
            </a:endParaRPr>
          </a:p>
        </p:txBody>
      </p:sp>
      <p:sp>
        <p:nvSpPr>
          <p:cNvPr id="23" name="object 23"/>
          <p:cNvSpPr txBox="1"/>
          <p:nvPr/>
        </p:nvSpPr>
        <p:spPr>
          <a:xfrm>
            <a:off x="9083802" y="1882440"/>
            <a:ext cx="2650998" cy="298800"/>
          </a:xfrm>
          <a:prstGeom prst="rect">
            <a:avLst/>
          </a:prstGeom>
        </p:spPr>
        <p:txBody>
          <a:bodyPr vert="horz" wrap="square" lIns="0" tIns="82550" rIns="0" bIns="0" rtlCol="0">
            <a:spAutoFit/>
          </a:bodyPr>
          <a:lstStyle/>
          <a:p>
            <a:pPr marL="12700">
              <a:lnSpc>
                <a:spcPct val="100000"/>
              </a:lnSpc>
              <a:spcBef>
                <a:spcPts val="100"/>
              </a:spcBef>
            </a:pPr>
            <a:r>
              <a:rPr lang="sv-SE" sz="1400" b="1" spc="55" dirty="0" smtClean="0">
                <a:solidFill>
                  <a:srgbClr val="2E5497"/>
                </a:solidFill>
                <a:latin typeface="Arial"/>
                <a:cs typeface="Arial"/>
              </a:rPr>
              <a:t>Medlaren säger</a:t>
            </a:r>
            <a:endParaRPr lang="sv-SE" sz="1400" dirty="0">
              <a:latin typeface="Arial"/>
              <a:cs typeface="Arial"/>
            </a:endParaRPr>
          </a:p>
        </p:txBody>
      </p:sp>
      <p:sp>
        <p:nvSpPr>
          <p:cNvPr id="24" name="object 24"/>
          <p:cNvSpPr txBox="1"/>
          <p:nvPr/>
        </p:nvSpPr>
        <p:spPr>
          <a:xfrm>
            <a:off x="244246" y="2813939"/>
            <a:ext cx="1377950" cy="723724"/>
          </a:xfrm>
          <a:prstGeom prst="rect">
            <a:avLst/>
          </a:prstGeom>
        </p:spPr>
        <p:txBody>
          <a:bodyPr vert="horz" wrap="square" lIns="0" tIns="12700" rIns="0" bIns="0" rtlCol="0">
            <a:spAutoFit/>
          </a:bodyPr>
          <a:lstStyle/>
          <a:p>
            <a:pPr marL="12700" marR="5080">
              <a:lnSpc>
                <a:spcPct val="126299"/>
              </a:lnSpc>
              <a:spcBef>
                <a:spcPts val="100"/>
              </a:spcBef>
              <a:tabLst>
                <a:tab pos="896619" algn="l"/>
                <a:tab pos="1363980" algn="l"/>
              </a:tabLst>
            </a:pPr>
            <a:r>
              <a:rPr lang="sv-SE" sz="1200" b="1" dirty="0" smtClean="0">
                <a:solidFill>
                  <a:srgbClr val="0070C0"/>
                </a:solidFill>
              </a:rPr>
              <a:t/>
            </a:r>
            <a:br>
              <a:rPr lang="sv-SE" sz="1200" b="1" dirty="0" smtClean="0">
                <a:solidFill>
                  <a:srgbClr val="0070C0"/>
                </a:solidFill>
              </a:rPr>
            </a:br>
            <a:r>
              <a:rPr sz="1200" b="1" dirty="0" smtClean="0">
                <a:solidFill>
                  <a:srgbClr val="0070C0"/>
                </a:solidFill>
              </a:rPr>
              <a:t>Extern</a:t>
            </a:r>
            <a:r>
              <a:rPr lang="sv-SE" sz="1200" b="1" dirty="0">
                <a:solidFill>
                  <a:srgbClr val="0070C0"/>
                </a:solidFill>
              </a:rPr>
              <a:t>a</a:t>
            </a:r>
            <a:r>
              <a:rPr sz="1200" b="1" dirty="0">
                <a:solidFill>
                  <a:srgbClr val="0070C0"/>
                </a:solidFill>
              </a:rPr>
              <a:t>	 	</a:t>
            </a:r>
          </a:p>
          <a:p>
            <a:pPr marL="12700" marR="5080">
              <a:lnSpc>
                <a:spcPct val="126299"/>
              </a:lnSpc>
              <a:spcBef>
                <a:spcPts val="100"/>
              </a:spcBef>
            </a:pPr>
            <a:r>
              <a:rPr sz="1200" b="1" dirty="0">
                <a:solidFill>
                  <a:srgbClr val="0070C0"/>
                </a:solidFill>
              </a:rPr>
              <a:t>möjligheter</a:t>
            </a:r>
          </a:p>
        </p:txBody>
      </p:sp>
      <p:sp>
        <p:nvSpPr>
          <p:cNvPr id="25" name="object 25"/>
          <p:cNvSpPr txBox="1"/>
          <p:nvPr/>
        </p:nvSpPr>
        <p:spPr>
          <a:xfrm>
            <a:off x="234951" y="3963106"/>
            <a:ext cx="1201354" cy="917559"/>
          </a:xfrm>
          <a:prstGeom prst="rect">
            <a:avLst/>
          </a:prstGeom>
        </p:spPr>
        <p:txBody>
          <a:bodyPr vert="horz" wrap="square" lIns="0" tIns="50165" rIns="0" bIns="0" rtlCol="0">
            <a:spAutoFit/>
          </a:bodyPr>
          <a:lstStyle/>
          <a:p>
            <a:pPr marL="12700">
              <a:lnSpc>
                <a:spcPct val="100000"/>
              </a:lnSpc>
              <a:spcBef>
                <a:spcPts val="395"/>
              </a:spcBef>
            </a:pPr>
            <a:r>
              <a:rPr sz="1200" b="1" dirty="0">
                <a:solidFill>
                  <a:srgbClr val="0070C0"/>
                </a:solidFill>
              </a:rPr>
              <a:t>Finansiering</a:t>
            </a:r>
          </a:p>
          <a:p>
            <a:pPr marL="12700">
              <a:lnSpc>
                <a:spcPct val="100000"/>
              </a:lnSpc>
              <a:spcBef>
                <a:spcPts val="409"/>
              </a:spcBef>
            </a:pPr>
            <a:r>
              <a:rPr sz="1200" b="1" dirty="0">
                <a:solidFill>
                  <a:srgbClr val="0070C0"/>
                </a:solidFill>
              </a:rPr>
              <a:t>tillgänglig för</a:t>
            </a:r>
          </a:p>
          <a:p>
            <a:pPr marL="12700">
              <a:lnSpc>
                <a:spcPct val="100000"/>
              </a:lnSpc>
              <a:spcBef>
                <a:spcPts val="509"/>
              </a:spcBef>
            </a:pPr>
            <a:r>
              <a:rPr sz="1200" b="1" dirty="0" smtClean="0">
                <a:solidFill>
                  <a:srgbClr val="0070C0"/>
                </a:solidFill>
              </a:rPr>
              <a:t>inkludering</a:t>
            </a:r>
            <a:r>
              <a:rPr lang="sv-SE" sz="1200" b="1" dirty="0" smtClean="0">
                <a:solidFill>
                  <a:srgbClr val="0070C0"/>
                </a:solidFill>
              </a:rPr>
              <a:t>s</a:t>
            </a:r>
            <a:endParaRPr sz="1200" b="1" dirty="0">
              <a:solidFill>
                <a:srgbClr val="0070C0"/>
              </a:solidFill>
            </a:endParaRPr>
          </a:p>
          <a:p>
            <a:pPr marL="12700">
              <a:lnSpc>
                <a:spcPct val="100000"/>
              </a:lnSpc>
              <a:spcBef>
                <a:spcPts val="140"/>
              </a:spcBef>
            </a:pPr>
            <a:r>
              <a:rPr sz="1200" b="1" dirty="0">
                <a:solidFill>
                  <a:srgbClr val="0070C0"/>
                </a:solidFill>
              </a:rPr>
              <a:t>initiativ</a:t>
            </a:r>
          </a:p>
        </p:txBody>
      </p:sp>
      <p:sp>
        <p:nvSpPr>
          <p:cNvPr id="26" name="object 26"/>
          <p:cNvSpPr txBox="1"/>
          <p:nvPr/>
        </p:nvSpPr>
        <p:spPr>
          <a:xfrm>
            <a:off x="9160509" y="4329665"/>
            <a:ext cx="2037080" cy="1139190"/>
          </a:xfrm>
          <a:prstGeom prst="rect">
            <a:avLst/>
          </a:prstGeom>
        </p:spPr>
        <p:txBody>
          <a:bodyPr vert="horz" wrap="square" lIns="0" tIns="12065" rIns="0" bIns="0" rtlCol="0">
            <a:spAutoFit/>
          </a:bodyPr>
          <a:lstStyle/>
          <a:p>
            <a:pPr marL="12700" marR="5080" algn="ctr">
              <a:lnSpc>
                <a:spcPct val="129700"/>
              </a:lnSpc>
              <a:spcBef>
                <a:spcPts val="95"/>
              </a:spcBef>
            </a:pPr>
            <a:r>
              <a:rPr sz="1850" b="1" i="1" spc="30" dirty="0">
                <a:solidFill>
                  <a:srgbClr val="001F5F"/>
                </a:solidFill>
                <a:latin typeface="Trebuchet MS"/>
                <a:cs typeface="Trebuchet MS"/>
              </a:rPr>
              <a:t>"Låt</a:t>
            </a:r>
            <a:r>
              <a:rPr sz="1850" b="1" i="1" spc="-114" dirty="0">
                <a:solidFill>
                  <a:srgbClr val="001F5F"/>
                </a:solidFill>
                <a:latin typeface="Trebuchet MS"/>
                <a:cs typeface="Trebuchet MS"/>
              </a:rPr>
              <a:t> </a:t>
            </a:r>
            <a:r>
              <a:rPr sz="1850" b="1" i="1" spc="50" dirty="0">
                <a:solidFill>
                  <a:srgbClr val="001F5F"/>
                </a:solidFill>
                <a:latin typeface="Trebuchet MS"/>
                <a:cs typeface="Trebuchet MS"/>
              </a:rPr>
              <a:t>oss</a:t>
            </a:r>
            <a:r>
              <a:rPr sz="1850" b="1" i="1" spc="-110" dirty="0">
                <a:solidFill>
                  <a:srgbClr val="001F5F"/>
                </a:solidFill>
                <a:latin typeface="Trebuchet MS"/>
                <a:cs typeface="Trebuchet MS"/>
              </a:rPr>
              <a:t> </a:t>
            </a:r>
            <a:r>
              <a:rPr sz="1850" b="1" i="1" spc="-10" dirty="0">
                <a:solidFill>
                  <a:srgbClr val="001F5F"/>
                </a:solidFill>
                <a:latin typeface="Trebuchet MS"/>
                <a:cs typeface="Trebuchet MS"/>
              </a:rPr>
              <a:t>prata</a:t>
            </a:r>
            <a:r>
              <a:rPr sz="1850" b="1" i="1" spc="-110" dirty="0">
                <a:solidFill>
                  <a:srgbClr val="001F5F"/>
                </a:solidFill>
                <a:latin typeface="Trebuchet MS"/>
                <a:cs typeface="Trebuchet MS"/>
              </a:rPr>
              <a:t> </a:t>
            </a:r>
            <a:r>
              <a:rPr sz="1850" b="1" i="1" spc="145" dirty="0">
                <a:solidFill>
                  <a:srgbClr val="001F5F"/>
                </a:solidFill>
                <a:latin typeface="Trebuchet MS"/>
                <a:cs typeface="Trebuchet MS"/>
              </a:rPr>
              <a:t>om </a:t>
            </a:r>
            <a:r>
              <a:rPr sz="1850" b="1" i="1" spc="-550" dirty="0">
                <a:solidFill>
                  <a:srgbClr val="001F5F"/>
                </a:solidFill>
                <a:latin typeface="Trebuchet MS"/>
                <a:cs typeface="Trebuchet MS"/>
              </a:rPr>
              <a:t> </a:t>
            </a:r>
            <a:r>
              <a:rPr sz="1850" b="1" i="1" spc="10" dirty="0">
                <a:solidFill>
                  <a:srgbClr val="001F5F"/>
                </a:solidFill>
                <a:latin typeface="Trebuchet MS"/>
                <a:cs typeface="Trebuchet MS"/>
              </a:rPr>
              <a:t>fördelarna</a:t>
            </a:r>
            <a:r>
              <a:rPr sz="1850" b="1" i="1" spc="-105" dirty="0">
                <a:solidFill>
                  <a:srgbClr val="001F5F"/>
                </a:solidFill>
                <a:latin typeface="Trebuchet MS"/>
                <a:cs typeface="Trebuchet MS"/>
              </a:rPr>
              <a:t> </a:t>
            </a:r>
            <a:r>
              <a:rPr sz="1850" b="1" i="1" spc="105" dirty="0">
                <a:solidFill>
                  <a:srgbClr val="001F5F"/>
                </a:solidFill>
                <a:latin typeface="Trebuchet MS"/>
                <a:cs typeface="Trebuchet MS"/>
              </a:rPr>
              <a:t>med</a:t>
            </a:r>
            <a:endParaRPr sz="1850">
              <a:latin typeface="Trebuchet MS"/>
              <a:cs typeface="Trebuchet MS"/>
            </a:endParaRPr>
          </a:p>
          <a:p>
            <a:pPr marR="14604" algn="ctr">
              <a:lnSpc>
                <a:spcPct val="100000"/>
              </a:lnSpc>
              <a:spcBef>
                <a:spcPts val="10"/>
              </a:spcBef>
            </a:pPr>
            <a:r>
              <a:rPr sz="2500" b="1" i="1" spc="35" dirty="0">
                <a:solidFill>
                  <a:srgbClr val="001F5F"/>
                </a:solidFill>
                <a:latin typeface="Trebuchet MS"/>
                <a:cs typeface="Trebuchet MS"/>
              </a:rPr>
              <a:t>is"</a:t>
            </a:r>
            <a:endParaRPr sz="2500">
              <a:latin typeface="Trebuchet MS"/>
              <a:cs typeface="Trebuchet MS"/>
            </a:endParaRPr>
          </a:p>
        </p:txBody>
      </p:sp>
      <p:sp>
        <p:nvSpPr>
          <p:cNvPr id="27" name="object 27"/>
          <p:cNvSpPr txBox="1"/>
          <p:nvPr/>
        </p:nvSpPr>
        <p:spPr>
          <a:xfrm>
            <a:off x="240548" y="4998502"/>
            <a:ext cx="1176867" cy="985334"/>
          </a:xfrm>
          <a:prstGeom prst="rect">
            <a:avLst/>
          </a:prstGeom>
        </p:spPr>
        <p:txBody>
          <a:bodyPr vert="horz" wrap="square" lIns="0" tIns="12700" rIns="0" bIns="0" rtlCol="0">
            <a:spAutoFit/>
          </a:bodyPr>
          <a:lstStyle/>
          <a:p>
            <a:pPr marL="12700" marR="5080">
              <a:lnSpc>
                <a:spcPct val="126299"/>
              </a:lnSpc>
              <a:spcBef>
                <a:spcPts val="100"/>
              </a:spcBef>
            </a:pPr>
            <a:r>
              <a:rPr sz="1200" b="1" dirty="0">
                <a:solidFill>
                  <a:srgbClr val="0070C0"/>
                </a:solidFill>
              </a:rPr>
              <a:t>Migrant  gemenskap  medlarens</a:t>
            </a:r>
          </a:p>
          <a:p>
            <a:pPr marL="12700">
              <a:lnSpc>
                <a:spcPct val="100000"/>
              </a:lnSpc>
              <a:spcBef>
                <a:spcPts val="650"/>
              </a:spcBef>
            </a:pPr>
            <a:r>
              <a:rPr sz="1200" b="1" dirty="0">
                <a:solidFill>
                  <a:srgbClr val="0070C0"/>
                </a:solidFill>
              </a:rPr>
              <a:t>PRIORITERINGAR</a:t>
            </a:r>
          </a:p>
        </p:txBody>
      </p:sp>
      <p:sp>
        <p:nvSpPr>
          <p:cNvPr id="28" name="object 28"/>
          <p:cNvSpPr txBox="1"/>
          <p:nvPr/>
        </p:nvSpPr>
        <p:spPr>
          <a:xfrm>
            <a:off x="1054731" y="3404664"/>
            <a:ext cx="471805" cy="170180"/>
          </a:xfrm>
          <a:prstGeom prst="rect">
            <a:avLst/>
          </a:prstGeom>
        </p:spPr>
        <p:txBody>
          <a:bodyPr vert="horz" wrap="square" lIns="0" tIns="12700" rIns="0" bIns="0" rtlCol="0">
            <a:spAutoFit/>
          </a:bodyPr>
          <a:lstStyle/>
          <a:p>
            <a:pPr marL="12700">
              <a:lnSpc>
                <a:spcPct val="100000"/>
              </a:lnSpc>
              <a:spcBef>
                <a:spcPts val="100"/>
              </a:spcBef>
              <a:tabLst>
                <a:tab pos="458470" algn="l"/>
              </a:tabLst>
            </a:pPr>
            <a:r>
              <a:rPr sz="950" u="sng" dirty="0">
                <a:solidFill>
                  <a:srgbClr val="0070BF"/>
                </a:solidFill>
                <a:uFill>
                  <a:solidFill>
                    <a:srgbClr val="4471C4"/>
                  </a:solidFill>
                </a:uFill>
                <a:latin typeface="Times New Roman"/>
                <a:cs typeface="Times New Roman"/>
              </a:rPr>
              <a:t> 	</a:t>
            </a:r>
            <a:endParaRPr sz="950" dirty="0">
              <a:latin typeface="Times New Roman"/>
              <a:cs typeface="Times New Roman"/>
            </a:endParaRPr>
          </a:p>
        </p:txBody>
      </p:sp>
      <p:sp>
        <p:nvSpPr>
          <p:cNvPr id="29" name="object 29"/>
          <p:cNvSpPr txBox="1"/>
          <p:nvPr/>
        </p:nvSpPr>
        <p:spPr>
          <a:xfrm>
            <a:off x="3115627" y="5545067"/>
            <a:ext cx="1870202" cy="911788"/>
          </a:xfrm>
          <a:prstGeom prst="rect">
            <a:avLst/>
          </a:prstGeom>
        </p:spPr>
        <p:txBody>
          <a:bodyPr vert="horz" wrap="square" lIns="0" tIns="41910" rIns="0" bIns="0" rtlCol="0">
            <a:spAutoFit/>
          </a:bodyPr>
          <a:lstStyle/>
          <a:p>
            <a:pPr algn="ctr">
              <a:lnSpc>
                <a:spcPct val="100000"/>
              </a:lnSpc>
              <a:spcBef>
                <a:spcPts val="330"/>
              </a:spcBef>
            </a:pPr>
            <a:r>
              <a:rPr sz="1100" b="1" spc="40" dirty="0">
                <a:solidFill>
                  <a:srgbClr val="001F5F"/>
                </a:solidFill>
                <a:latin typeface="Arial"/>
                <a:cs typeface="Arial"/>
              </a:rPr>
              <a:t>½</a:t>
            </a:r>
            <a:r>
              <a:rPr sz="1100" b="1" spc="-45" dirty="0">
                <a:solidFill>
                  <a:srgbClr val="001F5F"/>
                </a:solidFill>
                <a:latin typeface="Arial"/>
                <a:cs typeface="Arial"/>
              </a:rPr>
              <a:t> </a:t>
            </a:r>
            <a:r>
              <a:rPr lang="sv-SE" sz="1100" b="1" spc="75" dirty="0">
                <a:solidFill>
                  <a:srgbClr val="76C5D2"/>
                </a:solidFill>
                <a:latin typeface="Arial"/>
                <a:cs typeface="Arial"/>
              </a:rPr>
              <a:t> </a:t>
            </a:r>
            <a:r>
              <a:rPr lang="sv-SE" b="1" spc="75" dirty="0" smtClean="0">
                <a:solidFill>
                  <a:srgbClr val="76C5D2"/>
                </a:solidFill>
                <a:cs typeface="Arial"/>
              </a:rPr>
              <a:t>halvtomt</a:t>
            </a:r>
            <a:r>
              <a:rPr lang="sv-SE" sz="1100" b="1" spc="75" dirty="0" smtClean="0">
                <a:solidFill>
                  <a:srgbClr val="76C5D2"/>
                </a:solidFill>
                <a:latin typeface="Arial"/>
                <a:cs typeface="Arial"/>
              </a:rPr>
              <a:t> </a:t>
            </a:r>
            <a:r>
              <a:rPr sz="1100" b="1" spc="-45" dirty="0" smtClean="0">
                <a:solidFill>
                  <a:srgbClr val="76C5D2"/>
                </a:solidFill>
                <a:latin typeface="Arial"/>
                <a:cs typeface="Arial"/>
              </a:rPr>
              <a:t> </a:t>
            </a:r>
            <a:r>
              <a:rPr lang="sv-SE" b="1" dirty="0" smtClean="0">
                <a:solidFill>
                  <a:srgbClr val="002060"/>
                </a:solidFill>
              </a:rPr>
              <a:t>med</a:t>
            </a:r>
            <a:r>
              <a:rPr b="1" dirty="0" smtClean="0">
                <a:solidFill>
                  <a:srgbClr val="002060"/>
                </a:solidFill>
              </a:rPr>
              <a:t> finansiering</a:t>
            </a:r>
            <a:r>
              <a:rPr lang="sv-SE" b="1" dirty="0" smtClean="0">
                <a:solidFill>
                  <a:srgbClr val="002060"/>
                </a:solidFill>
              </a:rPr>
              <a:t>s</a:t>
            </a:r>
            <a:endParaRPr b="1" dirty="0">
              <a:solidFill>
                <a:srgbClr val="002060"/>
              </a:solidFill>
            </a:endParaRPr>
          </a:p>
          <a:p>
            <a:pPr algn="ctr">
              <a:lnSpc>
                <a:spcPct val="100000"/>
              </a:lnSpc>
              <a:spcBef>
                <a:spcPts val="340"/>
              </a:spcBef>
            </a:pPr>
            <a:r>
              <a:rPr b="1" dirty="0">
                <a:solidFill>
                  <a:srgbClr val="002060"/>
                </a:solidFill>
              </a:rPr>
              <a:t>möjligheter</a:t>
            </a:r>
          </a:p>
        </p:txBody>
      </p:sp>
      <p:sp>
        <p:nvSpPr>
          <p:cNvPr id="30" name="object 30"/>
          <p:cNvSpPr txBox="1"/>
          <p:nvPr/>
        </p:nvSpPr>
        <p:spPr>
          <a:xfrm>
            <a:off x="6235446" y="5583511"/>
            <a:ext cx="1497330" cy="911788"/>
          </a:xfrm>
          <a:prstGeom prst="rect">
            <a:avLst/>
          </a:prstGeom>
        </p:spPr>
        <p:txBody>
          <a:bodyPr vert="horz" wrap="square" lIns="0" tIns="41910" rIns="0" bIns="0" rtlCol="0">
            <a:spAutoFit/>
          </a:bodyPr>
          <a:lstStyle/>
          <a:p>
            <a:pPr algn="ctr">
              <a:lnSpc>
                <a:spcPct val="100000"/>
              </a:lnSpc>
              <a:spcBef>
                <a:spcPts val="330"/>
              </a:spcBef>
            </a:pPr>
            <a:r>
              <a:rPr sz="1100" b="1" spc="40" dirty="0">
                <a:solidFill>
                  <a:srgbClr val="001F5F"/>
                </a:solidFill>
                <a:latin typeface="Arial"/>
                <a:cs typeface="Arial"/>
              </a:rPr>
              <a:t>½</a:t>
            </a:r>
            <a:r>
              <a:rPr b="1" spc="75" dirty="0">
                <a:solidFill>
                  <a:srgbClr val="76C5D2"/>
                </a:solidFill>
                <a:cs typeface="Arial"/>
              </a:rPr>
              <a:t> </a:t>
            </a:r>
            <a:r>
              <a:rPr b="1" spc="75" dirty="0" smtClean="0">
                <a:solidFill>
                  <a:srgbClr val="76C5D2"/>
                </a:solidFill>
                <a:cs typeface="Arial"/>
              </a:rPr>
              <a:t>full</a:t>
            </a:r>
            <a:r>
              <a:rPr lang="sv-SE" b="1" spc="75" dirty="0" smtClean="0">
                <a:solidFill>
                  <a:srgbClr val="76C5D2"/>
                </a:solidFill>
                <a:cs typeface="Arial"/>
              </a:rPr>
              <a:t>t</a:t>
            </a:r>
            <a:r>
              <a:rPr b="1" spc="75" dirty="0" smtClean="0">
                <a:solidFill>
                  <a:srgbClr val="76C5D2"/>
                </a:solidFill>
                <a:cs typeface="Arial"/>
              </a:rPr>
              <a:t> </a:t>
            </a:r>
            <a:r>
              <a:rPr lang="sv-SE" b="1" dirty="0" smtClean="0">
                <a:solidFill>
                  <a:srgbClr val="002060"/>
                </a:solidFill>
              </a:rPr>
              <a:t>med</a:t>
            </a:r>
            <a:r>
              <a:rPr b="1" dirty="0" smtClean="0">
                <a:solidFill>
                  <a:srgbClr val="002060"/>
                </a:solidFill>
              </a:rPr>
              <a:t> finansiering</a:t>
            </a:r>
            <a:r>
              <a:rPr lang="sv-SE" b="1" dirty="0" smtClean="0">
                <a:solidFill>
                  <a:srgbClr val="002060"/>
                </a:solidFill>
              </a:rPr>
              <a:t>s</a:t>
            </a:r>
            <a:endParaRPr b="1" dirty="0">
              <a:solidFill>
                <a:srgbClr val="002060"/>
              </a:solidFill>
            </a:endParaRPr>
          </a:p>
          <a:p>
            <a:pPr marR="19685" algn="ctr">
              <a:lnSpc>
                <a:spcPct val="100000"/>
              </a:lnSpc>
              <a:spcBef>
                <a:spcPts val="340"/>
              </a:spcBef>
            </a:pPr>
            <a:r>
              <a:rPr b="1" dirty="0">
                <a:solidFill>
                  <a:srgbClr val="002060"/>
                </a:solidFill>
              </a:rPr>
              <a:t>möjligheter</a:t>
            </a:r>
          </a:p>
        </p:txBody>
      </p:sp>
      <p:sp>
        <p:nvSpPr>
          <p:cNvPr id="31" name="object 28"/>
          <p:cNvSpPr txBox="1"/>
          <p:nvPr/>
        </p:nvSpPr>
        <p:spPr>
          <a:xfrm>
            <a:off x="1352803" y="5176266"/>
            <a:ext cx="471805" cy="170180"/>
          </a:xfrm>
          <a:prstGeom prst="rect">
            <a:avLst/>
          </a:prstGeom>
        </p:spPr>
        <p:txBody>
          <a:bodyPr vert="horz" wrap="square" lIns="0" tIns="12700" rIns="0" bIns="0" rtlCol="0">
            <a:spAutoFit/>
          </a:bodyPr>
          <a:lstStyle/>
          <a:p>
            <a:pPr marL="12700">
              <a:lnSpc>
                <a:spcPct val="100000"/>
              </a:lnSpc>
              <a:spcBef>
                <a:spcPts val="100"/>
              </a:spcBef>
              <a:tabLst>
                <a:tab pos="458470" algn="l"/>
              </a:tabLst>
            </a:pPr>
            <a:r>
              <a:rPr sz="950" u="sng" dirty="0">
                <a:solidFill>
                  <a:srgbClr val="0070BF"/>
                </a:solidFill>
                <a:uFill>
                  <a:solidFill>
                    <a:srgbClr val="4471C4"/>
                  </a:solidFill>
                </a:uFill>
                <a:latin typeface="Times New Roman"/>
                <a:cs typeface="Times New Roman"/>
              </a:rPr>
              <a:t> 	</a:t>
            </a:r>
            <a:endParaRPr sz="950"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5236209" y="905002"/>
            <a:ext cx="1247140" cy="1201420"/>
            <a:chOff x="5236209" y="905002"/>
            <a:chExt cx="1247140" cy="1201420"/>
          </a:xfrm>
        </p:grpSpPr>
        <p:sp>
          <p:nvSpPr>
            <p:cNvPr id="7" name="object 7"/>
            <p:cNvSpPr/>
            <p:nvPr/>
          </p:nvSpPr>
          <p:spPr>
            <a:xfrm>
              <a:off x="5242559" y="911352"/>
              <a:ext cx="1234440" cy="1188720"/>
            </a:xfrm>
            <a:custGeom>
              <a:avLst/>
              <a:gdLst/>
              <a:ahLst/>
              <a:cxnLst/>
              <a:rect l="l" t="t" r="r" b="b"/>
              <a:pathLst>
                <a:path w="1234439" h="1188720">
                  <a:moveTo>
                    <a:pt x="617219" y="0"/>
                  </a:moveTo>
                  <a:lnTo>
                    <a:pt x="568986" y="1787"/>
                  </a:lnTo>
                  <a:lnTo>
                    <a:pt x="521767" y="7063"/>
                  </a:lnTo>
                  <a:lnTo>
                    <a:pt x="475701" y="15695"/>
                  </a:lnTo>
                  <a:lnTo>
                    <a:pt x="430924" y="27550"/>
                  </a:lnTo>
                  <a:lnTo>
                    <a:pt x="387574" y="42497"/>
                  </a:lnTo>
                  <a:lnTo>
                    <a:pt x="345788" y="60404"/>
                  </a:lnTo>
                  <a:lnTo>
                    <a:pt x="305703" y="81138"/>
                  </a:lnTo>
                  <a:lnTo>
                    <a:pt x="267456" y="104568"/>
                  </a:lnTo>
                  <a:lnTo>
                    <a:pt x="231185" y="130561"/>
                  </a:lnTo>
                  <a:lnTo>
                    <a:pt x="197028" y="158986"/>
                  </a:lnTo>
                  <a:lnTo>
                    <a:pt x="165120" y="189710"/>
                  </a:lnTo>
                  <a:lnTo>
                    <a:pt x="135600" y="222601"/>
                  </a:lnTo>
                  <a:lnTo>
                    <a:pt x="108605" y="257528"/>
                  </a:lnTo>
                  <a:lnTo>
                    <a:pt x="84271" y="294357"/>
                  </a:lnTo>
                  <a:lnTo>
                    <a:pt x="62737" y="332958"/>
                  </a:lnTo>
                  <a:lnTo>
                    <a:pt x="44139" y="373198"/>
                  </a:lnTo>
                  <a:lnTo>
                    <a:pt x="28615" y="414944"/>
                  </a:lnTo>
                  <a:lnTo>
                    <a:pt x="16301" y="458066"/>
                  </a:lnTo>
                  <a:lnTo>
                    <a:pt x="7336" y="502430"/>
                  </a:lnTo>
                  <a:lnTo>
                    <a:pt x="1857" y="547906"/>
                  </a:lnTo>
                  <a:lnTo>
                    <a:pt x="0" y="594360"/>
                  </a:lnTo>
                  <a:lnTo>
                    <a:pt x="1857" y="640813"/>
                  </a:lnTo>
                  <a:lnTo>
                    <a:pt x="7336" y="686289"/>
                  </a:lnTo>
                  <a:lnTo>
                    <a:pt x="16301" y="730653"/>
                  </a:lnTo>
                  <a:lnTo>
                    <a:pt x="28615" y="773775"/>
                  </a:lnTo>
                  <a:lnTo>
                    <a:pt x="44139" y="815521"/>
                  </a:lnTo>
                  <a:lnTo>
                    <a:pt x="62737" y="855761"/>
                  </a:lnTo>
                  <a:lnTo>
                    <a:pt x="84271" y="894362"/>
                  </a:lnTo>
                  <a:lnTo>
                    <a:pt x="108605" y="931191"/>
                  </a:lnTo>
                  <a:lnTo>
                    <a:pt x="135600" y="966118"/>
                  </a:lnTo>
                  <a:lnTo>
                    <a:pt x="165120" y="999009"/>
                  </a:lnTo>
                  <a:lnTo>
                    <a:pt x="197028" y="1029733"/>
                  </a:lnTo>
                  <a:lnTo>
                    <a:pt x="231185" y="1058158"/>
                  </a:lnTo>
                  <a:lnTo>
                    <a:pt x="267456" y="1084151"/>
                  </a:lnTo>
                  <a:lnTo>
                    <a:pt x="305703" y="1107581"/>
                  </a:lnTo>
                  <a:lnTo>
                    <a:pt x="345788" y="1128315"/>
                  </a:lnTo>
                  <a:lnTo>
                    <a:pt x="387574" y="1146222"/>
                  </a:lnTo>
                  <a:lnTo>
                    <a:pt x="430924" y="1161169"/>
                  </a:lnTo>
                  <a:lnTo>
                    <a:pt x="475701" y="1173024"/>
                  </a:lnTo>
                  <a:lnTo>
                    <a:pt x="521767" y="1181656"/>
                  </a:lnTo>
                  <a:lnTo>
                    <a:pt x="568986" y="1186932"/>
                  </a:lnTo>
                  <a:lnTo>
                    <a:pt x="617219" y="1188720"/>
                  </a:lnTo>
                  <a:lnTo>
                    <a:pt x="665453" y="1186932"/>
                  </a:lnTo>
                  <a:lnTo>
                    <a:pt x="712672" y="1181656"/>
                  </a:lnTo>
                  <a:lnTo>
                    <a:pt x="758738" y="1173024"/>
                  </a:lnTo>
                  <a:lnTo>
                    <a:pt x="803515" y="1161169"/>
                  </a:lnTo>
                  <a:lnTo>
                    <a:pt x="846865" y="1146222"/>
                  </a:lnTo>
                  <a:lnTo>
                    <a:pt x="888651" y="1128315"/>
                  </a:lnTo>
                  <a:lnTo>
                    <a:pt x="928736" y="1107581"/>
                  </a:lnTo>
                  <a:lnTo>
                    <a:pt x="966983" y="1084151"/>
                  </a:lnTo>
                  <a:lnTo>
                    <a:pt x="1003254" y="1058158"/>
                  </a:lnTo>
                  <a:lnTo>
                    <a:pt x="1037411" y="1029733"/>
                  </a:lnTo>
                  <a:lnTo>
                    <a:pt x="1069319" y="999009"/>
                  </a:lnTo>
                  <a:lnTo>
                    <a:pt x="1098839" y="966118"/>
                  </a:lnTo>
                  <a:lnTo>
                    <a:pt x="1125834" y="931191"/>
                  </a:lnTo>
                  <a:lnTo>
                    <a:pt x="1150168" y="894362"/>
                  </a:lnTo>
                  <a:lnTo>
                    <a:pt x="1171702" y="855761"/>
                  </a:lnTo>
                  <a:lnTo>
                    <a:pt x="1190300" y="815521"/>
                  </a:lnTo>
                  <a:lnTo>
                    <a:pt x="1205824" y="773775"/>
                  </a:lnTo>
                  <a:lnTo>
                    <a:pt x="1218138" y="730653"/>
                  </a:lnTo>
                  <a:lnTo>
                    <a:pt x="1227103" y="686289"/>
                  </a:lnTo>
                  <a:lnTo>
                    <a:pt x="1232582" y="640813"/>
                  </a:lnTo>
                  <a:lnTo>
                    <a:pt x="1234439" y="594360"/>
                  </a:lnTo>
                  <a:lnTo>
                    <a:pt x="1232582" y="547906"/>
                  </a:lnTo>
                  <a:lnTo>
                    <a:pt x="1227103" y="502430"/>
                  </a:lnTo>
                  <a:lnTo>
                    <a:pt x="1218138" y="458066"/>
                  </a:lnTo>
                  <a:lnTo>
                    <a:pt x="1205824" y="414944"/>
                  </a:lnTo>
                  <a:lnTo>
                    <a:pt x="1190300" y="373198"/>
                  </a:lnTo>
                  <a:lnTo>
                    <a:pt x="1171702" y="332958"/>
                  </a:lnTo>
                  <a:lnTo>
                    <a:pt x="1150168" y="294357"/>
                  </a:lnTo>
                  <a:lnTo>
                    <a:pt x="1125834" y="257528"/>
                  </a:lnTo>
                  <a:lnTo>
                    <a:pt x="1098839" y="222601"/>
                  </a:lnTo>
                  <a:lnTo>
                    <a:pt x="1069319" y="189710"/>
                  </a:lnTo>
                  <a:lnTo>
                    <a:pt x="1037411" y="158986"/>
                  </a:lnTo>
                  <a:lnTo>
                    <a:pt x="1003254" y="130561"/>
                  </a:lnTo>
                  <a:lnTo>
                    <a:pt x="966983" y="104568"/>
                  </a:lnTo>
                  <a:lnTo>
                    <a:pt x="928736" y="81138"/>
                  </a:lnTo>
                  <a:lnTo>
                    <a:pt x="888651" y="60404"/>
                  </a:lnTo>
                  <a:lnTo>
                    <a:pt x="846865" y="42497"/>
                  </a:lnTo>
                  <a:lnTo>
                    <a:pt x="803515" y="27550"/>
                  </a:lnTo>
                  <a:lnTo>
                    <a:pt x="758738" y="15695"/>
                  </a:lnTo>
                  <a:lnTo>
                    <a:pt x="712672" y="7063"/>
                  </a:lnTo>
                  <a:lnTo>
                    <a:pt x="665453" y="1787"/>
                  </a:lnTo>
                  <a:lnTo>
                    <a:pt x="617219" y="0"/>
                  </a:lnTo>
                  <a:close/>
                </a:path>
              </a:pathLst>
            </a:custGeom>
            <a:solidFill>
              <a:srgbClr val="76C5D2"/>
            </a:solidFill>
          </p:spPr>
          <p:txBody>
            <a:bodyPr wrap="square" lIns="0" tIns="0" rIns="0" bIns="0" rtlCol="0"/>
            <a:lstStyle/>
            <a:p>
              <a:endParaRPr/>
            </a:p>
          </p:txBody>
        </p:sp>
        <p:sp>
          <p:nvSpPr>
            <p:cNvPr id="8" name="object 8"/>
            <p:cNvSpPr/>
            <p:nvPr/>
          </p:nvSpPr>
          <p:spPr>
            <a:xfrm>
              <a:off x="5242559" y="911352"/>
              <a:ext cx="1234440" cy="1188720"/>
            </a:xfrm>
            <a:custGeom>
              <a:avLst/>
              <a:gdLst/>
              <a:ahLst/>
              <a:cxnLst/>
              <a:rect l="l" t="t" r="r" b="b"/>
              <a:pathLst>
                <a:path w="1234439" h="1188720">
                  <a:moveTo>
                    <a:pt x="0" y="594360"/>
                  </a:moveTo>
                  <a:lnTo>
                    <a:pt x="1857" y="547906"/>
                  </a:lnTo>
                  <a:lnTo>
                    <a:pt x="7336" y="502430"/>
                  </a:lnTo>
                  <a:lnTo>
                    <a:pt x="16301" y="458066"/>
                  </a:lnTo>
                  <a:lnTo>
                    <a:pt x="28615" y="414944"/>
                  </a:lnTo>
                  <a:lnTo>
                    <a:pt x="44139" y="373198"/>
                  </a:lnTo>
                  <a:lnTo>
                    <a:pt x="62737" y="332958"/>
                  </a:lnTo>
                  <a:lnTo>
                    <a:pt x="84271" y="294357"/>
                  </a:lnTo>
                  <a:lnTo>
                    <a:pt x="108605" y="257528"/>
                  </a:lnTo>
                  <a:lnTo>
                    <a:pt x="135600" y="222601"/>
                  </a:lnTo>
                  <a:lnTo>
                    <a:pt x="165120" y="189710"/>
                  </a:lnTo>
                  <a:lnTo>
                    <a:pt x="197028" y="158986"/>
                  </a:lnTo>
                  <a:lnTo>
                    <a:pt x="231185" y="130561"/>
                  </a:lnTo>
                  <a:lnTo>
                    <a:pt x="267456" y="104568"/>
                  </a:lnTo>
                  <a:lnTo>
                    <a:pt x="305703" y="81138"/>
                  </a:lnTo>
                  <a:lnTo>
                    <a:pt x="345788" y="60404"/>
                  </a:lnTo>
                  <a:lnTo>
                    <a:pt x="387574" y="42497"/>
                  </a:lnTo>
                  <a:lnTo>
                    <a:pt x="430924" y="27550"/>
                  </a:lnTo>
                  <a:lnTo>
                    <a:pt x="475701" y="15695"/>
                  </a:lnTo>
                  <a:lnTo>
                    <a:pt x="521767" y="7063"/>
                  </a:lnTo>
                  <a:lnTo>
                    <a:pt x="568986" y="1787"/>
                  </a:lnTo>
                  <a:lnTo>
                    <a:pt x="617219" y="0"/>
                  </a:lnTo>
                  <a:lnTo>
                    <a:pt x="665453" y="1787"/>
                  </a:lnTo>
                  <a:lnTo>
                    <a:pt x="712672" y="7063"/>
                  </a:lnTo>
                  <a:lnTo>
                    <a:pt x="758738" y="15695"/>
                  </a:lnTo>
                  <a:lnTo>
                    <a:pt x="803515" y="27550"/>
                  </a:lnTo>
                  <a:lnTo>
                    <a:pt x="846865" y="42497"/>
                  </a:lnTo>
                  <a:lnTo>
                    <a:pt x="888651" y="60404"/>
                  </a:lnTo>
                  <a:lnTo>
                    <a:pt x="928736" y="81138"/>
                  </a:lnTo>
                  <a:lnTo>
                    <a:pt x="966983" y="104568"/>
                  </a:lnTo>
                  <a:lnTo>
                    <a:pt x="1003254" y="130561"/>
                  </a:lnTo>
                  <a:lnTo>
                    <a:pt x="1037411" y="158986"/>
                  </a:lnTo>
                  <a:lnTo>
                    <a:pt x="1069319" y="189710"/>
                  </a:lnTo>
                  <a:lnTo>
                    <a:pt x="1098839" y="222601"/>
                  </a:lnTo>
                  <a:lnTo>
                    <a:pt x="1125834" y="257528"/>
                  </a:lnTo>
                  <a:lnTo>
                    <a:pt x="1150168" y="294357"/>
                  </a:lnTo>
                  <a:lnTo>
                    <a:pt x="1171702" y="332958"/>
                  </a:lnTo>
                  <a:lnTo>
                    <a:pt x="1190300" y="373198"/>
                  </a:lnTo>
                  <a:lnTo>
                    <a:pt x="1205824" y="414944"/>
                  </a:lnTo>
                  <a:lnTo>
                    <a:pt x="1218138" y="458066"/>
                  </a:lnTo>
                  <a:lnTo>
                    <a:pt x="1227103" y="502430"/>
                  </a:lnTo>
                  <a:lnTo>
                    <a:pt x="1232582" y="547906"/>
                  </a:lnTo>
                  <a:lnTo>
                    <a:pt x="1234439" y="594360"/>
                  </a:lnTo>
                  <a:lnTo>
                    <a:pt x="1232582" y="640813"/>
                  </a:lnTo>
                  <a:lnTo>
                    <a:pt x="1227103" y="686289"/>
                  </a:lnTo>
                  <a:lnTo>
                    <a:pt x="1218138" y="730653"/>
                  </a:lnTo>
                  <a:lnTo>
                    <a:pt x="1205824" y="773775"/>
                  </a:lnTo>
                  <a:lnTo>
                    <a:pt x="1190300" y="815521"/>
                  </a:lnTo>
                  <a:lnTo>
                    <a:pt x="1171702" y="855761"/>
                  </a:lnTo>
                  <a:lnTo>
                    <a:pt x="1150168" y="894362"/>
                  </a:lnTo>
                  <a:lnTo>
                    <a:pt x="1125834" y="931191"/>
                  </a:lnTo>
                  <a:lnTo>
                    <a:pt x="1098839" y="966118"/>
                  </a:lnTo>
                  <a:lnTo>
                    <a:pt x="1069319" y="999009"/>
                  </a:lnTo>
                  <a:lnTo>
                    <a:pt x="1037411" y="1029733"/>
                  </a:lnTo>
                  <a:lnTo>
                    <a:pt x="1003254" y="1058158"/>
                  </a:lnTo>
                  <a:lnTo>
                    <a:pt x="966983" y="1084151"/>
                  </a:lnTo>
                  <a:lnTo>
                    <a:pt x="928736" y="1107581"/>
                  </a:lnTo>
                  <a:lnTo>
                    <a:pt x="888651" y="1128315"/>
                  </a:lnTo>
                  <a:lnTo>
                    <a:pt x="846865" y="1146222"/>
                  </a:lnTo>
                  <a:lnTo>
                    <a:pt x="803515" y="1161169"/>
                  </a:lnTo>
                  <a:lnTo>
                    <a:pt x="758738" y="1173024"/>
                  </a:lnTo>
                  <a:lnTo>
                    <a:pt x="712672" y="1181656"/>
                  </a:lnTo>
                  <a:lnTo>
                    <a:pt x="665453" y="1186932"/>
                  </a:lnTo>
                  <a:lnTo>
                    <a:pt x="617219" y="1188720"/>
                  </a:lnTo>
                  <a:lnTo>
                    <a:pt x="568986" y="1186932"/>
                  </a:lnTo>
                  <a:lnTo>
                    <a:pt x="521767" y="1181656"/>
                  </a:lnTo>
                  <a:lnTo>
                    <a:pt x="475701" y="1173024"/>
                  </a:lnTo>
                  <a:lnTo>
                    <a:pt x="430924" y="1161169"/>
                  </a:lnTo>
                  <a:lnTo>
                    <a:pt x="387574" y="1146222"/>
                  </a:lnTo>
                  <a:lnTo>
                    <a:pt x="345788" y="1128315"/>
                  </a:lnTo>
                  <a:lnTo>
                    <a:pt x="305703" y="1107581"/>
                  </a:lnTo>
                  <a:lnTo>
                    <a:pt x="267456" y="1084151"/>
                  </a:lnTo>
                  <a:lnTo>
                    <a:pt x="231185" y="1058158"/>
                  </a:lnTo>
                  <a:lnTo>
                    <a:pt x="197028" y="1029733"/>
                  </a:lnTo>
                  <a:lnTo>
                    <a:pt x="165120" y="999009"/>
                  </a:lnTo>
                  <a:lnTo>
                    <a:pt x="135600" y="966118"/>
                  </a:lnTo>
                  <a:lnTo>
                    <a:pt x="108605" y="931191"/>
                  </a:lnTo>
                  <a:lnTo>
                    <a:pt x="84271" y="894362"/>
                  </a:lnTo>
                  <a:lnTo>
                    <a:pt x="62737" y="855761"/>
                  </a:lnTo>
                  <a:lnTo>
                    <a:pt x="44139" y="815521"/>
                  </a:lnTo>
                  <a:lnTo>
                    <a:pt x="28615" y="773775"/>
                  </a:lnTo>
                  <a:lnTo>
                    <a:pt x="16301" y="730653"/>
                  </a:lnTo>
                  <a:lnTo>
                    <a:pt x="7336" y="686289"/>
                  </a:lnTo>
                  <a:lnTo>
                    <a:pt x="1857" y="640813"/>
                  </a:lnTo>
                  <a:lnTo>
                    <a:pt x="0" y="594360"/>
                  </a:lnTo>
                  <a:close/>
                </a:path>
              </a:pathLst>
            </a:custGeom>
            <a:ln w="12700">
              <a:solidFill>
                <a:srgbClr val="76C5D2"/>
              </a:solidFill>
            </a:ln>
          </p:spPr>
          <p:txBody>
            <a:bodyPr wrap="square" lIns="0" tIns="0" rIns="0" bIns="0" rtlCol="0"/>
            <a:lstStyle/>
            <a:p>
              <a:endParaRPr/>
            </a:p>
          </p:txBody>
        </p:sp>
        <p:pic>
          <p:nvPicPr>
            <p:cNvPr id="9" name="object 9"/>
            <p:cNvPicPr/>
            <p:nvPr/>
          </p:nvPicPr>
          <p:blipFill>
            <a:blip r:embed="rId3" cstate="print"/>
            <a:stretch>
              <a:fillRect/>
            </a:stretch>
          </p:blipFill>
          <p:spPr>
            <a:xfrm>
              <a:off x="5945314" y="1216342"/>
              <a:ext cx="200787" cy="222123"/>
            </a:xfrm>
            <a:prstGeom prst="rect">
              <a:avLst/>
            </a:prstGeom>
          </p:spPr>
        </p:pic>
        <p:sp>
          <p:nvSpPr>
            <p:cNvPr id="10" name="object 10"/>
            <p:cNvSpPr/>
            <p:nvPr/>
          </p:nvSpPr>
          <p:spPr>
            <a:xfrm>
              <a:off x="5634989" y="1291590"/>
              <a:ext cx="441959" cy="502920"/>
            </a:xfrm>
            <a:custGeom>
              <a:avLst/>
              <a:gdLst/>
              <a:ahLst/>
              <a:cxnLst/>
              <a:rect l="l" t="t" r="r" b="b"/>
              <a:pathLst>
                <a:path w="441960" h="502919">
                  <a:moveTo>
                    <a:pt x="406908" y="99060"/>
                  </a:moveTo>
                  <a:lnTo>
                    <a:pt x="109727" y="437388"/>
                  </a:lnTo>
                </a:path>
                <a:path w="441960" h="502919">
                  <a:moveTo>
                    <a:pt x="320675" y="0"/>
                  </a:moveTo>
                  <a:lnTo>
                    <a:pt x="21462" y="341375"/>
                  </a:lnTo>
                  <a:lnTo>
                    <a:pt x="19431" y="343662"/>
                  </a:lnTo>
                  <a:lnTo>
                    <a:pt x="18034" y="346075"/>
                  </a:lnTo>
                  <a:lnTo>
                    <a:pt x="17399" y="348361"/>
                  </a:lnTo>
                  <a:lnTo>
                    <a:pt x="16637" y="351536"/>
                  </a:lnTo>
                  <a:lnTo>
                    <a:pt x="0" y="481584"/>
                  </a:lnTo>
                  <a:lnTo>
                    <a:pt x="0" y="485521"/>
                  </a:lnTo>
                  <a:lnTo>
                    <a:pt x="762" y="490347"/>
                  </a:lnTo>
                  <a:lnTo>
                    <a:pt x="2794" y="494284"/>
                  </a:lnTo>
                  <a:lnTo>
                    <a:pt x="4825" y="497332"/>
                  </a:lnTo>
                  <a:lnTo>
                    <a:pt x="7620" y="499745"/>
                  </a:lnTo>
                  <a:lnTo>
                    <a:pt x="10413" y="501396"/>
                  </a:lnTo>
                  <a:lnTo>
                    <a:pt x="13208" y="502158"/>
                  </a:lnTo>
                  <a:lnTo>
                    <a:pt x="16637" y="502920"/>
                  </a:lnTo>
                  <a:lnTo>
                    <a:pt x="18796" y="502920"/>
                  </a:lnTo>
                  <a:lnTo>
                    <a:pt x="132969" y="483997"/>
                  </a:lnTo>
                  <a:lnTo>
                    <a:pt x="137922" y="482346"/>
                  </a:lnTo>
                  <a:lnTo>
                    <a:pt x="139954" y="480822"/>
                  </a:lnTo>
                  <a:lnTo>
                    <a:pt x="141986" y="478536"/>
                  </a:lnTo>
                  <a:lnTo>
                    <a:pt x="441960" y="137922"/>
                  </a:lnTo>
                </a:path>
                <a:path w="441960" h="502919">
                  <a:moveTo>
                    <a:pt x="57912" y="377951"/>
                  </a:moveTo>
                  <a:lnTo>
                    <a:pt x="355092" y="39624"/>
                  </a:lnTo>
                </a:path>
              </a:pathLst>
            </a:custGeom>
            <a:ln w="28575">
              <a:solidFill>
                <a:srgbClr val="FFFFFF"/>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5632894" y="1621726"/>
              <a:ext cx="155066" cy="171831"/>
            </a:xfrm>
            <a:prstGeom prst="rect">
              <a:avLst/>
            </a:prstGeom>
          </p:spPr>
        </p:pic>
      </p:grpSp>
      <p:sp>
        <p:nvSpPr>
          <p:cNvPr id="12" name="object 12"/>
          <p:cNvSpPr txBox="1">
            <a:spLocks noGrp="1"/>
          </p:cNvSpPr>
          <p:nvPr>
            <p:ph type="title"/>
          </p:nvPr>
        </p:nvSpPr>
        <p:spPr>
          <a:xfrm>
            <a:off x="3398011" y="321309"/>
            <a:ext cx="5123815" cy="436880"/>
          </a:xfrm>
          <a:prstGeom prst="rect">
            <a:avLst/>
          </a:prstGeom>
        </p:spPr>
        <p:txBody>
          <a:bodyPr vert="horz" wrap="square" lIns="0" tIns="12700" rIns="0" bIns="0" rtlCol="0">
            <a:spAutoFit/>
          </a:bodyPr>
          <a:lstStyle/>
          <a:p>
            <a:pPr marL="12700">
              <a:lnSpc>
                <a:spcPct val="100000"/>
              </a:lnSpc>
              <a:spcBef>
                <a:spcPts val="100"/>
              </a:spcBef>
            </a:pPr>
            <a:r>
              <a:rPr sz="2700" spc="-50" dirty="0">
                <a:solidFill>
                  <a:srgbClr val="76C5D2"/>
                </a:solidFill>
              </a:rPr>
              <a:t>SJÄLVBEDÖMNINGSAKTIVITET</a:t>
            </a:r>
            <a:endParaRPr sz="2700"/>
          </a:p>
        </p:txBody>
      </p:sp>
      <p:sp>
        <p:nvSpPr>
          <p:cNvPr id="13" name="object 13"/>
          <p:cNvSpPr txBox="1"/>
          <p:nvPr/>
        </p:nvSpPr>
        <p:spPr>
          <a:xfrm>
            <a:off x="429259" y="2416858"/>
            <a:ext cx="10559415" cy="3778599"/>
          </a:xfrm>
          <a:prstGeom prst="rect">
            <a:avLst/>
          </a:prstGeom>
        </p:spPr>
        <p:txBody>
          <a:bodyPr vert="horz" wrap="square" lIns="0" tIns="109855" rIns="0" bIns="0" rtlCol="0">
            <a:spAutoFit/>
          </a:bodyPr>
          <a:lstStyle/>
          <a:p>
            <a:pPr marL="56515">
              <a:lnSpc>
                <a:spcPct val="100000"/>
              </a:lnSpc>
              <a:spcBef>
                <a:spcPts val="865"/>
              </a:spcBef>
            </a:pPr>
            <a:r>
              <a:rPr sz="3000" dirty="0">
                <a:solidFill>
                  <a:srgbClr val="404040"/>
                </a:solidFill>
              </a:rPr>
              <a:t>Försök att svara på dessa frågor för att få klarhet i vad du vill uppnå</a:t>
            </a:r>
          </a:p>
          <a:p>
            <a:pPr marL="661035" algn="ctr">
              <a:lnSpc>
                <a:spcPct val="100000"/>
              </a:lnSpc>
              <a:spcBef>
                <a:spcPts val="620"/>
              </a:spcBef>
            </a:pPr>
            <a:r>
              <a:rPr sz="3000" dirty="0">
                <a:solidFill>
                  <a:srgbClr val="404040"/>
                </a:solidFill>
              </a:rPr>
              <a:t>genom finansiering.</a:t>
            </a:r>
          </a:p>
          <a:p>
            <a:pPr marL="355600" indent="-342900">
              <a:lnSpc>
                <a:spcPct val="100000"/>
              </a:lnSpc>
              <a:spcBef>
                <a:spcPts val="1535"/>
              </a:spcBef>
              <a:buSzPct val="133333"/>
              <a:buFont typeface="MS UI Gothic"/>
              <a:buChar char="✓"/>
              <a:tabLst>
                <a:tab pos="355600" algn="l"/>
              </a:tabLst>
            </a:pPr>
            <a:r>
              <a:rPr sz="2400" dirty="0">
                <a:solidFill>
                  <a:srgbClr val="404040"/>
                </a:solidFill>
              </a:rPr>
              <a:t>Vad är dina prioriteringar för de kommande 1-3 åren? 3-5 år?</a:t>
            </a:r>
          </a:p>
          <a:p>
            <a:pPr marL="355600" indent="-342900">
              <a:lnSpc>
                <a:spcPct val="100000"/>
              </a:lnSpc>
              <a:spcBef>
                <a:spcPts val="1330"/>
              </a:spcBef>
              <a:buSzPct val="126315"/>
              <a:buFont typeface="MS UI Gothic"/>
              <a:buChar char="✓"/>
              <a:tabLst>
                <a:tab pos="355600" algn="l"/>
              </a:tabLst>
            </a:pPr>
            <a:r>
              <a:rPr sz="2400" dirty="0">
                <a:solidFill>
                  <a:srgbClr val="404040"/>
                </a:solidFill>
              </a:rPr>
              <a:t>Överlevnad eller tillväxt? Nya möjligheter?</a:t>
            </a:r>
          </a:p>
          <a:p>
            <a:pPr marL="355600" indent="-342900">
              <a:lnSpc>
                <a:spcPct val="100000"/>
              </a:lnSpc>
              <a:spcBef>
                <a:spcPts val="910"/>
              </a:spcBef>
              <a:buSzPct val="104347"/>
              <a:buFont typeface="MS UI Gothic"/>
              <a:buChar char="✓"/>
              <a:tabLst>
                <a:tab pos="355600" algn="l"/>
              </a:tabLst>
            </a:pPr>
            <a:r>
              <a:rPr sz="2400" dirty="0" smtClean="0">
                <a:solidFill>
                  <a:srgbClr val="404040"/>
                </a:solidFill>
              </a:rPr>
              <a:t>Sk</a:t>
            </a:r>
            <a:r>
              <a:rPr lang="sv-SE" sz="2400" dirty="0" smtClean="0">
                <a:solidFill>
                  <a:srgbClr val="404040"/>
                </a:solidFill>
              </a:rPr>
              <a:t>a</a:t>
            </a:r>
            <a:r>
              <a:rPr sz="2400" dirty="0" smtClean="0">
                <a:solidFill>
                  <a:srgbClr val="404040"/>
                </a:solidFill>
              </a:rPr>
              <a:t> </a:t>
            </a:r>
            <a:r>
              <a:rPr sz="2400" dirty="0">
                <a:solidFill>
                  <a:srgbClr val="404040"/>
                </a:solidFill>
              </a:rPr>
              <a:t>du ändra något i ditt mål som medlare?</a:t>
            </a:r>
          </a:p>
          <a:p>
            <a:pPr marL="355600" indent="-342900">
              <a:lnSpc>
                <a:spcPct val="100000"/>
              </a:lnSpc>
              <a:spcBef>
                <a:spcPts val="1440"/>
              </a:spcBef>
              <a:buSzPct val="141176"/>
              <a:buFont typeface="MS UI Gothic"/>
              <a:buChar char="✓"/>
              <a:tabLst>
                <a:tab pos="355600" algn="l"/>
              </a:tabLst>
            </a:pPr>
            <a:r>
              <a:rPr sz="2400" dirty="0">
                <a:solidFill>
                  <a:srgbClr val="404040"/>
                </a:solidFill>
              </a:rPr>
              <a:t>Samma aktiviteter?</a:t>
            </a:r>
          </a:p>
          <a:p>
            <a:pPr marL="355600" indent="-342900">
              <a:lnSpc>
                <a:spcPct val="100000"/>
              </a:lnSpc>
              <a:spcBef>
                <a:spcPts val="1250"/>
              </a:spcBef>
              <a:buSzPct val="120000"/>
              <a:buFont typeface="MS UI Gothic"/>
              <a:buChar char="✓"/>
              <a:tabLst>
                <a:tab pos="355600" algn="l"/>
              </a:tabLst>
            </a:pPr>
            <a:r>
              <a:rPr sz="2400" dirty="0">
                <a:solidFill>
                  <a:srgbClr val="404040"/>
                </a:solidFill>
              </a:rPr>
              <a:t>Samma </a:t>
            </a:r>
            <a:r>
              <a:rPr lang="sv-SE" sz="2400" dirty="0" smtClean="0">
                <a:solidFill>
                  <a:srgbClr val="404040"/>
                </a:solidFill>
              </a:rPr>
              <a:t>sätt att driva</a:t>
            </a:r>
            <a:r>
              <a:rPr sz="2400" dirty="0" smtClean="0">
                <a:solidFill>
                  <a:srgbClr val="404040"/>
                </a:solidFill>
              </a:rPr>
              <a:t>? </a:t>
            </a:r>
            <a:r>
              <a:rPr lang="sv-SE" sz="2400" dirty="0" smtClean="0">
                <a:solidFill>
                  <a:srgbClr val="404040"/>
                </a:solidFill>
              </a:rPr>
              <a:t>Lägga till di</a:t>
            </a:r>
            <a:r>
              <a:rPr sz="2400" dirty="0" smtClean="0">
                <a:solidFill>
                  <a:srgbClr val="404040"/>
                </a:solidFill>
              </a:rPr>
              <a:t>stansarbete </a:t>
            </a:r>
            <a:r>
              <a:rPr sz="2400" dirty="0">
                <a:solidFill>
                  <a:srgbClr val="404040"/>
                </a:solidFill>
              </a:rPr>
              <a:t>eller digitalisering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526790" cy="256540"/>
          </a:xfrm>
          <a:custGeom>
            <a:avLst/>
            <a:gdLst/>
            <a:ahLst/>
            <a:cxnLst/>
            <a:rect l="l" t="t" r="r" b="b"/>
            <a:pathLst>
              <a:path w="3526790" h="256540">
                <a:moveTo>
                  <a:pt x="3526536" y="0"/>
                </a:moveTo>
                <a:lnTo>
                  <a:pt x="0" y="0"/>
                </a:lnTo>
                <a:lnTo>
                  <a:pt x="0" y="256031"/>
                </a:lnTo>
                <a:lnTo>
                  <a:pt x="3526536" y="256031"/>
                </a:lnTo>
                <a:lnTo>
                  <a:pt x="3526536" y="0"/>
                </a:lnTo>
                <a:close/>
              </a:path>
            </a:pathLst>
          </a:custGeom>
          <a:solidFill>
            <a:srgbClr val="76C5D2"/>
          </a:solidFill>
        </p:spPr>
        <p:txBody>
          <a:bodyPr wrap="square" lIns="0" tIns="0" rIns="0" bIns="0" rtlCol="0"/>
          <a:lstStyle/>
          <a:p>
            <a:endParaRPr/>
          </a:p>
        </p:txBody>
      </p:sp>
      <p:pic>
        <p:nvPicPr>
          <p:cNvPr id="3" name="object 3"/>
          <p:cNvPicPr/>
          <p:nvPr/>
        </p:nvPicPr>
        <p:blipFill>
          <a:blip r:embed="rId2" cstate="print"/>
          <a:stretch>
            <a:fillRect/>
          </a:stretch>
        </p:blipFill>
        <p:spPr>
          <a:xfrm>
            <a:off x="9819131" y="6392827"/>
            <a:ext cx="1731239" cy="128057"/>
          </a:xfrm>
          <a:prstGeom prst="rect">
            <a:avLst/>
          </a:prstGeom>
        </p:spPr>
      </p:pic>
      <p:sp>
        <p:nvSpPr>
          <p:cNvPr id="4" name="object 4"/>
          <p:cNvSpPr/>
          <p:nvPr/>
        </p:nvSpPr>
        <p:spPr>
          <a:xfrm>
            <a:off x="0" y="6457188"/>
            <a:ext cx="9721215" cy="0"/>
          </a:xfrm>
          <a:custGeom>
            <a:avLst/>
            <a:gdLst/>
            <a:ahLst/>
            <a:cxnLst/>
            <a:rect l="l" t="t" r="r" b="b"/>
            <a:pathLst>
              <a:path w="9721215">
                <a:moveTo>
                  <a:pt x="9720834" y="0"/>
                </a:moveTo>
                <a:lnTo>
                  <a:pt x="0" y="0"/>
                </a:lnTo>
              </a:path>
            </a:pathLst>
          </a:custGeom>
          <a:ln w="6350">
            <a:solidFill>
              <a:srgbClr val="797979"/>
            </a:solidFill>
          </a:ln>
        </p:spPr>
        <p:txBody>
          <a:bodyPr wrap="square" lIns="0" tIns="0" rIns="0" bIns="0" rtlCol="0"/>
          <a:lstStyle/>
          <a:p>
            <a:endParaRPr/>
          </a:p>
        </p:txBody>
      </p:sp>
      <p:sp>
        <p:nvSpPr>
          <p:cNvPr id="5" name="object 5"/>
          <p:cNvSpPr/>
          <p:nvPr/>
        </p:nvSpPr>
        <p:spPr>
          <a:xfrm>
            <a:off x="11622023" y="6457188"/>
            <a:ext cx="570230" cy="0"/>
          </a:xfrm>
          <a:custGeom>
            <a:avLst/>
            <a:gdLst/>
            <a:ahLst/>
            <a:cxnLst/>
            <a:rect l="l" t="t" r="r" b="b"/>
            <a:pathLst>
              <a:path w="570229">
                <a:moveTo>
                  <a:pt x="570102" y="0"/>
                </a:moveTo>
                <a:lnTo>
                  <a:pt x="0" y="0"/>
                </a:lnTo>
              </a:path>
            </a:pathLst>
          </a:custGeom>
          <a:ln w="6350">
            <a:solidFill>
              <a:srgbClr val="797979"/>
            </a:solidFill>
          </a:ln>
        </p:spPr>
        <p:txBody>
          <a:bodyPr wrap="square" lIns="0" tIns="0" rIns="0" bIns="0" rtlCol="0"/>
          <a:lstStyle/>
          <a:p>
            <a:endParaRPr/>
          </a:p>
        </p:txBody>
      </p:sp>
      <p:grpSp>
        <p:nvGrpSpPr>
          <p:cNvPr id="6" name="object 6"/>
          <p:cNvGrpSpPr/>
          <p:nvPr/>
        </p:nvGrpSpPr>
        <p:grpSpPr>
          <a:xfrm>
            <a:off x="352511" y="1153540"/>
            <a:ext cx="9318625" cy="5299710"/>
            <a:chOff x="336550" y="1218946"/>
            <a:chExt cx="9318625" cy="5299710"/>
          </a:xfrm>
        </p:grpSpPr>
        <p:sp>
          <p:nvSpPr>
            <p:cNvPr id="7" name="object 7"/>
            <p:cNvSpPr/>
            <p:nvPr/>
          </p:nvSpPr>
          <p:spPr>
            <a:xfrm>
              <a:off x="342900" y="1225296"/>
              <a:ext cx="4653280" cy="2644140"/>
            </a:xfrm>
            <a:custGeom>
              <a:avLst/>
              <a:gdLst/>
              <a:ahLst/>
              <a:cxnLst/>
              <a:rect l="l" t="t" r="r" b="b"/>
              <a:pathLst>
                <a:path w="4653280" h="2644140">
                  <a:moveTo>
                    <a:pt x="4652772" y="0"/>
                  </a:moveTo>
                  <a:lnTo>
                    <a:pt x="440702" y="0"/>
                  </a:lnTo>
                  <a:lnTo>
                    <a:pt x="392682" y="2586"/>
                  </a:lnTo>
                  <a:lnTo>
                    <a:pt x="346160" y="10166"/>
                  </a:lnTo>
                  <a:lnTo>
                    <a:pt x="301405" y="22471"/>
                  </a:lnTo>
                  <a:lnTo>
                    <a:pt x="258686" y="39232"/>
                  </a:lnTo>
                  <a:lnTo>
                    <a:pt x="218270" y="60179"/>
                  </a:lnTo>
                  <a:lnTo>
                    <a:pt x="180428" y="85043"/>
                  </a:lnTo>
                  <a:lnTo>
                    <a:pt x="145428" y="113555"/>
                  </a:lnTo>
                  <a:lnTo>
                    <a:pt x="113539" y="145446"/>
                  </a:lnTo>
                  <a:lnTo>
                    <a:pt x="85029" y="180447"/>
                  </a:lnTo>
                  <a:lnTo>
                    <a:pt x="60168" y="218289"/>
                  </a:lnTo>
                  <a:lnTo>
                    <a:pt x="39224" y="258702"/>
                  </a:lnTo>
                  <a:lnTo>
                    <a:pt x="22467" y="301418"/>
                  </a:lnTo>
                  <a:lnTo>
                    <a:pt x="10164" y="346167"/>
                  </a:lnTo>
                  <a:lnTo>
                    <a:pt x="2585" y="392681"/>
                  </a:lnTo>
                  <a:lnTo>
                    <a:pt x="0" y="440689"/>
                  </a:lnTo>
                  <a:lnTo>
                    <a:pt x="0" y="2644140"/>
                  </a:lnTo>
                  <a:lnTo>
                    <a:pt x="4652772" y="2644140"/>
                  </a:lnTo>
                  <a:lnTo>
                    <a:pt x="4652772" y="0"/>
                  </a:lnTo>
                  <a:close/>
                </a:path>
              </a:pathLst>
            </a:custGeom>
            <a:solidFill>
              <a:srgbClr val="EC7C30"/>
            </a:solidFill>
          </p:spPr>
          <p:txBody>
            <a:bodyPr wrap="square" lIns="0" tIns="0" rIns="0" bIns="0" rtlCol="0"/>
            <a:lstStyle/>
            <a:p>
              <a:endParaRPr/>
            </a:p>
          </p:txBody>
        </p:sp>
        <p:sp>
          <p:nvSpPr>
            <p:cNvPr id="8" name="object 8"/>
            <p:cNvSpPr/>
            <p:nvPr/>
          </p:nvSpPr>
          <p:spPr>
            <a:xfrm>
              <a:off x="4995671" y="1225296"/>
              <a:ext cx="4653280" cy="2644140"/>
            </a:xfrm>
            <a:custGeom>
              <a:avLst/>
              <a:gdLst/>
              <a:ahLst/>
              <a:cxnLst/>
              <a:rect l="l" t="t" r="r" b="b"/>
              <a:pathLst>
                <a:path w="4653280" h="2644140">
                  <a:moveTo>
                    <a:pt x="4212082" y="0"/>
                  </a:moveTo>
                  <a:lnTo>
                    <a:pt x="0" y="0"/>
                  </a:lnTo>
                  <a:lnTo>
                    <a:pt x="0" y="2644140"/>
                  </a:lnTo>
                  <a:lnTo>
                    <a:pt x="4652772" y="2644140"/>
                  </a:lnTo>
                  <a:lnTo>
                    <a:pt x="4652772" y="440689"/>
                  </a:lnTo>
                  <a:lnTo>
                    <a:pt x="4650185" y="392681"/>
                  </a:lnTo>
                  <a:lnTo>
                    <a:pt x="4642605" y="346167"/>
                  </a:lnTo>
                  <a:lnTo>
                    <a:pt x="4630300" y="301418"/>
                  </a:lnTo>
                  <a:lnTo>
                    <a:pt x="4613539" y="258702"/>
                  </a:lnTo>
                  <a:lnTo>
                    <a:pt x="4592592" y="218289"/>
                  </a:lnTo>
                  <a:lnTo>
                    <a:pt x="4567728" y="180447"/>
                  </a:lnTo>
                  <a:lnTo>
                    <a:pt x="4539216" y="145446"/>
                  </a:lnTo>
                  <a:lnTo>
                    <a:pt x="4507325" y="113555"/>
                  </a:lnTo>
                  <a:lnTo>
                    <a:pt x="4472324" y="85043"/>
                  </a:lnTo>
                  <a:lnTo>
                    <a:pt x="4434482" y="60179"/>
                  </a:lnTo>
                  <a:lnTo>
                    <a:pt x="4394069" y="39232"/>
                  </a:lnTo>
                  <a:lnTo>
                    <a:pt x="4351353" y="22471"/>
                  </a:lnTo>
                  <a:lnTo>
                    <a:pt x="4306604" y="10166"/>
                  </a:lnTo>
                  <a:lnTo>
                    <a:pt x="4260090" y="2586"/>
                  </a:lnTo>
                  <a:lnTo>
                    <a:pt x="4212082" y="0"/>
                  </a:lnTo>
                  <a:close/>
                </a:path>
              </a:pathLst>
            </a:custGeom>
            <a:solidFill>
              <a:srgbClr val="A6377C"/>
            </a:solidFill>
          </p:spPr>
          <p:txBody>
            <a:bodyPr wrap="square" lIns="0" tIns="0" rIns="0" bIns="0" rtlCol="0"/>
            <a:lstStyle/>
            <a:p>
              <a:endParaRPr/>
            </a:p>
          </p:txBody>
        </p:sp>
        <p:sp>
          <p:nvSpPr>
            <p:cNvPr id="9" name="object 9"/>
            <p:cNvSpPr/>
            <p:nvPr/>
          </p:nvSpPr>
          <p:spPr>
            <a:xfrm>
              <a:off x="4995671" y="1225296"/>
              <a:ext cx="4653280" cy="2644140"/>
            </a:xfrm>
            <a:custGeom>
              <a:avLst/>
              <a:gdLst/>
              <a:ahLst/>
              <a:cxnLst/>
              <a:rect l="l" t="t" r="r" b="b"/>
              <a:pathLst>
                <a:path w="4653280" h="2644140">
                  <a:moveTo>
                    <a:pt x="0" y="0"/>
                  </a:moveTo>
                  <a:lnTo>
                    <a:pt x="4212082" y="0"/>
                  </a:lnTo>
                  <a:lnTo>
                    <a:pt x="4260090" y="2586"/>
                  </a:lnTo>
                  <a:lnTo>
                    <a:pt x="4306604" y="10166"/>
                  </a:lnTo>
                  <a:lnTo>
                    <a:pt x="4351353" y="22471"/>
                  </a:lnTo>
                  <a:lnTo>
                    <a:pt x="4394069" y="39232"/>
                  </a:lnTo>
                  <a:lnTo>
                    <a:pt x="4434482" y="60179"/>
                  </a:lnTo>
                  <a:lnTo>
                    <a:pt x="4472324" y="85043"/>
                  </a:lnTo>
                  <a:lnTo>
                    <a:pt x="4507325" y="113555"/>
                  </a:lnTo>
                  <a:lnTo>
                    <a:pt x="4539216" y="145446"/>
                  </a:lnTo>
                  <a:lnTo>
                    <a:pt x="4567728" y="180447"/>
                  </a:lnTo>
                  <a:lnTo>
                    <a:pt x="4592592" y="218289"/>
                  </a:lnTo>
                  <a:lnTo>
                    <a:pt x="4613539" y="258702"/>
                  </a:lnTo>
                  <a:lnTo>
                    <a:pt x="4630300" y="301418"/>
                  </a:lnTo>
                  <a:lnTo>
                    <a:pt x="4642605" y="346167"/>
                  </a:lnTo>
                  <a:lnTo>
                    <a:pt x="4650185" y="392681"/>
                  </a:lnTo>
                  <a:lnTo>
                    <a:pt x="4652772" y="440689"/>
                  </a:lnTo>
                  <a:lnTo>
                    <a:pt x="4652772" y="2644140"/>
                  </a:lnTo>
                  <a:lnTo>
                    <a:pt x="0" y="2644140"/>
                  </a:lnTo>
                  <a:lnTo>
                    <a:pt x="0" y="0"/>
                  </a:lnTo>
                  <a:close/>
                </a:path>
              </a:pathLst>
            </a:custGeom>
            <a:ln w="12700">
              <a:solidFill>
                <a:srgbClr val="FFFFFF"/>
              </a:solidFill>
            </a:ln>
          </p:spPr>
          <p:txBody>
            <a:bodyPr wrap="square" lIns="0" tIns="0" rIns="0" bIns="0" rtlCol="0"/>
            <a:lstStyle/>
            <a:p>
              <a:endParaRPr/>
            </a:p>
          </p:txBody>
        </p:sp>
        <p:sp>
          <p:nvSpPr>
            <p:cNvPr id="10" name="object 10"/>
            <p:cNvSpPr/>
            <p:nvPr/>
          </p:nvSpPr>
          <p:spPr>
            <a:xfrm>
              <a:off x="342900" y="3869436"/>
              <a:ext cx="4653280" cy="2642870"/>
            </a:xfrm>
            <a:custGeom>
              <a:avLst/>
              <a:gdLst/>
              <a:ahLst/>
              <a:cxnLst/>
              <a:rect l="l" t="t" r="r" b="b"/>
              <a:pathLst>
                <a:path w="4653280" h="2642870">
                  <a:moveTo>
                    <a:pt x="4652772" y="0"/>
                  </a:moveTo>
                  <a:lnTo>
                    <a:pt x="0" y="0"/>
                  </a:lnTo>
                  <a:lnTo>
                    <a:pt x="0" y="2202167"/>
                  </a:lnTo>
                  <a:lnTo>
                    <a:pt x="2584" y="2250159"/>
                  </a:lnTo>
                  <a:lnTo>
                    <a:pt x="10158" y="2296654"/>
                  </a:lnTo>
                  <a:lnTo>
                    <a:pt x="22454" y="2341384"/>
                  </a:lnTo>
                  <a:lnTo>
                    <a:pt x="39201" y="2384079"/>
                  </a:lnTo>
                  <a:lnTo>
                    <a:pt x="60133" y="2424471"/>
                  </a:lnTo>
                  <a:lnTo>
                    <a:pt x="84980" y="2462291"/>
                  </a:lnTo>
                  <a:lnTo>
                    <a:pt x="113473" y="2497271"/>
                  </a:lnTo>
                  <a:lnTo>
                    <a:pt x="145344" y="2529142"/>
                  </a:lnTo>
                  <a:lnTo>
                    <a:pt x="180324" y="2557635"/>
                  </a:lnTo>
                  <a:lnTo>
                    <a:pt x="218144" y="2582482"/>
                  </a:lnTo>
                  <a:lnTo>
                    <a:pt x="258536" y="2603414"/>
                  </a:lnTo>
                  <a:lnTo>
                    <a:pt x="301231" y="2620161"/>
                  </a:lnTo>
                  <a:lnTo>
                    <a:pt x="345961" y="2632457"/>
                  </a:lnTo>
                  <a:lnTo>
                    <a:pt x="392456" y="2640031"/>
                  </a:lnTo>
                  <a:lnTo>
                    <a:pt x="440448" y="2642616"/>
                  </a:lnTo>
                  <a:lnTo>
                    <a:pt x="4652772" y="2642616"/>
                  </a:lnTo>
                  <a:lnTo>
                    <a:pt x="4652772" y="0"/>
                  </a:lnTo>
                  <a:close/>
                </a:path>
              </a:pathLst>
            </a:custGeom>
            <a:solidFill>
              <a:srgbClr val="FFC000"/>
            </a:solidFill>
          </p:spPr>
          <p:txBody>
            <a:bodyPr wrap="square" lIns="0" tIns="0" rIns="0" bIns="0" rtlCol="0"/>
            <a:lstStyle/>
            <a:p>
              <a:endParaRPr/>
            </a:p>
          </p:txBody>
        </p:sp>
        <p:sp>
          <p:nvSpPr>
            <p:cNvPr id="11" name="object 11"/>
            <p:cNvSpPr/>
            <p:nvPr/>
          </p:nvSpPr>
          <p:spPr>
            <a:xfrm>
              <a:off x="342900" y="3869436"/>
              <a:ext cx="4653280" cy="2642870"/>
            </a:xfrm>
            <a:custGeom>
              <a:avLst/>
              <a:gdLst/>
              <a:ahLst/>
              <a:cxnLst/>
              <a:rect l="l" t="t" r="r" b="b"/>
              <a:pathLst>
                <a:path w="4653280" h="2642870">
                  <a:moveTo>
                    <a:pt x="4652772" y="2642616"/>
                  </a:moveTo>
                  <a:lnTo>
                    <a:pt x="440448" y="2642616"/>
                  </a:lnTo>
                  <a:lnTo>
                    <a:pt x="392456" y="2640031"/>
                  </a:lnTo>
                  <a:lnTo>
                    <a:pt x="345961" y="2632457"/>
                  </a:lnTo>
                  <a:lnTo>
                    <a:pt x="301231" y="2620161"/>
                  </a:lnTo>
                  <a:lnTo>
                    <a:pt x="258536" y="2603414"/>
                  </a:lnTo>
                  <a:lnTo>
                    <a:pt x="218144" y="2582482"/>
                  </a:lnTo>
                  <a:lnTo>
                    <a:pt x="180324" y="2557635"/>
                  </a:lnTo>
                  <a:lnTo>
                    <a:pt x="145344" y="2529142"/>
                  </a:lnTo>
                  <a:lnTo>
                    <a:pt x="113473" y="2497271"/>
                  </a:lnTo>
                  <a:lnTo>
                    <a:pt x="84980" y="2462291"/>
                  </a:lnTo>
                  <a:lnTo>
                    <a:pt x="60133" y="2424471"/>
                  </a:lnTo>
                  <a:lnTo>
                    <a:pt x="39201" y="2384079"/>
                  </a:lnTo>
                  <a:lnTo>
                    <a:pt x="22454" y="2341384"/>
                  </a:lnTo>
                  <a:lnTo>
                    <a:pt x="10158" y="2296654"/>
                  </a:lnTo>
                  <a:lnTo>
                    <a:pt x="2584" y="2250159"/>
                  </a:lnTo>
                  <a:lnTo>
                    <a:pt x="0" y="2202167"/>
                  </a:lnTo>
                  <a:lnTo>
                    <a:pt x="0" y="0"/>
                  </a:lnTo>
                  <a:lnTo>
                    <a:pt x="4652772" y="0"/>
                  </a:lnTo>
                  <a:lnTo>
                    <a:pt x="4652772" y="2642616"/>
                  </a:lnTo>
                  <a:close/>
                </a:path>
              </a:pathLst>
            </a:custGeom>
            <a:ln w="12700">
              <a:solidFill>
                <a:srgbClr val="FFFFFF"/>
              </a:solidFill>
            </a:ln>
          </p:spPr>
          <p:txBody>
            <a:bodyPr wrap="square" lIns="0" tIns="0" rIns="0" bIns="0" rtlCol="0"/>
            <a:lstStyle/>
            <a:p>
              <a:endParaRPr/>
            </a:p>
          </p:txBody>
        </p:sp>
        <p:sp>
          <p:nvSpPr>
            <p:cNvPr id="12" name="object 12"/>
            <p:cNvSpPr/>
            <p:nvPr/>
          </p:nvSpPr>
          <p:spPr>
            <a:xfrm>
              <a:off x="4995671" y="3843528"/>
              <a:ext cx="4653280" cy="2644140"/>
            </a:xfrm>
            <a:custGeom>
              <a:avLst/>
              <a:gdLst/>
              <a:ahLst/>
              <a:cxnLst/>
              <a:rect l="l" t="t" r="r" b="b"/>
              <a:pathLst>
                <a:path w="4653280" h="2644140">
                  <a:moveTo>
                    <a:pt x="4652772" y="0"/>
                  </a:moveTo>
                  <a:lnTo>
                    <a:pt x="0" y="0"/>
                  </a:lnTo>
                  <a:lnTo>
                    <a:pt x="0" y="2644140"/>
                  </a:lnTo>
                  <a:lnTo>
                    <a:pt x="4212082" y="2644140"/>
                  </a:lnTo>
                  <a:lnTo>
                    <a:pt x="4260090" y="2641554"/>
                  </a:lnTo>
                  <a:lnTo>
                    <a:pt x="4306604" y="2633975"/>
                  </a:lnTo>
                  <a:lnTo>
                    <a:pt x="4351353" y="2621672"/>
                  </a:lnTo>
                  <a:lnTo>
                    <a:pt x="4394069" y="2604915"/>
                  </a:lnTo>
                  <a:lnTo>
                    <a:pt x="4434482" y="2583971"/>
                  </a:lnTo>
                  <a:lnTo>
                    <a:pt x="4472324" y="2559110"/>
                  </a:lnTo>
                  <a:lnTo>
                    <a:pt x="4507325" y="2530600"/>
                  </a:lnTo>
                  <a:lnTo>
                    <a:pt x="4539216" y="2498711"/>
                  </a:lnTo>
                  <a:lnTo>
                    <a:pt x="4567728" y="2463711"/>
                  </a:lnTo>
                  <a:lnTo>
                    <a:pt x="4592592" y="2425869"/>
                  </a:lnTo>
                  <a:lnTo>
                    <a:pt x="4613539" y="2385453"/>
                  </a:lnTo>
                  <a:lnTo>
                    <a:pt x="4630300" y="2342734"/>
                  </a:lnTo>
                  <a:lnTo>
                    <a:pt x="4642605" y="2297979"/>
                  </a:lnTo>
                  <a:lnTo>
                    <a:pt x="4650185" y="2251457"/>
                  </a:lnTo>
                  <a:lnTo>
                    <a:pt x="4652772" y="2203437"/>
                  </a:lnTo>
                  <a:lnTo>
                    <a:pt x="4652772" y="0"/>
                  </a:lnTo>
                  <a:close/>
                </a:path>
              </a:pathLst>
            </a:custGeom>
            <a:solidFill>
              <a:srgbClr val="5B9BD4"/>
            </a:solidFill>
          </p:spPr>
          <p:txBody>
            <a:bodyPr wrap="square" lIns="0" tIns="0" rIns="0" bIns="0" rtlCol="0"/>
            <a:lstStyle/>
            <a:p>
              <a:endParaRPr/>
            </a:p>
          </p:txBody>
        </p:sp>
        <p:sp>
          <p:nvSpPr>
            <p:cNvPr id="13" name="object 13"/>
            <p:cNvSpPr/>
            <p:nvPr/>
          </p:nvSpPr>
          <p:spPr>
            <a:xfrm>
              <a:off x="4995671" y="3843528"/>
              <a:ext cx="4653280" cy="2644140"/>
            </a:xfrm>
            <a:custGeom>
              <a:avLst/>
              <a:gdLst/>
              <a:ahLst/>
              <a:cxnLst/>
              <a:rect l="l" t="t" r="r" b="b"/>
              <a:pathLst>
                <a:path w="4653280" h="2644140">
                  <a:moveTo>
                    <a:pt x="4652772" y="0"/>
                  </a:moveTo>
                  <a:lnTo>
                    <a:pt x="4652772" y="2203437"/>
                  </a:lnTo>
                  <a:lnTo>
                    <a:pt x="4650185" y="2251457"/>
                  </a:lnTo>
                  <a:lnTo>
                    <a:pt x="4642605" y="2297979"/>
                  </a:lnTo>
                  <a:lnTo>
                    <a:pt x="4630300" y="2342734"/>
                  </a:lnTo>
                  <a:lnTo>
                    <a:pt x="4613539" y="2385453"/>
                  </a:lnTo>
                  <a:lnTo>
                    <a:pt x="4592592" y="2425869"/>
                  </a:lnTo>
                  <a:lnTo>
                    <a:pt x="4567728" y="2463711"/>
                  </a:lnTo>
                  <a:lnTo>
                    <a:pt x="4539216" y="2498711"/>
                  </a:lnTo>
                  <a:lnTo>
                    <a:pt x="4507325" y="2530600"/>
                  </a:lnTo>
                  <a:lnTo>
                    <a:pt x="4472324" y="2559110"/>
                  </a:lnTo>
                  <a:lnTo>
                    <a:pt x="4434482" y="2583971"/>
                  </a:lnTo>
                  <a:lnTo>
                    <a:pt x="4394069" y="2604915"/>
                  </a:lnTo>
                  <a:lnTo>
                    <a:pt x="4351353" y="2621672"/>
                  </a:lnTo>
                  <a:lnTo>
                    <a:pt x="4306604" y="2633975"/>
                  </a:lnTo>
                  <a:lnTo>
                    <a:pt x="4260090" y="2641554"/>
                  </a:lnTo>
                  <a:lnTo>
                    <a:pt x="4212082" y="2644140"/>
                  </a:lnTo>
                  <a:lnTo>
                    <a:pt x="0" y="2644140"/>
                  </a:lnTo>
                  <a:lnTo>
                    <a:pt x="0" y="0"/>
                  </a:lnTo>
                  <a:lnTo>
                    <a:pt x="4652772" y="0"/>
                  </a:lnTo>
                  <a:close/>
                </a:path>
              </a:pathLst>
            </a:custGeom>
            <a:ln w="12700">
              <a:solidFill>
                <a:srgbClr val="FFFFFF"/>
              </a:solidFill>
            </a:ln>
          </p:spPr>
          <p:txBody>
            <a:bodyPr wrap="square" lIns="0" tIns="0" rIns="0" bIns="0" rtlCol="0"/>
            <a:lstStyle/>
            <a:p>
              <a:endParaRPr/>
            </a:p>
          </p:txBody>
        </p:sp>
        <p:sp>
          <p:nvSpPr>
            <p:cNvPr id="14" name="object 14"/>
            <p:cNvSpPr/>
            <p:nvPr/>
          </p:nvSpPr>
          <p:spPr>
            <a:xfrm>
              <a:off x="4043171" y="3753612"/>
              <a:ext cx="1903730" cy="508000"/>
            </a:xfrm>
            <a:custGeom>
              <a:avLst/>
              <a:gdLst/>
              <a:ahLst/>
              <a:cxnLst/>
              <a:rect l="l" t="t" r="r" b="b"/>
              <a:pathLst>
                <a:path w="1903729" h="508000">
                  <a:moveTo>
                    <a:pt x="1818893" y="0"/>
                  </a:moveTo>
                  <a:lnTo>
                    <a:pt x="84581" y="0"/>
                  </a:lnTo>
                  <a:lnTo>
                    <a:pt x="51649" y="6643"/>
                  </a:lnTo>
                  <a:lnTo>
                    <a:pt x="24764" y="24764"/>
                  </a:lnTo>
                  <a:lnTo>
                    <a:pt x="6643" y="51649"/>
                  </a:lnTo>
                  <a:lnTo>
                    <a:pt x="0" y="84581"/>
                  </a:lnTo>
                  <a:lnTo>
                    <a:pt x="0" y="422910"/>
                  </a:lnTo>
                  <a:lnTo>
                    <a:pt x="6643" y="455842"/>
                  </a:lnTo>
                  <a:lnTo>
                    <a:pt x="24764" y="482727"/>
                  </a:lnTo>
                  <a:lnTo>
                    <a:pt x="51649" y="500848"/>
                  </a:lnTo>
                  <a:lnTo>
                    <a:pt x="84581" y="507492"/>
                  </a:lnTo>
                  <a:lnTo>
                    <a:pt x="1818893" y="507492"/>
                  </a:lnTo>
                  <a:lnTo>
                    <a:pt x="1851826" y="500848"/>
                  </a:lnTo>
                  <a:lnTo>
                    <a:pt x="1878711" y="482726"/>
                  </a:lnTo>
                  <a:lnTo>
                    <a:pt x="1896832" y="455842"/>
                  </a:lnTo>
                  <a:lnTo>
                    <a:pt x="1903476" y="422910"/>
                  </a:lnTo>
                  <a:lnTo>
                    <a:pt x="1903476" y="84581"/>
                  </a:lnTo>
                  <a:lnTo>
                    <a:pt x="1896832" y="51649"/>
                  </a:lnTo>
                  <a:lnTo>
                    <a:pt x="1878710" y="24764"/>
                  </a:lnTo>
                  <a:lnTo>
                    <a:pt x="1851826" y="6643"/>
                  </a:lnTo>
                  <a:lnTo>
                    <a:pt x="1818893" y="0"/>
                  </a:lnTo>
                  <a:close/>
                </a:path>
              </a:pathLst>
            </a:custGeom>
            <a:solidFill>
              <a:srgbClr val="F8D6CD"/>
            </a:solidFill>
          </p:spPr>
          <p:txBody>
            <a:bodyPr wrap="square" lIns="0" tIns="0" rIns="0" bIns="0" rtlCol="0"/>
            <a:lstStyle/>
            <a:p>
              <a:endParaRPr/>
            </a:p>
          </p:txBody>
        </p:sp>
        <p:sp>
          <p:nvSpPr>
            <p:cNvPr id="15" name="object 15"/>
            <p:cNvSpPr/>
            <p:nvPr/>
          </p:nvSpPr>
          <p:spPr>
            <a:xfrm>
              <a:off x="4043171" y="3753612"/>
              <a:ext cx="1903730" cy="508000"/>
            </a:xfrm>
            <a:custGeom>
              <a:avLst/>
              <a:gdLst/>
              <a:ahLst/>
              <a:cxnLst/>
              <a:rect l="l" t="t" r="r" b="b"/>
              <a:pathLst>
                <a:path w="1903729" h="508000">
                  <a:moveTo>
                    <a:pt x="0" y="84581"/>
                  </a:moveTo>
                  <a:lnTo>
                    <a:pt x="6643" y="51649"/>
                  </a:lnTo>
                  <a:lnTo>
                    <a:pt x="24764" y="24764"/>
                  </a:lnTo>
                  <a:lnTo>
                    <a:pt x="51649" y="6643"/>
                  </a:lnTo>
                  <a:lnTo>
                    <a:pt x="84581" y="0"/>
                  </a:lnTo>
                  <a:lnTo>
                    <a:pt x="1818893" y="0"/>
                  </a:lnTo>
                  <a:lnTo>
                    <a:pt x="1851826" y="6643"/>
                  </a:lnTo>
                  <a:lnTo>
                    <a:pt x="1878710" y="24764"/>
                  </a:lnTo>
                  <a:lnTo>
                    <a:pt x="1896832" y="51649"/>
                  </a:lnTo>
                  <a:lnTo>
                    <a:pt x="1903476" y="84581"/>
                  </a:lnTo>
                  <a:lnTo>
                    <a:pt x="1903476" y="422910"/>
                  </a:lnTo>
                  <a:lnTo>
                    <a:pt x="1896832" y="455842"/>
                  </a:lnTo>
                  <a:lnTo>
                    <a:pt x="1878711" y="482726"/>
                  </a:lnTo>
                  <a:lnTo>
                    <a:pt x="1851826" y="500848"/>
                  </a:lnTo>
                  <a:lnTo>
                    <a:pt x="1818893" y="507492"/>
                  </a:lnTo>
                  <a:lnTo>
                    <a:pt x="84581" y="507492"/>
                  </a:lnTo>
                  <a:lnTo>
                    <a:pt x="51649" y="500848"/>
                  </a:lnTo>
                  <a:lnTo>
                    <a:pt x="24764" y="482727"/>
                  </a:lnTo>
                  <a:lnTo>
                    <a:pt x="6643" y="455842"/>
                  </a:lnTo>
                  <a:lnTo>
                    <a:pt x="0" y="422910"/>
                  </a:lnTo>
                  <a:lnTo>
                    <a:pt x="0" y="84581"/>
                  </a:lnTo>
                  <a:close/>
                </a:path>
              </a:pathLst>
            </a:custGeom>
            <a:ln w="12700">
              <a:solidFill>
                <a:srgbClr val="FFFFFF"/>
              </a:solidFill>
            </a:ln>
          </p:spPr>
          <p:txBody>
            <a:bodyPr wrap="square" lIns="0" tIns="0" rIns="0" bIns="0" rtlCol="0"/>
            <a:lstStyle/>
            <a:p>
              <a:endParaRPr/>
            </a:p>
          </p:txBody>
        </p:sp>
      </p:grpSp>
      <p:grpSp>
        <p:nvGrpSpPr>
          <p:cNvPr id="16" name="object 16"/>
          <p:cNvGrpSpPr/>
          <p:nvPr/>
        </p:nvGrpSpPr>
        <p:grpSpPr>
          <a:xfrm>
            <a:off x="9791445" y="1031494"/>
            <a:ext cx="2064385" cy="2509520"/>
            <a:chOff x="9791445" y="1031494"/>
            <a:chExt cx="2064385" cy="2509520"/>
          </a:xfrm>
        </p:grpSpPr>
        <p:sp>
          <p:nvSpPr>
            <p:cNvPr id="17" name="object 17"/>
            <p:cNvSpPr/>
            <p:nvPr/>
          </p:nvSpPr>
          <p:spPr>
            <a:xfrm>
              <a:off x="9797795" y="1037844"/>
              <a:ext cx="2051685" cy="2496820"/>
            </a:xfrm>
            <a:custGeom>
              <a:avLst/>
              <a:gdLst/>
              <a:ahLst/>
              <a:cxnLst/>
              <a:rect l="l" t="t" r="r" b="b"/>
              <a:pathLst>
                <a:path w="2051684" h="2496820">
                  <a:moveTo>
                    <a:pt x="1709420" y="0"/>
                  </a:moveTo>
                  <a:lnTo>
                    <a:pt x="341883" y="0"/>
                  </a:lnTo>
                  <a:lnTo>
                    <a:pt x="295485" y="3120"/>
                  </a:lnTo>
                  <a:lnTo>
                    <a:pt x="250986" y="12210"/>
                  </a:lnTo>
                  <a:lnTo>
                    <a:pt x="208793" y="26862"/>
                  </a:lnTo>
                  <a:lnTo>
                    <a:pt x="169314" y="46670"/>
                  </a:lnTo>
                  <a:lnTo>
                    <a:pt x="132955" y="71226"/>
                  </a:lnTo>
                  <a:lnTo>
                    <a:pt x="100123" y="100123"/>
                  </a:lnTo>
                  <a:lnTo>
                    <a:pt x="71226" y="132955"/>
                  </a:lnTo>
                  <a:lnTo>
                    <a:pt x="46670" y="169314"/>
                  </a:lnTo>
                  <a:lnTo>
                    <a:pt x="26862" y="208793"/>
                  </a:lnTo>
                  <a:lnTo>
                    <a:pt x="12210" y="250986"/>
                  </a:lnTo>
                  <a:lnTo>
                    <a:pt x="3120" y="295485"/>
                  </a:lnTo>
                  <a:lnTo>
                    <a:pt x="0" y="341883"/>
                  </a:lnTo>
                  <a:lnTo>
                    <a:pt x="0" y="2154428"/>
                  </a:lnTo>
                  <a:lnTo>
                    <a:pt x="3120" y="2200826"/>
                  </a:lnTo>
                  <a:lnTo>
                    <a:pt x="12210" y="2245325"/>
                  </a:lnTo>
                  <a:lnTo>
                    <a:pt x="26862" y="2287518"/>
                  </a:lnTo>
                  <a:lnTo>
                    <a:pt x="46670" y="2326997"/>
                  </a:lnTo>
                  <a:lnTo>
                    <a:pt x="71226" y="2363356"/>
                  </a:lnTo>
                  <a:lnTo>
                    <a:pt x="100123" y="2396188"/>
                  </a:lnTo>
                  <a:lnTo>
                    <a:pt x="132955" y="2425085"/>
                  </a:lnTo>
                  <a:lnTo>
                    <a:pt x="169314" y="2449641"/>
                  </a:lnTo>
                  <a:lnTo>
                    <a:pt x="208793" y="2469449"/>
                  </a:lnTo>
                  <a:lnTo>
                    <a:pt x="250986" y="2484101"/>
                  </a:lnTo>
                  <a:lnTo>
                    <a:pt x="295485" y="2493191"/>
                  </a:lnTo>
                  <a:lnTo>
                    <a:pt x="341883" y="2496311"/>
                  </a:lnTo>
                  <a:lnTo>
                    <a:pt x="1709420" y="2496311"/>
                  </a:lnTo>
                  <a:lnTo>
                    <a:pt x="1755818" y="2493191"/>
                  </a:lnTo>
                  <a:lnTo>
                    <a:pt x="1800317" y="2484101"/>
                  </a:lnTo>
                  <a:lnTo>
                    <a:pt x="1842510" y="2469449"/>
                  </a:lnTo>
                  <a:lnTo>
                    <a:pt x="1881989" y="2449641"/>
                  </a:lnTo>
                  <a:lnTo>
                    <a:pt x="1918348" y="2425085"/>
                  </a:lnTo>
                  <a:lnTo>
                    <a:pt x="1951180" y="2396188"/>
                  </a:lnTo>
                  <a:lnTo>
                    <a:pt x="1980077" y="2363356"/>
                  </a:lnTo>
                  <a:lnTo>
                    <a:pt x="2004633" y="2326997"/>
                  </a:lnTo>
                  <a:lnTo>
                    <a:pt x="2024441" y="2287518"/>
                  </a:lnTo>
                  <a:lnTo>
                    <a:pt x="2039093" y="2245325"/>
                  </a:lnTo>
                  <a:lnTo>
                    <a:pt x="2048183" y="2200826"/>
                  </a:lnTo>
                  <a:lnTo>
                    <a:pt x="2051303" y="2154428"/>
                  </a:lnTo>
                  <a:lnTo>
                    <a:pt x="2051303" y="341883"/>
                  </a:lnTo>
                  <a:lnTo>
                    <a:pt x="2048183" y="295485"/>
                  </a:lnTo>
                  <a:lnTo>
                    <a:pt x="2039093" y="250986"/>
                  </a:lnTo>
                  <a:lnTo>
                    <a:pt x="2024441" y="208793"/>
                  </a:lnTo>
                  <a:lnTo>
                    <a:pt x="2004633" y="169314"/>
                  </a:lnTo>
                  <a:lnTo>
                    <a:pt x="1980077" y="132955"/>
                  </a:lnTo>
                  <a:lnTo>
                    <a:pt x="1951180" y="100123"/>
                  </a:lnTo>
                  <a:lnTo>
                    <a:pt x="1918348" y="71226"/>
                  </a:lnTo>
                  <a:lnTo>
                    <a:pt x="1881989" y="46670"/>
                  </a:lnTo>
                  <a:lnTo>
                    <a:pt x="1842510" y="26862"/>
                  </a:lnTo>
                  <a:lnTo>
                    <a:pt x="1800317" y="12210"/>
                  </a:lnTo>
                  <a:lnTo>
                    <a:pt x="1755818" y="3120"/>
                  </a:lnTo>
                  <a:lnTo>
                    <a:pt x="1709420" y="0"/>
                  </a:lnTo>
                  <a:close/>
                </a:path>
              </a:pathLst>
            </a:custGeom>
            <a:solidFill>
              <a:srgbClr val="D0CECE"/>
            </a:solidFill>
          </p:spPr>
          <p:txBody>
            <a:bodyPr wrap="square" lIns="0" tIns="0" rIns="0" bIns="0" rtlCol="0"/>
            <a:lstStyle/>
            <a:p>
              <a:endParaRPr/>
            </a:p>
          </p:txBody>
        </p:sp>
        <p:sp>
          <p:nvSpPr>
            <p:cNvPr id="18" name="object 18"/>
            <p:cNvSpPr/>
            <p:nvPr/>
          </p:nvSpPr>
          <p:spPr>
            <a:xfrm>
              <a:off x="9797795" y="1037844"/>
              <a:ext cx="2051685" cy="2496820"/>
            </a:xfrm>
            <a:custGeom>
              <a:avLst/>
              <a:gdLst/>
              <a:ahLst/>
              <a:cxnLst/>
              <a:rect l="l" t="t" r="r" b="b"/>
              <a:pathLst>
                <a:path w="2051684" h="2496820">
                  <a:moveTo>
                    <a:pt x="0" y="341883"/>
                  </a:moveTo>
                  <a:lnTo>
                    <a:pt x="3120" y="295485"/>
                  </a:lnTo>
                  <a:lnTo>
                    <a:pt x="12210" y="250986"/>
                  </a:lnTo>
                  <a:lnTo>
                    <a:pt x="26862" y="208793"/>
                  </a:lnTo>
                  <a:lnTo>
                    <a:pt x="46670" y="169314"/>
                  </a:lnTo>
                  <a:lnTo>
                    <a:pt x="71226" y="132955"/>
                  </a:lnTo>
                  <a:lnTo>
                    <a:pt x="100123" y="100123"/>
                  </a:lnTo>
                  <a:lnTo>
                    <a:pt x="132955" y="71226"/>
                  </a:lnTo>
                  <a:lnTo>
                    <a:pt x="169314" y="46670"/>
                  </a:lnTo>
                  <a:lnTo>
                    <a:pt x="208793" y="26862"/>
                  </a:lnTo>
                  <a:lnTo>
                    <a:pt x="250986" y="12210"/>
                  </a:lnTo>
                  <a:lnTo>
                    <a:pt x="295485" y="3120"/>
                  </a:lnTo>
                  <a:lnTo>
                    <a:pt x="341883" y="0"/>
                  </a:lnTo>
                  <a:lnTo>
                    <a:pt x="1709420" y="0"/>
                  </a:lnTo>
                  <a:lnTo>
                    <a:pt x="1755818" y="3120"/>
                  </a:lnTo>
                  <a:lnTo>
                    <a:pt x="1800317" y="12210"/>
                  </a:lnTo>
                  <a:lnTo>
                    <a:pt x="1842510" y="26862"/>
                  </a:lnTo>
                  <a:lnTo>
                    <a:pt x="1881989" y="46670"/>
                  </a:lnTo>
                  <a:lnTo>
                    <a:pt x="1918348" y="71226"/>
                  </a:lnTo>
                  <a:lnTo>
                    <a:pt x="1951180" y="100123"/>
                  </a:lnTo>
                  <a:lnTo>
                    <a:pt x="1980077" y="132955"/>
                  </a:lnTo>
                  <a:lnTo>
                    <a:pt x="2004633" y="169314"/>
                  </a:lnTo>
                  <a:lnTo>
                    <a:pt x="2024441" y="208793"/>
                  </a:lnTo>
                  <a:lnTo>
                    <a:pt x="2039093" y="250986"/>
                  </a:lnTo>
                  <a:lnTo>
                    <a:pt x="2048183" y="295485"/>
                  </a:lnTo>
                  <a:lnTo>
                    <a:pt x="2051303" y="341883"/>
                  </a:lnTo>
                  <a:lnTo>
                    <a:pt x="2051303" y="2154428"/>
                  </a:lnTo>
                  <a:lnTo>
                    <a:pt x="2048183" y="2200826"/>
                  </a:lnTo>
                  <a:lnTo>
                    <a:pt x="2039093" y="2245325"/>
                  </a:lnTo>
                  <a:lnTo>
                    <a:pt x="2024441" y="2287518"/>
                  </a:lnTo>
                  <a:lnTo>
                    <a:pt x="2004633" y="2326997"/>
                  </a:lnTo>
                  <a:lnTo>
                    <a:pt x="1980077" y="2363356"/>
                  </a:lnTo>
                  <a:lnTo>
                    <a:pt x="1951180" y="2396188"/>
                  </a:lnTo>
                  <a:lnTo>
                    <a:pt x="1918348" y="2425085"/>
                  </a:lnTo>
                  <a:lnTo>
                    <a:pt x="1881989" y="2449641"/>
                  </a:lnTo>
                  <a:lnTo>
                    <a:pt x="1842510" y="2469449"/>
                  </a:lnTo>
                  <a:lnTo>
                    <a:pt x="1800317" y="2484101"/>
                  </a:lnTo>
                  <a:lnTo>
                    <a:pt x="1755818" y="2493191"/>
                  </a:lnTo>
                  <a:lnTo>
                    <a:pt x="1709420" y="2496311"/>
                  </a:lnTo>
                  <a:lnTo>
                    <a:pt x="341883" y="2496311"/>
                  </a:lnTo>
                  <a:lnTo>
                    <a:pt x="295485" y="2493191"/>
                  </a:lnTo>
                  <a:lnTo>
                    <a:pt x="250986" y="2484101"/>
                  </a:lnTo>
                  <a:lnTo>
                    <a:pt x="208793" y="2469449"/>
                  </a:lnTo>
                  <a:lnTo>
                    <a:pt x="169314" y="2449641"/>
                  </a:lnTo>
                  <a:lnTo>
                    <a:pt x="132955" y="2425085"/>
                  </a:lnTo>
                  <a:lnTo>
                    <a:pt x="100123" y="2396188"/>
                  </a:lnTo>
                  <a:lnTo>
                    <a:pt x="71226" y="2363356"/>
                  </a:lnTo>
                  <a:lnTo>
                    <a:pt x="46670" y="2326997"/>
                  </a:lnTo>
                  <a:lnTo>
                    <a:pt x="26862" y="2287518"/>
                  </a:lnTo>
                  <a:lnTo>
                    <a:pt x="12210" y="2245325"/>
                  </a:lnTo>
                  <a:lnTo>
                    <a:pt x="3120" y="2200826"/>
                  </a:lnTo>
                  <a:lnTo>
                    <a:pt x="0" y="2154428"/>
                  </a:lnTo>
                  <a:lnTo>
                    <a:pt x="0" y="341883"/>
                  </a:lnTo>
                  <a:close/>
                </a:path>
              </a:pathLst>
            </a:custGeom>
            <a:ln w="12700">
              <a:solidFill>
                <a:srgbClr val="2E528F"/>
              </a:solidFill>
            </a:ln>
          </p:spPr>
          <p:txBody>
            <a:bodyPr wrap="square" lIns="0" tIns="0" rIns="0" bIns="0" rtlCol="0"/>
            <a:lstStyle/>
            <a:p>
              <a:endParaRPr/>
            </a:p>
          </p:txBody>
        </p:sp>
      </p:grpSp>
      <p:grpSp>
        <p:nvGrpSpPr>
          <p:cNvPr id="19" name="object 19"/>
          <p:cNvGrpSpPr/>
          <p:nvPr/>
        </p:nvGrpSpPr>
        <p:grpSpPr>
          <a:xfrm>
            <a:off x="9815830" y="3722878"/>
            <a:ext cx="2035175" cy="3067050"/>
            <a:chOff x="9815830" y="3722878"/>
            <a:chExt cx="2035175" cy="3067050"/>
          </a:xfrm>
        </p:grpSpPr>
        <p:sp>
          <p:nvSpPr>
            <p:cNvPr id="20" name="object 20"/>
            <p:cNvSpPr/>
            <p:nvPr/>
          </p:nvSpPr>
          <p:spPr>
            <a:xfrm>
              <a:off x="9822180" y="3729228"/>
              <a:ext cx="2022475" cy="3054350"/>
            </a:xfrm>
            <a:custGeom>
              <a:avLst/>
              <a:gdLst/>
              <a:ahLst/>
              <a:cxnLst/>
              <a:rect l="l" t="t" r="r" b="b"/>
              <a:pathLst>
                <a:path w="2022475" h="3054350">
                  <a:moveTo>
                    <a:pt x="1685290" y="0"/>
                  </a:moveTo>
                  <a:lnTo>
                    <a:pt x="337058" y="0"/>
                  </a:lnTo>
                  <a:lnTo>
                    <a:pt x="291314" y="3076"/>
                  </a:lnTo>
                  <a:lnTo>
                    <a:pt x="247444" y="12037"/>
                  </a:lnTo>
                  <a:lnTo>
                    <a:pt x="205847" y="26483"/>
                  </a:lnTo>
                  <a:lnTo>
                    <a:pt x="166925" y="46011"/>
                  </a:lnTo>
                  <a:lnTo>
                    <a:pt x="131079" y="70221"/>
                  </a:lnTo>
                  <a:lnTo>
                    <a:pt x="98710" y="98710"/>
                  </a:lnTo>
                  <a:lnTo>
                    <a:pt x="70221" y="131079"/>
                  </a:lnTo>
                  <a:lnTo>
                    <a:pt x="46011" y="166925"/>
                  </a:lnTo>
                  <a:lnTo>
                    <a:pt x="26483" y="205847"/>
                  </a:lnTo>
                  <a:lnTo>
                    <a:pt x="12037" y="247444"/>
                  </a:lnTo>
                  <a:lnTo>
                    <a:pt x="3076" y="291314"/>
                  </a:lnTo>
                  <a:lnTo>
                    <a:pt x="0" y="337058"/>
                  </a:lnTo>
                  <a:lnTo>
                    <a:pt x="0" y="2717025"/>
                  </a:lnTo>
                  <a:lnTo>
                    <a:pt x="3076" y="2762763"/>
                  </a:lnTo>
                  <a:lnTo>
                    <a:pt x="12037" y="2806631"/>
                  </a:lnTo>
                  <a:lnTo>
                    <a:pt x="26483" y="2848227"/>
                  </a:lnTo>
                  <a:lnTo>
                    <a:pt x="46011" y="2887150"/>
                  </a:lnTo>
                  <a:lnTo>
                    <a:pt x="70221" y="2922998"/>
                  </a:lnTo>
                  <a:lnTo>
                    <a:pt x="98710" y="2955369"/>
                  </a:lnTo>
                  <a:lnTo>
                    <a:pt x="131079" y="2983862"/>
                  </a:lnTo>
                  <a:lnTo>
                    <a:pt x="166925" y="3008075"/>
                  </a:lnTo>
                  <a:lnTo>
                    <a:pt x="205847" y="3027606"/>
                  </a:lnTo>
                  <a:lnTo>
                    <a:pt x="247444" y="3042055"/>
                  </a:lnTo>
                  <a:lnTo>
                    <a:pt x="291314" y="3051018"/>
                  </a:lnTo>
                  <a:lnTo>
                    <a:pt x="337058" y="3054096"/>
                  </a:lnTo>
                  <a:lnTo>
                    <a:pt x="1685290" y="3054096"/>
                  </a:lnTo>
                  <a:lnTo>
                    <a:pt x="1731033" y="3051018"/>
                  </a:lnTo>
                  <a:lnTo>
                    <a:pt x="1774903" y="3042055"/>
                  </a:lnTo>
                  <a:lnTo>
                    <a:pt x="1816500" y="3027606"/>
                  </a:lnTo>
                  <a:lnTo>
                    <a:pt x="1855422" y="3008075"/>
                  </a:lnTo>
                  <a:lnTo>
                    <a:pt x="1891268" y="2983862"/>
                  </a:lnTo>
                  <a:lnTo>
                    <a:pt x="1923637" y="2955369"/>
                  </a:lnTo>
                  <a:lnTo>
                    <a:pt x="1952126" y="2922998"/>
                  </a:lnTo>
                  <a:lnTo>
                    <a:pt x="1976336" y="2887150"/>
                  </a:lnTo>
                  <a:lnTo>
                    <a:pt x="1995864" y="2848227"/>
                  </a:lnTo>
                  <a:lnTo>
                    <a:pt x="2010310" y="2806631"/>
                  </a:lnTo>
                  <a:lnTo>
                    <a:pt x="2019271" y="2762763"/>
                  </a:lnTo>
                  <a:lnTo>
                    <a:pt x="2022348" y="2717025"/>
                  </a:lnTo>
                  <a:lnTo>
                    <a:pt x="2022348" y="337058"/>
                  </a:lnTo>
                  <a:lnTo>
                    <a:pt x="2019271" y="291314"/>
                  </a:lnTo>
                  <a:lnTo>
                    <a:pt x="2010310" y="247444"/>
                  </a:lnTo>
                  <a:lnTo>
                    <a:pt x="1995864" y="205847"/>
                  </a:lnTo>
                  <a:lnTo>
                    <a:pt x="1976336" y="166925"/>
                  </a:lnTo>
                  <a:lnTo>
                    <a:pt x="1952126" y="131079"/>
                  </a:lnTo>
                  <a:lnTo>
                    <a:pt x="1923637" y="98710"/>
                  </a:lnTo>
                  <a:lnTo>
                    <a:pt x="1891268" y="70221"/>
                  </a:lnTo>
                  <a:lnTo>
                    <a:pt x="1855422" y="46011"/>
                  </a:lnTo>
                  <a:lnTo>
                    <a:pt x="1816500" y="26483"/>
                  </a:lnTo>
                  <a:lnTo>
                    <a:pt x="1774903" y="12037"/>
                  </a:lnTo>
                  <a:lnTo>
                    <a:pt x="1731033" y="3076"/>
                  </a:lnTo>
                  <a:lnTo>
                    <a:pt x="1685290" y="0"/>
                  </a:lnTo>
                  <a:close/>
                </a:path>
              </a:pathLst>
            </a:custGeom>
            <a:solidFill>
              <a:srgbClr val="D5DCE4"/>
            </a:solidFill>
          </p:spPr>
          <p:txBody>
            <a:bodyPr wrap="square" lIns="0" tIns="0" rIns="0" bIns="0" rtlCol="0"/>
            <a:lstStyle/>
            <a:p>
              <a:endParaRPr/>
            </a:p>
          </p:txBody>
        </p:sp>
        <p:sp>
          <p:nvSpPr>
            <p:cNvPr id="21" name="object 21"/>
            <p:cNvSpPr/>
            <p:nvPr/>
          </p:nvSpPr>
          <p:spPr>
            <a:xfrm>
              <a:off x="9822180" y="3729228"/>
              <a:ext cx="2022475" cy="3054350"/>
            </a:xfrm>
            <a:custGeom>
              <a:avLst/>
              <a:gdLst/>
              <a:ahLst/>
              <a:cxnLst/>
              <a:rect l="l" t="t" r="r" b="b"/>
              <a:pathLst>
                <a:path w="2022475" h="3054350">
                  <a:moveTo>
                    <a:pt x="0" y="337058"/>
                  </a:moveTo>
                  <a:lnTo>
                    <a:pt x="3076" y="291314"/>
                  </a:lnTo>
                  <a:lnTo>
                    <a:pt x="12037" y="247444"/>
                  </a:lnTo>
                  <a:lnTo>
                    <a:pt x="26483" y="205847"/>
                  </a:lnTo>
                  <a:lnTo>
                    <a:pt x="46011" y="166925"/>
                  </a:lnTo>
                  <a:lnTo>
                    <a:pt x="70221" y="131079"/>
                  </a:lnTo>
                  <a:lnTo>
                    <a:pt x="98710" y="98710"/>
                  </a:lnTo>
                  <a:lnTo>
                    <a:pt x="131079" y="70221"/>
                  </a:lnTo>
                  <a:lnTo>
                    <a:pt x="166925" y="46011"/>
                  </a:lnTo>
                  <a:lnTo>
                    <a:pt x="205847" y="26483"/>
                  </a:lnTo>
                  <a:lnTo>
                    <a:pt x="247444" y="12037"/>
                  </a:lnTo>
                  <a:lnTo>
                    <a:pt x="291314" y="3076"/>
                  </a:lnTo>
                  <a:lnTo>
                    <a:pt x="337058" y="0"/>
                  </a:lnTo>
                  <a:lnTo>
                    <a:pt x="1685290" y="0"/>
                  </a:lnTo>
                  <a:lnTo>
                    <a:pt x="1731033" y="3076"/>
                  </a:lnTo>
                  <a:lnTo>
                    <a:pt x="1774903" y="12037"/>
                  </a:lnTo>
                  <a:lnTo>
                    <a:pt x="1816500" y="26483"/>
                  </a:lnTo>
                  <a:lnTo>
                    <a:pt x="1855422" y="46011"/>
                  </a:lnTo>
                  <a:lnTo>
                    <a:pt x="1891268" y="70221"/>
                  </a:lnTo>
                  <a:lnTo>
                    <a:pt x="1923637" y="98710"/>
                  </a:lnTo>
                  <a:lnTo>
                    <a:pt x="1952126" y="131079"/>
                  </a:lnTo>
                  <a:lnTo>
                    <a:pt x="1976336" y="166925"/>
                  </a:lnTo>
                  <a:lnTo>
                    <a:pt x="1995864" y="205847"/>
                  </a:lnTo>
                  <a:lnTo>
                    <a:pt x="2010310" y="247444"/>
                  </a:lnTo>
                  <a:lnTo>
                    <a:pt x="2019271" y="291314"/>
                  </a:lnTo>
                  <a:lnTo>
                    <a:pt x="2022348" y="337058"/>
                  </a:lnTo>
                  <a:lnTo>
                    <a:pt x="2022348" y="2717025"/>
                  </a:lnTo>
                  <a:lnTo>
                    <a:pt x="2019271" y="2762763"/>
                  </a:lnTo>
                  <a:lnTo>
                    <a:pt x="2010310" y="2806631"/>
                  </a:lnTo>
                  <a:lnTo>
                    <a:pt x="1995864" y="2848227"/>
                  </a:lnTo>
                  <a:lnTo>
                    <a:pt x="1976336" y="2887150"/>
                  </a:lnTo>
                  <a:lnTo>
                    <a:pt x="1952126" y="2922998"/>
                  </a:lnTo>
                  <a:lnTo>
                    <a:pt x="1923637" y="2955369"/>
                  </a:lnTo>
                  <a:lnTo>
                    <a:pt x="1891268" y="2983862"/>
                  </a:lnTo>
                  <a:lnTo>
                    <a:pt x="1855422" y="3008075"/>
                  </a:lnTo>
                  <a:lnTo>
                    <a:pt x="1816500" y="3027606"/>
                  </a:lnTo>
                  <a:lnTo>
                    <a:pt x="1774903" y="3042055"/>
                  </a:lnTo>
                  <a:lnTo>
                    <a:pt x="1731033" y="3051018"/>
                  </a:lnTo>
                  <a:lnTo>
                    <a:pt x="1685290" y="3054096"/>
                  </a:lnTo>
                  <a:lnTo>
                    <a:pt x="337058" y="3054096"/>
                  </a:lnTo>
                  <a:lnTo>
                    <a:pt x="291314" y="3051018"/>
                  </a:lnTo>
                  <a:lnTo>
                    <a:pt x="247444" y="3042055"/>
                  </a:lnTo>
                  <a:lnTo>
                    <a:pt x="205847" y="3027606"/>
                  </a:lnTo>
                  <a:lnTo>
                    <a:pt x="166925" y="3008075"/>
                  </a:lnTo>
                  <a:lnTo>
                    <a:pt x="131079" y="2983862"/>
                  </a:lnTo>
                  <a:lnTo>
                    <a:pt x="98710" y="2955369"/>
                  </a:lnTo>
                  <a:lnTo>
                    <a:pt x="70221" y="2922998"/>
                  </a:lnTo>
                  <a:lnTo>
                    <a:pt x="46011" y="2887150"/>
                  </a:lnTo>
                  <a:lnTo>
                    <a:pt x="26483" y="2848227"/>
                  </a:lnTo>
                  <a:lnTo>
                    <a:pt x="12037" y="2806631"/>
                  </a:lnTo>
                  <a:lnTo>
                    <a:pt x="3076" y="2762763"/>
                  </a:lnTo>
                  <a:lnTo>
                    <a:pt x="0" y="2717025"/>
                  </a:lnTo>
                  <a:lnTo>
                    <a:pt x="0" y="337058"/>
                  </a:lnTo>
                  <a:close/>
                </a:path>
              </a:pathLst>
            </a:custGeom>
            <a:ln w="12700">
              <a:solidFill>
                <a:srgbClr val="2E528F"/>
              </a:solidFill>
            </a:ln>
          </p:spPr>
          <p:txBody>
            <a:bodyPr wrap="square" lIns="0" tIns="0" rIns="0" bIns="0" rtlCol="0"/>
            <a:lstStyle/>
            <a:p>
              <a:endParaRPr/>
            </a:p>
          </p:txBody>
        </p:sp>
      </p:grpSp>
      <p:sp>
        <p:nvSpPr>
          <p:cNvPr id="22" name="object 22"/>
          <p:cNvSpPr txBox="1">
            <a:spLocks noGrp="1"/>
          </p:cNvSpPr>
          <p:nvPr>
            <p:ph type="title"/>
          </p:nvPr>
        </p:nvSpPr>
        <p:spPr>
          <a:xfrm>
            <a:off x="969975" y="367665"/>
            <a:ext cx="8916670" cy="436880"/>
          </a:xfrm>
          <a:prstGeom prst="rect">
            <a:avLst/>
          </a:prstGeom>
        </p:spPr>
        <p:txBody>
          <a:bodyPr vert="horz" wrap="square" lIns="0" tIns="12700" rIns="0" bIns="0" rtlCol="0">
            <a:spAutoFit/>
          </a:bodyPr>
          <a:lstStyle/>
          <a:p>
            <a:pPr marL="12700">
              <a:lnSpc>
                <a:spcPct val="100000"/>
              </a:lnSpc>
              <a:spcBef>
                <a:spcPts val="100"/>
              </a:spcBef>
            </a:pPr>
            <a:r>
              <a:rPr sz="2700" spc="100" dirty="0">
                <a:solidFill>
                  <a:srgbClr val="76C5D2"/>
                </a:solidFill>
              </a:rPr>
              <a:t>Aktivitet:</a:t>
            </a:r>
            <a:r>
              <a:rPr sz="2700" spc="-50" dirty="0">
                <a:solidFill>
                  <a:srgbClr val="76C5D2"/>
                </a:solidFill>
              </a:rPr>
              <a:t> </a:t>
            </a:r>
            <a:r>
              <a:rPr sz="2700" b="0" dirty="0">
                <a:solidFill>
                  <a:srgbClr val="76C5D2"/>
                </a:solidFill>
                <a:latin typeface="Lucida Sans Unicode"/>
                <a:cs typeface="Lucida Sans Unicode"/>
              </a:rPr>
              <a:t>Gör</a:t>
            </a:r>
            <a:r>
              <a:rPr sz="2700" b="0" spc="-150" dirty="0">
                <a:solidFill>
                  <a:srgbClr val="76C5D2"/>
                </a:solidFill>
                <a:latin typeface="Lucida Sans Unicode"/>
                <a:cs typeface="Lucida Sans Unicode"/>
              </a:rPr>
              <a:t> </a:t>
            </a:r>
            <a:r>
              <a:rPr sz="2700" b="0" spc="5" dirty="0">
                <a:solidFill>
                  <a:srgbClr val="76C5D2"/>
                </a:solidFill>
                <a:latin typeface="Lucida Sans Unicode"/>
                <a:cs typeface="Lucida Sans Unicode"/>
              </a:rPr>
              <a:t>en</a:t>
            </a:r>
            <a:r>
              <a:rPr sz="2700" b="0" spc="-150" dirty="0">
                <a:solidFill>
                  <a:srgbClr val="76C5D2"/>
                </a:solidFill>
                <a:latin typeface="Lucida Sans Unicode"/>
                <a:cs typeface="Lucida Sans Unicode"/>
              </a:rPr>
              <a:t> </a:t>
            </a:r>
            <a:r>
              <a:rPr sz="2700" b="0" spc="-75" dirty="0">
                <a:solidFill>
                  <a:srgbClr val="76C5D2"/>
                </a:solidFill>
                <a:latin typeface="Lucida Sans Unicode"/>
                <a:cs typeface="Lucida Sans Unicode"/>
              </a:rPr>
              <a:t>SWOT-analys</a:t>
            </a:r>
            <a:r>
              <a:rPr sz="2700" b="0" spc="-155" dirty="0">
                <a:solidFill>
                  <a:srgbClr val="76C5D2"/>
                </a:solidFill>
                <a:latin typeface="Lucida Sans Unicode"/>
                <a:cs typeface="Lucida Sans Unicode"/>
              </a:rPr>
              <a:t> </a:t>
            </a:r>
            <a:r>
              <a:rPr sz="2700" b="0" spc="-30" dirty="0">
                <a:solidFill>
                  <a:srgbClr val="76C5D2"/>
                </a:solidFill>
                <a:latin typeface="Lucida Sans Unicode"/>
                <a:cs typeface="Lucida Sans Unicode"/>
              </a:rPr>
              <a:t>för</a:t>
            </a:r>
            <a:r>
              <a:rPr sz="2700" b="0" spc="-150" dirty="0">
                <a:solidFill>
                  <a:srgbClr val="76C5D2"/>
                </a:solidFill>
                <a:latin typeface="Lucida Sans Unicode"/>
                <a:cs typeface="Lucida Sans Unicode"/>
              </a:rPr>
              <a:t> </a:t>
            </a:r>
            <a:r>
              <a:rPr sz="2700" b="0" spc="-50" dirty="0">
                <a:solidFill>
                  <a:srgbClr val="76C5D2"/>
                </a:solidFill>
                <a:latin typeface="Lucida Sans Unicode"/>
                <a:cs typeface="Lucida Sans Unicode"/>
              </a:rPr>
              <a:t>ditt</a:t>
            </a:r>
            <a:r>
              <a:rPr sz="2700" b="0" spc="-150" dirty="0">
                <a:solidFill>
                  <a:srgbClr val="76C5D2"/>
                </a:solidFill>
                <a:latin typeface="Lucida Sans Unicode"/>
                <a:cs typeface="Lucida Sans Unicode"/>
              </a:rPr>
              <a:t> </a:t>
            </a:r>
            <a:r>
              <a:rPr sz="2700" b="0" spc="-45" dirty="0">
                <a:solidFill>
                  <a:srgbClr val="76C5D2"/>
                </a:solidFill>
                <a:latin typeface="Lucida Sans Unicode"/>
                <a:cs typeface="Lucida Sans Unicode"/>
              </a:rPr>
              <a:t>medlingsprojekt</a:t>
            </a:r>
            <a:endParaRPr sz="2700">
              <a:latin typeface="Lucida Sans Unicode"/>
              <a:cs typeface="Lucida Sans Unicode"/>
            </a:endParaRPr>
          </a:p>
        </p:txBody>
      </p:sp>
      <p:sp>
        <p:nvSpPr>
          <p:cNvPr id="23" name="object 23"/>
          <p:cNvSpPr txBox="1"/>
          <p:nvPr/>
        </p:nvSpPr>
        <p:spPr>
          <a:xfrm>
            <a:off x="9927717" y="1122171"/>
            <a:ext cx="1916938" cy="2223044"/>
          </a:xfrm>
          <a:prstGeom prst="rect">
            <a:avLst/>
          </a:prstGeom>
        </p:spPr>
        <p:txBody>
          <a:bodyPr vert="horz" wrap="square" lIns="0" tIns="93345" rIns="0" bIns="0" rtlCol="0">
            <a:spAutoFit/>
          </a:bodyPr>
          <a:lstStyle/>
          <a:p>
            <a:pPr marL="526415">
              <a:lnSpc>
                <a:spcPct val="100000"/>
              </a:lnSpc>
              <a:spcBef>
                <a:spcPts val="735"/>
              </a:spcBef>
            </a:pPr>
            <a:r>
              <a:rPr sz="1800" b="1" spc="15" dirty="0" smtClean="0">
                <a:latin typeface="Arial"/>
                <a:cs typeface="Arial"/>
              </a:rPr>
              <a:t>Int</a:t>
            </a:r>
            <a:r>
              <a:rPr lang="sv-SE" sz="1800" b="1" spc="15" dirty="0" err="1" smtClean="0">
                <a:latin typeface="Arial"/>
                <a:cs typeface="Arial"/>
              </a:rPr>
              <a:t>ernt</a:t>
            </a:r>
            <a:endParaRPr sz="1400" dirty="0">
              <a:latin typeface="Arial"/>
              <a:cs typeface="Arial"/>
            </a:endParaRPr>
          </a:p>
          <a:p>
            <a:pPr marL="297815" indent="-285750">
              <a:lnSpc>
                <a:spcPct val="100000"/>
              </a:lnSpc>
              <a:spcBef>
                <a:spcPts val="640"/>
              </a:spcBef>
              <a:buSzPct val="121428"/>
              <a:buChar char="•"/>
              <a:tabLst>
                <a:tab pos="90170" algn="l"/>
              </a:tabLst>
            </a:pPr>
            <a:r>
              <a:rPr sz="1600" spc="-15" dirty="0">
                <a:cs typeface="Lucida Sans Unicode"/>
              </a:rPr>
              <a:t>Personalavdelning</a:t>
            </a:r>
          </a:p>
          <a:p>
            <a:pPr marL="297815" indent="-285750">
              <a:lnSpc>
                <a:spcPct val="100000"/>
              </a:lnSpc>
              <a:buChar char="•"/>
              <a:tabLst>
                <a:tab pos="90170" algn="l"/>
              </a:tabLst>
            </a:pPr>
            <a:r>
              <a:rPr sz="1600" spc="-15" dirty="0">
                <a:cs typeface="Lucida Sans Unicode"/>
              </a:rPr>
              <a:t>Fysiska resurser</a:t>
            </a:r>
          </a:p>
          <a:p>
            <a:pPr marL="297815" indent="-285750">
              <a:lnSpc>
                <a:spcPct val="100000"/>
              </a:lnSpc>
              <a:buSzPct val="121428"/>
              <a:buChar char="•"/>
              <a:tabLst>
                <a:tab pos="90170" algn="l"/>
              </a:tabLst>
            </a:pPr>
            <a:r>
              <a:rPr sz="1600" spc="-15" dirty="0">
                <a:cs typeface="Lucida Sans Unicode"/>
              </a:rPr>
              <a:t>Finansiella resurser</a:t>
            </a:r>
          </a:p>
          <a:p>
            <a:pPr marL="297815" indent="-285750">
              <a:lnSpc>
                <a:spcPct val="100000"/>
              </a:lnSpc>
              <a:buSzPct val="125925"/>
              <a:buChar char="•"/>
              <a:tabLst>
                <a:tab pos="90170" algn="l"/>
              </a:tabLst>
            </a:pPr>
            <a:r>
              <a:rPr sz="1600" spc="-15" dirty="0">
                <a:cs typeface="Lucida Sans Unicode"/>
              </a:rPr>
              <a:t>Aktiviteter och</a:t>
            </a:r>
            <a:r>
              <a:rPr lang="sv-SE" sz="1600" spc="-15" dirty="0">
                <a:cs typeface="Lucida Sans Unicode"/>
              </a:rPr>
              <a:t>   </a:t>
            </a:r>
            <a:r>
              <a:rPr sz="1600" spc="-15" dirty="0">
                <a:cs typeface="Lucida Sans Unicode"/>
              </a:rPr>
              <a:t>processer</a:t>
            </a:r>
          </a:p>
          <a:p>
            <a:pPr marL="297815" indent="-285750">
              <a:spcBef>
                <a:spcPts val="60"/>
              </a:spcBef>
              <a:buSzPct val="125925"/>
              <a:buChar char="•"/>
              <a:tabLst>
                <a:tab pos="90170" algn="l"/>
              </a:tabLst>
            </a:pPr>
            <a:r>
              <a:rPr sz="1600" spc="-15" dirty="0">
                <a:cs typeface="Lucida Sans Unicode"/>
              </a:rPr>
              <a:t>Tidigare erfarenheter</a:t>
            </a:r>
          </a:p>
        </p:txBody>
      </p:sp>
      <p:sp>
        <p:nvSpPr>
          <p:cNvPr id="24" name="object 24"/>
          <p:cNvSpPr txBox="1"/>
          <p:nvPr/>
        </p:nvSpPr>
        <p:spPr>
          <a:xfrm>
            <a:off x="6583171" y="1256665"/>
            <a:ext cx="1123315" cy="284480"/>
          </a:xfrm>
          <a:prstGeom prst="rect">
            <a:avLst/>
          </a:prstGeom>
        </p:spPr>
        <p:txBody>
          <a:bodyPr vert="horz" wrap="square" lIns="0" tIns="12700" rIns="0" bIns="0" rtlCol="0">
            <a:spAutoFit/>
          </a:bodyPr>
          <a:lstStyle/>
          <a:p>
            <a:pPr marL="12700">
              <a:lnSpc>
                <a:spcPct val="100000"/>
              </a:lnSpc>
              <a:spcBef>
                <a:spcPts val="100"/>
              </a:spcBef>
            </a:pPr>
            <a:r>
              <a:rPr sz="1700" b="1" spc="45" dirty="0">
                <a:solidFill>
                  <a:srgbClr val="FFFFFF"/>
                </a:solidFill>
                <a:latin typeface="Arial"/>
                <a:cs typeface="Arial"/>
              </a:rPr>
              <a:t>Svagheter</a:t>
            </a:r>
            <a:endParaRPr sz="1700">
              <a:latin typeface="Arial"/>
              <a:cs typeface="Arial"/>
            </a:endParaRPr>
          </a:p>
        </p:txBody>
      </p:sp>
      <p:sp>
        <p:nvSpPr>
          <p:cNvPr id="25" name="object 25"/>
          <p:cNvSpPr txBox="1"/>
          <p:nvPr/>
        </p:nvSpPr>
        <p:spPr>
          <a:xfrm>
            <a:off x="797458" y="1331721"/>
            <a:ext cx="3282163" cy="1720920"/>
          </a:xfrm>
          <a:prstGeom prst="rect">
            <a:avLst/>
          </a:prstGeom>
        </p:spPr>
        <p:txBody>
          <a:bodyPr vert="horz" wrap="square" lIns="0" tIns="12700" rIns="0" bIns="0" rtlCol="0">
            <a:spAutoFit/>
          </a:bodyPr>
          <a:lstStyle/>
          <a:p>
            <a:pPr marL="12700" algn="ctr">
              <a:lnSpc>
                <a:spcPct val="100000"/>
              </a:lnSpc>
              <a:spcBef>
                <a:spcPts val="100"/>
              </a:spcBef>
            </a:pPr>
            <a:r>
              <a:rPr sz="1700" b="1" spc="45" dirty="0">
                <a:solidFill>
                  <a:srgbClr val="FFFFFF"/>
                </a:solidFill>
                <a:latin typeface="Arial"/>
                <a:cs typeface="Arial"/>
              </a:rPr>
              <a:t>Styrkor</a:t>
            </a:r>
            <a:endParaRPr sz="1700" dirty="0">
              <a:latin typeface="Arial"/>
              <a:cs typeface="Arial"/>
            </a:endParaRPr>
          </a:p>
          <a:p>
            <a:pPr marL="12700" marR="5080">
              <a:lnSpc>
                <a:spcPct val="120000"/>
              </a:lnSpc>
              <a:spcBef>
                <a:spcPts val="1864"/>
              </a:spcBef>
            </a:pPr>
            <a:r>
              <a:rPr sz="1350" spc="-35" dirty="0" smtClean="0">
                <a:solidFill>
                  <a:srgbClr val="FFFFFF"/>
                </a:solidFill>
                <a:latin typeface="Lucida Sans Unicode"/>
                <a:cs typeface="Lucida Sans Unicode"/>
              </a:rPr>
              <a:t>Vilka </a:t>
            </a:r>
            <a:r>
              <a:rPr sz="1350" spc="-35" dirty="0">
                <a:solidFill>
                  <a:srgbClr val="FFFFFF"/>
                </a:solidFill>
                <a:latin typeface="Lucida Sans Unicode"/>
                <a:cs typeface="Lucida Sans Unicode"/>
              </a:rPr>
              <a:t>är dina egna fördelar, vad gäller  människor, fysiska resurser,  ekonomi?</a:t>
            </a:r>
          </a:p>
          <a:p>
            <a:pPr marL="12700" marR="546735">
              <a:lnSpc>
                <a:spcPct val="112599"/>
              </a:lnSpc>
              <a:spcBef>
                <a:spcPts val="15"/>
              </a:spcBef>
            </a:pPr>
            <a:r>
              <a:rPr sz="1350" spc="-35" dirty="0">
                <a:solidFill>
                  <a:srgbClr val="FFFFFF"/>
                </a:solidFill>
                <a:latin typeface="Lucida Sans Unicode"/>
                <a:cs typeface="Lucida Sans Unicode"/>
              </a:rPr>
              <a:t>Vad gör du bra? Vilka  aktiviteter eller processer har  mött framgång?</a:t>
            </a:r>
          </a:p>
        </p:txBody>
      </p:sp>
      <p:sp>
        <p:nvSpPr>
          <p:cNvPr id="26" name="object 26"/>
          <p:cNvSpPr txBox="1"/>
          <p:nvPr/>
        </p:nvSpPr>
        <p:spPr>
          <a:xfrm>
            <a:off x="5600446" y="1755267"/>
            <a:ext cx="3132455" cy="1669414"/>
          </a:xfrm>
          <a:prstGeom prst="rect">
            <a:avLst/>
          </a:prstGeom>
        </p:spPr>
        <p:txBody>
          <a:bodyPr vert="horz" wrap="square" lIns="0" tIns="12700" rIns="0" bIns="0" rtlCol="0">
            <a:spAutoFit/>
          </a:bodyPr>
          <a:lstStyle/>
          <a:p>
            <a:pPr marL="12700" marR="393065">
              <a:lnSpc>
                <a:spcPct val="120100"/>
              </a:lnSpc>
              <a:spcBef>
                <a:spcPts val="100"/>
              </a:spcBef>
            </a:pPr>
            <a:r>
              <a:rPr sz="1500" spc="-30" dirty="0">
                <a:solidFill>
                  <a:srgbClr val="FFFFFF"/>
                </a:solidFill>
                <a:latin typeface="Lucida Sans Unicode"/>
                <a:cs typeface="Lucida Sans Unicode"/>
              </a:rPr>
              <a:t>Vad</a:t>
            </a:r>
            <a:r>
              <a:rPr sz="1500" spc="-85" dirty="0">
                <a:solidFill>
                  <a:srgbClr val="FFFFFF"/>
                </a:solidFill>
                <a:latin typeface="Lucida Sans Unicode"/>
                <a:cs typeface="Lucida Sans Unicode"/>
              </a:rPr>
              <a:t> </a:t>
            </a:r>
            <a:r>
              <a:rPr sz="1500" spc="-25" dirty="0">
                <a:solidFill>
                  <a:srgbClr val="FFFFFF"/>
                </a:solidFill>
                <a:latin typeface="Lucida Sans Unicode"/>
                <a:cs typeface="Lucida Sans Unicode"/>
              </a:rPr>
              <a:t>kan</a:t>
            </a:r>
            <a:r>
              <a:rPr sz="1500" spc="-85" dirty="0">
                <a:solidFill>
                  <a:srgbClr val="FFFFFF"/>
                </a:solidFill>
                <a:latin typeface="Lucida Sans Unicode"/>
                <a:cs typeface="Lucida Sans Unicode"/>
              </a:rPr>
              <a:t> </a:t>
            </a:r>
            <a:r>
              <a:rPr sz="1500" spc="-15" dirty="0">
                <a:solidFill>
                  <a:srgbClr val="FFFFFF"/>
                </a:solidFill>
                <a:latin typeface="Lucida Sans Unicode"/>
                <a:cs typeface="Lucida Sans Unicode"/>
              </a:rPr>
              <a:t>förbättras</a:t>
            </a:r>
            <a:r>
              <a:rPr sz="1500" spc="-85" dirty="0">
                <a:solidFill>
                  <a:srgbClr val="FFFFFF"/>
                </a:solidFill>
                <a:latin typeface="Lucida Sans Unicode"/>
                <a:cs typeface="Lucida Sans Unicode"/>
              </a:rPr>
              <a:t> </a:t>
            </a:r>
            <a:r>
              <a:rPr sz="1500" spc="-50" dirty="0">
                <a:solidFill>
                  <a:srgbClr val="FFFFFF"/>
                </a:solidFill>
                <a:latin typeface="Lucida Sans Unicode"/>
                <a:cs typeface="Lucida Sans Unicode"/>
              </a:rPr>
              <a:t>i</a:t>
            </a:r>
            <a:r>
              <a:rPr sz="1500" spc="-85" dirty="0">
                <a:solidFill>
                  <a:srgbClr val="FFFFFF"/>
                </a:solidFill>
                <a:latin typeface="Lucida Sans Unicode"/>
                <a:cs typeface="Lucida Sans Unicode"/>
              </a:rPr>
              <a:t> </a:t>
            </a:r>
            <a:r>
              <a:rPr sz="1500" spc="-25" dirty="0">
                <a:solidFill>
                  <a:srgbClr val="FFFFFF"/>
                </a:solidFill>
                <a:latin typeface="Lucida Sans Unicode"/>
                <a:cs typeface="Lucida Sans Unicode"/>
              </a:rPr>
              <a:t>ditt  medlingsprojekt</a:t>
            </a:r>
            <a:r>
              <a:rPr sz="1500" spc="-85" dirty="0">
                <a:solidFill>
                  <a:srgbClr val="FFFFFF"/>
                </a:solidFill>
                <a:latin typeface="Lucida Sans Unicode"/>
                <a:cs typeface="Lucida Sans Unicode"/>
              </a:rPr>
              <a:t> </a:t>
            </a:r>
            <a:r>
              <a:rPr sz="1500" spc="5" dirty="0">
                <a:solidFill>
                  <a:srgbClr val="FFFFFF"/>
                </a:solidFill>
                <a:latin typeface="Lucida Sans Unicode"/>
                <a:cs typeface="Lucida Sans Unicode"/>
              </a:rPr>
              <a:t>när</a:t>
            </a:r>
            <a:r>
              <a:rPr sz="1500" spc="-85" dirty="0">
                <a:solidFill>
                  <a:srgbClr val="FFFFFF"/>
                </a:solidFill>
                <a:latin typeface="Lucida Sans Unicode"/>
                <a:cs typeface="Lucida Sans Unicode"/>
              </a:rPr>
              <a:t> </a:t>
            </a:r>
            <a:r>
              <a:rPr sz="1500" spc="-15" dirty="0">
                <a:solidFill>
                  <a:srgbClr val="FFFFFF"/>
                </a:solidFill>
                <a:latin typeface="Lucida Sans Unicode"/>
                <a:cs typeface="Lucida Sans Unicode"/>
              </a:rPr>
              <a:t>det</a:t>
            </a:r>
            <a:r>
              <a:rPr sz="1500" spc="-85" dirty="0">
                <a:solidFill>
                  <a:srgbClr val="FFFFFF"/>
                </a:solidFill>
                <a:latin typeface="Lucida Sans Unicode"/>
                <a:cs typeface="Lucida Sans Unicode"/>
              </a:rPr>
              <a:t> </a:t>
            </a:r>
            <a:r>
              <a:rPr sz="1500" spc="-15" dirty="0">
                <a:solidFill>
                  <a:srgbClr val="FFFFFF"/>
                </a:solidFill>
                <a:latin typeface="Lucida Sans Unicode"/>
                <a:cs typeface="Lucida Sans Unicode"/>
              </a:rPr>
              <a:t>gäller  volontärer, </a:t>
            </a:r>
            <a:r>
              <a:rPr sz="1500" spc="-20" dirty="0">
                <a:solidFill>
                  <a:srgbClr val="FFFFFF"/>
                </a:solidFill>
                <a:latin typeface="Lucida Sans Unicode"/>
                <a:cs typeface="Lucida Sans Unicode"/>
              </a:rPr>
              <a:t>personal, </a:t>
            </a:r>
            <a:r>
              <a:rPr sz="1500" spc="-40" dirty="0">
                <a:solidFill>
                  <a:srgbClr val="FFFFFF"/>
                </a:solidFill>
                <a:latin typeface="Lucida Sans Unicode"/>
                <a:cs typeface="Lucida Sans Unicode"/>
              </a:rPr>
              <a:t>fysiska </a:t>
            </a:r>
            <a:r>
              <a:rPr sz="1500" spc="-35" dirty="0">
                <a:solidFill>
                  <a:srgbClr val="FFFFFF"/>
                </a:solidFill>
                <a:latin typeface="Lucida Sans Unicode"/>
                <a:cs typeface="Lucida Sans Unicode"/>
              </a:rPr>
              <a:t> </a:t>
            </a:r>
            <a:r>
              <a:rPr sz="1500" spc="-15" dirty="0">
                <a:solidFill>
                  <a:srgbClr val="FFFFFF"/>
                </a:solidFill>
                <a:latin typeface="Lucida Sans Unicode"/>
                <a:cs typeface="Lucida Sans Unicode"/>
              </a:rPr>
              <a:t>resurser,</a:t>
            </a:r>
            <a:r>
              <a:rPr sz="1500" spc="-90" dirty="0">
                <a:solidFill>
                  <a:srgbClr val="FFFFFF"/>
                </a:solidFill>
                <a:latin typeface="Lucida Sans Unicode"/>
                <a:cs typeface="Lucida Sans Unicode"/>
              </a:rPr>
              <a:t> </a:t>
            </a:r>
            <a:r>
              <a:rPr sz="1500" spc="-20" dirty="0">
                <a:solidFill>
                  <a:srgbClr val="FFFFFF"/>
                </a:solidFill>
                <a:latin typeface="Lucida Sans Unicode"/>
                <a:cs typeface="Lucida Sans Unicode"/>
              </a:rPr>
              <a:t>finansiering?</a:t>
            </a:r>
            <a:endParaRPr sz="1500" dirty="0">
              <a:latin typeface="Lucida Sans Unicode"/>
              <a:cs typeface="Lucida Sans Unicode"/>
            </a:endParaRPr>
          </a:p>
          <a:p>
            <a:pPr marL="12700" marR="5080">
              <a:lnSpc>
                <a:spcPts val="2160"/>
              </a:lnSpc>
              <a:spcBef>
                <a:spcPts val="80"/>
              </a:spcBef>
            </a:pPr>
            <a:r>
              <a:rPr sz="1400" spc="-45" dirty="0">
                <a:solidFill>
                  <a:srgbClr val="FFFFFF"/>
                </a:solidFill>
                <a:latin typeface="Lucida Sans Unicode"/>
                <a:cs typeface="Lucida Sans Unicode"/>
              </a:rPr>
              <a:t>Vilka</a:t>
            </a:r>
            <a:r>
              <a:rPr sz="1400" spc="-80" dirty="0">
                <a:solidFill>
                  <a:srgbClr val="FFFFFF"/>
                </a:solidFill>
                <a:latin typeface="Lucida Sans Unicode"/>
                <a:cs typeface="Lucida Sans Unicode"/>
              </a:rPr>
              <a:t> </a:t>
            </a:r>
            <a:r>
              <a:rPr sz="1400" spc="-20" dirty="0">
                <a:solidFill>
                  <a:srgbClr val="FFFFFF"/>
                </a:solidFill>
                <a:latin typeface="Lucida Sans Unicode"/>
                <a:cs typeface="Lucida Sans Unicode"/>
              </a:rPr>
              <a:t>aktiviteter</a:t>
            </a:r>
            <a:r>
              <a:rPr sz="1400" spc="-80" dirty="0">
                <a:solidFill>
                  <a:srgbClr val="FFFFFF"/>
                </a:solidFill>
                <a:latin typeface="Lucida Sans Unicode"/>
                <a:cs typeface="Lucida Sans Unicode"/>
              </a:rPr>
              <a:t> </a:t>
            </a:r>
            <a:r>
              <a:rPr sz="1400" spc="-25" dirty="0">
                <a:solidFill>
                  <a:srgbClr val="FFFFFF"/>
                </a:solidFill>
                <a:latin typeface="Lucida Sans Unicode"/>
                <a:cs typeface="Lucida Sans Unicode"/>
              </a:rPr>
              <a:t>och</a:t>
            </a:r>
            <a:r>
              <a:rPr sz="1400" spc="-80" dirty="0">
                <a:solidFill>
                  <a:srgbClr val="FFFFFF"/>
                </a:solidFill>
                <a:latin typeface="Lucida Sans Unicode"/>
                <a:cs typeface="Lucida Sans Unicode"/>
              </a:rPr>
              <a:t> </a:t>
            </a:r>
            <a:r>
              <a:rPr sz="1400" spc="-15" dirty="0">
                <a:solidFill>
                  <a:srgbClr val="FFFFFF"/>
                </a:solidFill>
                <a:latin typeface="Lucida Sans Unicode"/>
                <a:cs typeface="Lucida Sans Unicode"/>
              </a:rPr>
              <a:t>processer</a:t>
            </a:r>
            <a:r>
              <a:rPr sz="1400" spc="-80" dirty="0">
                <a:solidFill>
                  <a:srgbClr val="FFFFFF"/>
                </a:solidFill>
                <a:latin typeface="Lucida Sans Unicode"/>
                <a:cs typeface="Lucida Sans Unicode"/>
              </a:rPr>
              <a:t> </a:t>
            </a:r>
            <a:r>
              <a:rPr sz="1400" spc="-15" dirty="0">
                <a:solidFill>
                  <a:srgbClr val="FFFFFF"/>
                </a:solidFill>
                <a:latin typeface="Lucida Sans Unicode"/>
                <a:cs typeface="Lucida Sans Unicode"/>
              </a:rPr>
              <a:t>saknar  </a:t>
            </a:r>
            <a:r>
              <a:rPr sz="1400" spc="-25" dirty="0">
                <a:solidFill>
                  <a:srgbClr val="FFFFFF"/>
                </a:solidFill>
                <a:latin typeface="Lucida Sans Unicode"/>
                <a:cs typeface="Lucida Sans Unicode"/>
              </a:rPr>
              <a:t>effektivitet</a:t>
            </a:r>
            <a:r>
              <a:rPr sz="1400" spc="-80" dirty="0">
                <a:solidFill>
                  <a:srgbClr val="FFFFFF"/>
                </a:solidFill>
                <a:latin typeface="Lucida Sans Unicode"/>
                <a:cs typeface="Lucida Sans Unicode"/>
              </a:rPr>
              <a:t> </a:t>
            </a:r>
            <a:r>
              <a:rPr sz="1400" spc="-15" dirty="0">
                <a:solidFill>
                  <a:srgbClr val="FFFFFF"/>
                </a:solidFill>
                <a:latin typeface="Lucida Sans Unicode"/>
                <a:cs typeface="Lucida Sans Unicode"/>
              </a:rPr>
              <a:t>eller</a:t>
            </a:r>
            <a:r>
              <a:rPr sz="1400" spc="-80" dirty="0">
                <a:solidFill>
                  <a:srgbClr val="FFFFFF"/>
                </a:solidFill>
                <a:latin typeface="Lucida Sans Unicode"/>
                <a:cs typeface="Lucida Sans Unicode"/>
              </a:rPr>
              <a:t> </a:t>
            </a:r>
            <a:r>
              <a:rPr sz="1400" spc="5" dirty="0">
                <a:solidFill>
                  <a:srgbClr val="FFFFFF"/>
                </a:solidFill>
                <a:latin typeface="Lucida Sans Unicode"/>
                <a:cs typeface="Lucida Sans Unicode"/>
              </a:rPr>
              <a:t>är</a:t>
            </a:r>
            <a:r>
              <a:rPr sz="1400" spc="-80" dirty="0">
                <a:solidFill>
                  <a:srgbClr val="FFFFFF"/>
                </a:solidFill>
                <a:latin typeface="Lucida Sans Unicode"/>
                <a:cs typeface="Lucida Sans Unicode"/>
              </a:rPr>
              <a:t> </a:t>
            </a:r>
            <a:r>
              <a:rPr sz="1400" spc="-25" dirty="0">
                <a:solidFill>
                  <a:srgbClr val="FFFFFF"/>
                </a:solidFill>
                <a:latin typeface="Lucida Sans Unicode"/>
                <a:cs typeface="Lucida Sans Unicode"/>
              </a:rPr>
              <a:t>dåligt</a:t>
            </a:r>
            <a:r>
              <a:rPr sz="1400" spc="-80" dirty="0">
                <a:solidFill>
                  <a:srgbClr val="FFFFFF"/>
                </a:solidFill>
                <a:latin typeface="Lucida Sans Unicode"/>
                <a:cs typeface="Lucida Sans Unicode"/>
              </a:rPr>
              <a:t> </a:t>
            </a:r>
            <a:r>
              <a:rPr sz="1400" spc="-10" dirty="0">
                <a:solidFill>
                  <a:srgbClr val="FFFFFF"/>
                </a:solidFill>
                <a:latin typeface="Lucida Sans Unicode"/>
                <a:cs typeface="Lucida Sans Unicode"/>
              </a:rPr>
              <a:t>utförda?</a:t>
            </a:r>
            <a:endParaRPr sz="1400" dirty="0">
              <a:latin typeface="Lucida Sans Unicode"/>
              <a:cs typeface="Lucida Sans Unicode"/>
            </a:endParaRPr>
          </a:p>
        </p:txBody>
      </p:sp>
      <p:sp>
        <p:nvSpPr>
          <p:cNvPr id="27" name="object 27"/>
          <p:cNvSpPr txBox="1"/>
          <p:nvPr/>
        </p:nvSpPr>
        <p:spPr>
          <a:xfrm>
            <a:off x="9962515" y="3753699"/>
            <a:ext cx="1636395" cy="3093796"/>
          </a:xfrm>
          <a:prstGeom prst="rect">
            <a:avLst/>
          </a:prstGeom>
        </p:spPr>
        <p:txBody>
          <a:bodyPr vert="horz" wrap="square" lIns="0" tIns="56515" rIns="0" bIns="0" rtlCol="0">
            <a:spAutoFit/>
          </a:bodyPr>
          <a:lstStyle/>
          <a:p>
            <a:pPr marL="478155">
              <a:lnSpc>
                <a:spcPct val="100000"/>
              </a:lnSpc>
              <a:spcBef>
                <a:spcPts val="445"/>
              </a:spcBef>
            </a:pPr>
            <a:r>
              <a:rPr sz="1700" b="1" spc="45" dirty="0" smtClean="0">
                <a:latin typeface="Arial"/>
                <a:cs typeface="Arial"/>
              </a:rPr>
              <a:t>Extern</a:t>
            </a:r>
            <a:r>
              <a:rPr lang="sv-SE" sz="1700" b="1" spc="45" dirty="0" smtClean="0">
                <a:latin typeface="Arial"/>
                <a:cs typeface="Arial"/>
              </a:rPr>
              <a:t>t</a:t>
            </a:r>
            <a:endParaRPr sz="1700" dirty="0">
              <a:latin typeface="Arial"/>
              <a:cs typeface="Arial"/>
            </a:endParaRPr>
          </a:p>
          <a:p>
            <a:pPr marL="12700" marR="73025">
              <a:lnSpc>
                <a:spcPts val="1920"/>
              </a:lnSpc>
              <a:spcBef>
                <a:spcPts val="65"/>
              </a:spcBef>
              <a:buChar char="•"/>
              <a:tabLst>
                <a:tab pos="90170" algn="l"/>
              </a:tabLst>
            </a:pPr>
            <a:r>
              <a:rPr sz="1600" spc="-15" dirty="0" smtClean="0">
                <a:cs typeface="Lucida Sans Unicode"/>
              </a:rPr>
              <a:t>Hitta </a:t>
            </a:r>
            <a:r>
              <a:rPr sz="1600" spc="-30" dirty="0">
                <a:cs typeface="Lucida Sans Unicode"/>
              </a:rPr>
              <a:t>källor </a:t>
            </a:r>
            <a:r>
              <a:rPr sz="1600" spc="-25" dirty="0">
                <a:cs typeface="Lucida Sans Unicode"/>
              </a:rPr>
              <a:t> </a:t>
            </a:r>
            <a:r>
              <a:rPr sz="1600" spc="-30" dirty="0">
                <a:cs typeface="Lucida Sans Unicode"/>
              </a:rPr>
              <a:t>(stiftelser,</a:t>
            </a:r>
            <a:r>
              <a:rPr sz="1600" spc="-85" dirty="0">
                <a:cs typeface="Lucida Sans Unicode"/>
              </a:rPr>
              <a:t> </a:t>
            </a:r>
            <a:r>
              <a:rPr sz="1600" spc="-20" dirty="0">
                <a:cs typeface="Lucida Sans Unicode"/>
              </a:rPr>
              <a:t>givare</a:t>
            </a:r>
            <a:r>
              <a:rPr sz="1600" spc="-20" dirty="0" smtClean="0">
                <a:cs typeface="Lucida Sans Unicode"/>
              </a:rPr>
              <a:t>,</a:t>
            </a:r>
            <a:r>
              <a:rPr lang="sv-SE" sz="1600" spc="-20" dirty="0" smtClean="0">
                <a:cs typeface="Lucida Sans Unicode"/>
              </a:rPr>
              <a:t> </a:t>
            </a:r>
            <a:r>
              <a:rPr sz="1600" spc="-10" dirty="0" smtClean="0">
                <a:cs typeface="Lucida Sans Unicode"/>
              </a:rPr>
              <a:t>lagstiftande</a:t>
            </a:r>
            <a:r>
              <a:rPr sz="1600" spc="-40" dirty="0" smtClean="0">
                <a:cs typeface="Lucida Sans Unicode"/>
              </a:rPr>
              <a:t> </a:t>
            </a:r>
            <a:r>
              <a:rPr sz="1600" spc="-10" dirty="0">
                <a:cs typeface="Lucida Sans Unicode"/>
              </a:rPr>
              <a:t>församlingar)</a:t>
            </a:r>
            <a:endParaRPr sz="1600" dirty="0">
              <a:cs typeface="Lucida Sans Unicode"/>
            </a:endParaRPr>
          </a:p>
          <a:p>
            <a:pPr marL="89535" indent="-77470">
              <a:lnSpc>
                <a:spcPct val="100000"/>
              </a:lnSpc>
              <a:spcBef>
                <a:spcPts val="190"/>
              </a:spcBef>
              <a:buChar char="•"/>
              <a:tabLst>
                <a:tab pos="90170" algn="l"/>
              </a:tabLst>
            </a:pPr>
            <a:r>
              <a:rPr sz="1600" spc="-15" dirty="0">
                <a:cs typeface="Lucida Sans Unicode"/>
              </a:rPr>
              <a:t>Demografi</a:t>
            </a:r>
            <a:endParaRPr sz="1600" dirty="0">
              <a:cs typeface="Lucida Sans Unicode"/>
            </a:endParaRPr>
          </a:p>
          <a:p>
            <a:pPr marL="12700" marR="575945">
              <a:lnSpc>
                <a:spcPts val="1920"/>
              </a:lnSpc>
              <a:spcBef>
                <a:spcPts val="65"/>
              </a:spcBef>
              <a:buChar char="•"/>
              <a:tabLst>
                <a:tab pos="90170" algn="l"/>
              </a:tabLst>
            </a:pPr>
            <a:r>
              <a:rPr lang="sv-SE" sz="1600" spc="-15" dirty="0" smtClean="0">
                <a:cs typeface="Lucida Sans Unicode"/>
              </a:rPr>
              <a:t>Fysisk miljö</a:t>
            </a:r>
            <a:endParaRPr sz="1600" dirty="0" smtClean="0">
              <a:cs typeface="Lucida Sans Unicode"/>
            </a:endParaRPr>
          </a:p>
          <a:p>
            <a:pPr marL="89535" indent="-77470">
              <a:lnSpc>
                <a:spcPct val="100000"/>
              </a:lnSpc>
              <a:spcBef>
                <a:spcPts val="325"/>
              </a:spcBef>
              <a:buSzPct val="142857"/>
              <a:buChar char="•"/>
              <a:tabLst>
                <a:tab pos="90170" algn="l"/>
              </a:tabLst>
            </a:pPr>
            <a:r>
              <a:rPr lang="sv-SE" sz="1600" spc="-10" dirty="0" smtClean="0">
                <a:cs typeface="Lucida Sans Unicode"/>
              </a:rPr>
              <a:t>Framtida</a:t>
            </a:r>
            <a:r>
              <a:rPr lang="sv-SE" sz="1600" spc="-60" dirty="0" smtClean="0">
                <a:cs typeface="Lucida Sans Unicode"/>
              </a:rPr>
              <a:t> </a:t>
            </a:r>
            <a:r>
              <a:rPr lang="sv-SE" sz="1600" spc="-5" dirty="0" smtClean="0">
                <a:cs typeface="Lucida Sans Unicode"/>
              </a:rPr>
              <a:t>trender</a:t>
            </a:r>
            <a:endParaRPr lang="sv-SE" sz="1600" dirty="0" smtClean="0">
              <a:cs typeface="Lucida Sans Unicode"/>
            </a:endParaRPr>
          </a:p>
          <a:p>
            <a:pPr marL="89535" indent="-77470">
              <a:lnSpc>
                <a:spcPts val="1855"/>
              </a:lnSpc>
              <a:buSzPct val="130434"/>
              <a:buChar char="•"/>
              <a:tabLst>
                <a:tab pos="90170" algn="l"/>
              </a:tabLst>
            </a:pPr>
            <a:r>
              <a:rPr sz="1600" spc="-20" dirty="0" smtClean="0">
                <a:cs typeface="Lucida Sans Unicode"/>
              </a:rPr>
              <a:t>Lagstiftning</a:t>
            </a:r>
            <a:endParaRPr sz="1600" dirty="0">
              <a:cs typeface="Lucida Sans Unicode"/>
            </a:endParaRPr>
          </a:p>
          <a:p>
            <a:pPr marL="12700" marR="5080">
              <a:lnSpc>
                <a:spcPts val="1920"/>
              </a:lnSpc>
              <a:buSzPct val="150000"/>
              <a:buChar char="•"/>
              <a:tabLst>
                <a:tab pos="90170" algn="l"/>
              </a:tabLst>
            </a:pPr>
            <a:r>
              <a:rPr sz="1600" spc="-20" dirty="0">
                <a:cs typeface="Lucida Sans Unicode"/>
              </a:rPr>
              <a:t>Lokala,</a:t>
            </a:r>
            <a:r>
              <a:rPr sz="1600" spc="-60" dirty="0">
                <a:cs typeface="Lucida Sans Unicode"/>
              </a:rPr>
              <a:t> </a:t>
            </a:r>
            <a:r>
              <a:rPr sz="1600" spc="-10" dirty="0">
                <a:cs typeface="Lucida Sans Unicode"/>
              </a:rPr>
              <a:t>nationella</a:t>
            </a:r>
            <a:r>
              <a:rPr sz="1600" spc="-60" dirty="0">
                <a:cs typeface="Lucida Sans Unicode"/>
              </a:rPr>
              <a:t> </a:t>
            </a:r>
            <a:r>
              <a:rPr sz="1600" spc="-10" dirty="0">
                <a:cs typeface="Lucida Sans Unicode"/>
              </a:rPr>
              <a:t>eller </a:t>
            </a:r>
            <a:r>
              <a:rPr lang="sv-SE" sz="1600" spc="-10" dirty="0" smtClean="0">
                <a:cs typeface="Lucida Sans Unicode"/>
              </a:rPr>
              <a:t>i</a:t>
            </a:r>
            <a:r>
              <a:rPr sz="1600" spc="-10" dirty="0" smtClean="0">
                <a:cs typeface="Lucida Sans Unicode"/>
              </a:rPr>
              <a:t>nternationella</a:t>
            </a:r>
            <a:r>
              <a:rPr sz="1600" spc="-60" dirty="0" smtClean="0">
                <a:cs typeface="Lucida Sans Unicode"/>
              </a:rPr>
              <a:t> </a:t>
            </a:r>
            <a:r>
              <a:rPr sz="1600" dirty="0">
                <a:cs typeface="Lucida Sans Unicode"/>
              </a:rPr>
              <a:t>evenemang</a:t>
            </a:r>
          </a:p>
        </p:txBody>
      </p:sp>
      <p:sp>
        <p:nvSpPr>
          <p:cNvPr id="28" name="object 28"/>
          <p:cNvSpPr txBox="1"/>
          <p:nvPr/>
        </p:nvSpPr>
        <p:spPr>
          <a:xfrm>
            <a:off x="4655946" y="3803395"/>
            <a:ext cx="776605" cy="345440"/>
          </a:xfrm>
          <a:prstGeom prst="rect">
            <a:avLst/>
          </a:prstGeom>
        </p:spPr>
        <p:txBody>
          <a:bodyPr vert="horz" wrap="square" lIns="0" tIns="12700" rIns="0" bIns="0" rtlCol="0">
            <a:spAutoFit/>
          </a:bodyPr>
          <a:lstStyle/>
          <a:p>
            <a:pPr marL="12700">
              <a:lnSpc>
                <a:spcPct val="100000"/>
              </a:lnSpc>
              <a:spcBef>
                <a:spcPts val="100"/>
              </a:spcBef>
            </a:pPr>
            <a:r>
              <a:rPr sz="2100" spc="5" dirty="0">
                <a:latin typeface="Lucida Sans Unicode"/>
                <a:cs typeface="Lucida Sans Unicode"/>
              </a:rPr>
              <a:t>SWOT</a:t>
            </a:r>
            <a:endParaRPr sz="2100">
              <a:latin typeface="Lucida Sans Unicode"/>
              <a:cs typeface="Lucida Sans Unicode"/>
            </a:endParaRPr>
          </a:p>
        </p:txBody>
      </p:sp>
      <p:sp>
        <p:nvSpPr>
          <p:cNvPr id="29" name="object 29"/>
          <p:cNvSpPr txBox="1"/>
          <p:nvPr/>
        </p:nvSpPr>
        <p:spPr>
          <a:xfrm>
            <a:off x="6947154" y="3944239"/>
            <a:ext cx="441325" cy="299720"/>
          </a:xfrm>
          <a:prstGeom prst="rect">
            <a:avLst/>
          </a:prstGeom>
        </p:spPr>
        <p:txBody>
          <a:bodyPr vert="horz" wrap="square" lIns="0" tIns="12700" rIns="0" bIns="0" rtlCol="0">
            <a:spAutoFit/>
          </a:bodyPr>
          <a:lstStyle/>
          <a:p>
            <a:pPr marL="12700">
              <a:lnSpc>
                <a:spcPct val="100000"/>
              </a:lnSpc>
              <a:spcBef>
                <a:spcPts val="100"/>
              </a:spcBef>
            </a:pPr>
            <a:r>
              <a:rPr sz="1800" b="1" spc="90" dirty="0">
                <a:solidFill>
                  <a:srgbClr val="FFFFFF"/>
                </a:solidFill>
                <a:latin typeface="Arial"/>
                <a:cs typeface="Arial"/>
              </a:rPr>
              <a:t>Hot</a:t>
            </a:r>
            <a:endParaRPr sz="1800">
              <a:latin typeface="Arial"/>
              <a:cs typeface="Arial"/>
            </a:endParaRPr>
          </a:p>
        </p:txBody>
      </p:sp>
      <p:sp>
        <p:nvSpPr>
          <p:cNvPr id="30" name="object 30"/>
          <p:cNvSpPr txBox="1"/>
          <p:nvPr/>
        </p:nvSpPr>
        <p:spPr>
          <a:xfrm>
            <a:off x="627989" y="3938270"/>
            <a:ext cx="3884929" cy="2505814"/>
          </a:xfrm>
          <a:prstGeom prst="rect">
            <a:avLst/>
          </a:prstGeom>
        </p:spPr>
        <p:txBody>
          <a:bodyPr vert="horz" wrap="square" lIns="0" tIns="12700" rIns="0" bIns="0" rtlCol="0">
            <a:spAutoFit/>
          </a:bodyPr>
          <a:lstStyle/>
          <a:p>
            <a:pPr marL="1248410">
              <a:lnSpc>
                <a:spcPct val="100000"/>
              </a:lnSpc>
              <a:spcBef>
                <a:spcPts val="100"/>
              </a:spcBef>
            </a:pPr>
            <a:r>
              <a:rPr sz="1700" b="1" spc="75" dirty="0">
                <a:solidFill>
                  <a:srgbClr val="FFFFFF"/>
                </a:solidFill>
                <a:latin typeface="Arial"/>
                <a:cs typeface="Arial"/>
              </a:rPr>
              <a:t>Möjligheter</a:t>
            </a:r>
            <a:endParaRPr sz="1700" dirty="0">
              <a:latin typeface="Arial"/>
              <a:cs typeface="Arial"/>
            </a:endParaRPr>
          </a:p>
          <a:p>
            <a:pPr marL="12700" marR="78105">
              <a:spcBef>
                <a:spcPts val="615"/>
              </a:spcBef>
            </a:pPr>
            <a:r>
              <a:rPr sz="1350" spc="-35" dirty="0">
                <a:solidFill>
                  <a:srgbClr val="FFFFFF"/>
                </a:solidFill>
                <a:latin typeface="Lucida Sans Unicode"/>
                <a:cs typeface="Lucida Sans Unicode"/>
              </a:rPr>
              <a:t>Vilka möjligheter finns att stödja eller hjälpa din insats, de  människor du tjänar eller de personer som bedriver ditt  arbete?</a:t>
            </a:r>
          </a:p>
          <a:p>
            <a:pPr marL="12700" marR="252729">
              <a:spcBef>
                <a:spcPts val="25"/>
              </a:spcBef>
            </a:pPr>
            <a:r>
              <a:rPr sz="1350" spc="-35" dirty="0">
                <a:solidFill>
                  <a:srgbClr val="FFFFFF"/>
                </a:solidFill>
                <a:latin typeface="Lucida Sans Unicode"/>
                <a:cs typeface="Lucida Sans Unicode"/>
              </a:rPr>
              <a:t>Vilka lokala, nationella eller internationella trender  intresserar ditt program?</a:t>
            </a:r>
          </a:p>
          <a:p>
            <a:pPr marL="12700" marR="5080">
              <a:spcBef>
                <a:spcPts val="95"/>
              </a:spcBef>
            </a:pPr>
            <a:r>
              <a:rPr sz="1350" spc="-35" dirty="0">
                <a:solidFill>
                  <a:srgbClr val="FFFFFF"/>
                </a:solidFill>
                <a:latin typeface="Lucida Sans Unicode"/>
                <a:cs typeface="Lucida Sans Unicode"/>
              </a:rPr>
              <a:t>Är en social förändring eller demografiskt mönster gynnsamt för  ditt mål?</a:t>
            </a:r>
          </a:p>
          <a:p>
            <a:pPr marL="12700">
              <a:spcBef>
                <a:spcPts val="390"/>
              </a:spcBef>
            </a:pPr>
            <a:r>
              <a:rPr sz="1350" spc="-35" dirty="0">
                <a:solidFill>
                  <a:srgbClr val="FFFFFF"/>
                </a:solidFill>
                <a:latin typeface="Lucida Sans Unicode"/>
                <a:cs typeface="Lucida Sans Unicode"/>
              </a:rPr>
              <a:t>Finns en ny finansieringskälla tillgänglig?</a:t>
            </a:r>
          </a:p>
          <a:p>
            <a:pPr marL="12700" marR="296545">
              <a:spcBef>
                <a:spcPts val="50"/>
              </a:spcBef>
            </a:pPr>
            <a:r>
              <a:rPr sz="1350" spc="-35" dirty="0">
                <a:solidFill>
                  <a:srgbClr val="FFFFFF"/>
                </a:solidFill>
                <a:latin typeface="Lucida Sans Unicode"/>
                <a:cs typeface="Lucida Sans Unicode"/>
              </a:rPr>
              <a:t>Har förändringar i policyn gjort något lättare? Har  förändringar i tekniken något nytt löfte?</a:t>
            </a:r>
          </a:p>
        </p:txBody>
      </p:sp>
      <p:sp>
        <p:nvSpPr>
          <p:cNvPr id="31" name="object 31"/>
          <p:cNvSpPr txBox="1"/>
          <p:nvPr/>
        </p:nvSpPr>
        <p:spPr>
          <a:xfrm>
            <a:off x="5188711" y="4294885"/>
            <a:ext cx="4045585" cy="2421817"/>
          </a:xfrm>
          <a:prstGeom prst="rect">
            <a:avLst/>
          </a:prstGeom>
        </p:spPr>
        <p:txBody>
          <a:bodyPr vert="horz" wrap="square" lIns="0" tIns="5080" rIns="0" bIns="0" rtlCol="0">
            <a:spAutoFit/>
          </a:bodyPr>
          <a:lstStyle/>
          <a:p>
            <a:pPr marL="12700" marR="334645">
              <a:lnSpc>
                <a:spcPct val="103699"/>
              </a:lnSpc>
              <a:spcBef>
                <a:spcPts val="40"/>
              </a:spcBef>
            </a:pPr>
            <a:r>
              <a:rPr sz="1350" spc="-45" dirty="0">
                <a:solidFill>
                  <a:srgbClr val="FFFFFF"/>
                </a:solidFill>
                <a:latin typeface="Lucida Sans Unicode"/>
                <a:cs typeface="Lucida Sans Unicode"/>
              </a:rPr>
              <a:t>Vilka</a:t>
            </a:r>
            <a:r>
              <a:rPr sz="1350" spc="-80" dirty="0">
                <a:solidFill>
                  <a:srgbClr val="FFFFFF"/>
                </a:solidFill>
                <a:latin typeface="Lucida Sans Unicode"/>
                <a:cs typeface="Lucida Sans Unicode"/>
              </a:rPr>
              <a:t> </a:t>
            </a:r>
            <a:r>
              <a:rPr sz="1350" spc="-10" dirty="0">
                <a:solidFill>
                  <a:srgbClr val="FFFFFF"/>
                </a:solidFill>
                <a:latin typeface="Lucida Sans Unicode"/>
                <a:cs typeface="Lucida Sans Unicode"/>
              </a:rPr>
              <a:t>hinder</a:t>
            </a:r>
            <a:r>
              <a:rPr sz="1350" spc="-80" dirty="0">
                <a:solidFill>
                  <a:srgbClr val="FFFFFF"/>
                </a:solidFill>
                <a:latin typeface="Lucida Sans Unicode"/>
                <a:cs typeface="Lucida Sans Unicode"/>
              </a:rPr>
              <a:t> </a:t>
            </a:r>
            <a:r>
              <a:rPr sz="1350" spc="-5" dirty="0">
                <a:solidFill>
                  <a:srgbClr val="FFFFFF"/>
                </a:solidFill>
                <a:latin typeface="Lucida Sans Unicode"/>
                <a:cs typeface="Lucida Sans Unicode"/>
              </a:rPr>
              <a:t>möter</a:t>
            </a:r>
            <a:r>
              <a:rPr sz="1350" spc="-80" dirty="0">
                <a:solidFill>
                  <a:srgbClr val="FFFFFF"/>
                </a:solidFill>
                <a:latin typeface="Lucida Sans Unicode"/>
                <a:cs typeface="Lucida Sans Unicode"/>
              </a:rPr>
              <a:t> </a:t>
            </a:r>
            <a:r>
              <a:rPr sz="1350" spc="-15" dirty="0">
                <a:solidFill>
                  <a:srgbClr val="FFFFFF"/>
                </a:solidFill>
                <a:latin typeface="Lucida Sans Unicode"/>
                <a:cs typeface="Lucida Sans Unicode"/>
              </a:rPr>
              <a:t>du</a:t>
            </a:r>
            <a:r>
              <a:rPr sz="1350" spc="-80" dirty="0">
                <a:solidFill>
                  <a:srgbClr val="FFFFFF"/>
                </a:solidFill>
                <a:latin typeface="Lucida Sans Unicode"/>
                <a:cs typeface="Lucida Sans Unicode"/>
              </a:rPr>
              <a:t> </a:t>
            </a:r>
            <a:r>
              <a:rPr sz="1350" spc="-20" dirty="0">
                <a:solidFill>
                  <a:srgbClr val="FFFFFF"/>
                </a:solidFill>
                <a:latin typeface="Lucida Sans Unicode"/>
                <a:cs typeface="Lucida Sans Unicode"/>
              </a:rPr>
              <a:t>som</a:t>
            </a:r>
            <a:r>
              <a:rPr sz="1350" spc="-80" dirty="0">
                <a:solidFill>
                  <a:srgbClr val="FFFFFF"/>
                </a:solidFill>
                <a:latin typeface="Lucida Sans Unicode"/>
                <a:cs typeface="Lucida Sans Unicode"/>
              </a:rPr>
              <a:t> </a:t>
            </a:r>
            <a:r>
              <a:rPr sz="1350" spc="-10" dirty="0">
                <a:solidFill>
                  <a:srgbClr val="FFFFFF"/>
                </a:solidFill>
                <a:latin typeface="Lucida Sans Unicode"/>
                <a:cs typeface="Lucida Sans Unicode"/>
              </a:rPr>
              <a:t>hindrar</a:t>
            </a:r>
            <a:r>
              <a:rPr sz="1350" spc="-80" dirty="0">
                <a:solidFill>
                  <a:srgbClr val="FFFFFF"/>
                </a:solidFill>
                <a:latin typeface="Lucida Sans Unicode"/>
                <a:cs typeface="Lucida Sans Unicode"/>
              </a:rPr>
              <a:t> </a:t>
            </a:r>
            <a:r>
              <a:rPr sz="1350" spc="-20" dirty="0" smtClean="0">
                <a:solidFill>
                  <a:srgbClr val="FFFFFF"/>
                </a:solidFill>
                <a:latin typeface="Lucida Sans Unicode"/>
                <a:cs typeface="Lucida Sans Unicode"/>
              </a:rPr>
              <a:t>insatsen</a:t>
            </a:r>
            <a:r>
              <a:rPr lang="sv-SE" sz="1350" spc="-20" dirty="0" smtClean="0">
                <a:solidFill>
                  <a:srgbClr val="FFFFFF"/>
                </a:solidFill>
                <a:latin typeface="Lucida Sans Unicode"/>
                <a:cs typeface="Lucida Sans Unicode"/>
              </a:rPr>
              <a:t> </a:t>
            </a:r>
            <a:r>
              <a:rPr sz="1350" spc="-310" dirty="0" smtClean="0">
                <a:solidFill>
                  <a:srgbClr val="FFFFFF"/>
                </a:solidFill>
                <a:latin typeface="Lucida Sans Unicode"/>
                <a:cs typeface="Lucida Sans Unicode"/>
              </a:rPr>
              <a:t> </a:t>
            </a:r>
            <a:r>
              <a:rPr sz="1350" spc="-45" dirty="0">
                <a:solidFill>
                  <a:srgbClr val="FFFFFF"/>
                </a:solidFill>
                <a:latin typeface="Lucida Sans Unicode"/>
                <a:cs typeface="Lucida Sans Unicode"/>
              </a:rPr>
              <a:t>i </a:t>
            </a:r>
            <a:r>
              <a:rPr sz="1350" spc="-415" dirty="0">
                <a:solidFill>
                  <a:srgbClr val="FFFFFF"/>
                </a:solidFill>
                <a:latin typeface="Lucida Sans Unicode"/>
                <a:cs typeface="Lucida Sans Unicode"/>
              </a:rPr>
              <a:t> </a:t>
            </a:r>
            <a:r>
              <a:rPr sz="1350" spc="-35" dirty="0">
                <a:solidFill>
                  <a:srgbClr val="FFFFFF"/>
                </a:solidFill>
                <a:latin typeface="Lucida Sans Unicode"/>
                <a:cs typeface="Lucida Sans Unicode"/>
              </a:rPr>
              <a:t>miljön, </a:t>
            </a:r>
            <a:r>
              <a:rPr sz="1350" spc="-10" dirty="0">
                <a:solidFill>
                  <a:srgbClr val="FFFFFF"/>
                </a:solidFill>
                <a:latin typeface="Lucida Sans Unicode"/>
                <a:cs typeface="Lucida Sans Unicode"/>
              </a:rPr>
              <a:t>de </a:t>
            </a:r>
            <a:r>
              <a:rPr sz="1350" spc="-20" dirty="0">
                <a:solidFill>
                  <a:srgbClr val="FFFFFF"/>
                </a:solidFill>
                <a:latin typeface="Lucida Sans Unicode"/>
                <a:cs typeface="Lucida Sans Unicode"/>
              </a:rPr>
              <a:t>människor </a:t>
            </a:r>
            <a:r>
              <a:rPr sz="1350" spc="-15" dirty="0">
                <a:solidFill>
                  <a:srgbClr val="FFFFFF"/>
                </a:solidFill>
                <a:latin typeface="Lucida Sans Unicode"/>
                <a:cs typeface="Lucida Sans Unicode"/>
              </a:rPr>
              <a:t>du </a:t>
            </a:r>
            <a:r>
              <a:rPr sz="1350" spc="-10" dirty="0">
                <a:solidFill>
                  <a:srgbClr val="FFFFFF"/>
                </a:solidFill>
                <a:latin typeface="Lucida Sans Unicode"/>
                <a:cs typeface="Lucida Sans Unicode"/>
              </a:rPr>
              <a:t>tjänar </a:t>
            </a:r>
            <a:r>
              <a:rPr sz="1350" spc="-15" dirty="0">
                <a:solidFill>
                  <a:srgbClr val="FFFFFF"/>
                </a:solidFill>
                <a:latin typeface="Lucida Sans Unicode"/>
                <a:cs typeface="Lucida Sans Unicode"/>
              </a:rPr>
              <a:t>eller </a:t>
            </a:r>
            <a:r>
              <a:rPr sz="1350" spc="-10" dirty="0">
                <a:solidFill>
                  <a:srgbClr val="FFFFFF"/>
                </a:solidFill>
                <a:latin typeface="Lucida Sans Unicode"/>
                <a:cs typeface="Lucida Sans Unicode"/>
              </a:rPr>
              <a:t>de </a:t>
            </a:r>
            <a:r>
              <a:rPr sz="1350" spc="-20" dirty="0">
                <a:solidFill>
                  <a:srgbClr val="FFFFFF"/>
                </a:solidFill>
                <a:latin typeface="Lucida Sans Unicode"/>
                <a:cs typeface="Lucida Sans Unicode"/>
              </a:rPr>
              <a:t>som </a:t>
            </a:r>
            <a:r>
              <a:rPr sz="1350" spc="-15" dirty="0">
                <a:solidFill>
                  <a:srgbClr val="FFFFFF"/>
                </a:solidFill>
                <a:latin typeface="Lucida Sans Unicode"/>
                <a:cs typeface="Lucida Sans Unicode"/>
              </a:rPr>
              <a:t> </a:t>
            </a:r>
            <a:r>
              <a:rPr sz="1350" spc="-10" dirty="0">
                <a:solidFill>
                  <a:srgbClr val="FFFFFF"/>
                </a:solidFill>
                <a:latin typeface="Lucida Sans Unicode"/>
                <a:cs typeface="Lucida Sans Unicode"/>
              </a:rPr>
              <a:t>bedriver</a:t>
            </a:r>
            <a:r>
              <a:rPr sz="1350" spc="-85" dirty="0">
                <a:solidFill>
                  <a:srgbClr val="FFFFFF"/>
                </a:solidFill>
                <a:latin typeface="Lucida Sans Unicode"/>
                <a:cs typeface="Lucida Sans Unicode"/>
              </a:rPr>
              <a:t> </a:t>
            </a:r>
            <a:r>
              <a:rPr sz="1350" spc="-25" dirty="0">
                <a:solidFill>
                  <a:srgbClr val="FFFFFF"/>
                </a:solidFill>
                <a:latin typeface="Lucida Sans Unicode"/>
                <a:cs typeface="Lucida Sans Unicode"/>
              </a:rPr>
              <a:t>ditt</a:t>
            </a:r>
            <a:r>
              <a:rPr sz="1350" spc="-80" dirty="0">
                <a:solidFill>
                  <a:srgbClr val="FFFFFF"/>
                </a:solidFill>
                <a:latin typeface="Lucida Sans Unicode"/>
                <a:cs typeface="Lucida Sans Unicode"/>
              </a:rPr>
              <a:t> </a:t>
            </a:r>
            <a:r>
              <a:rPr sz="1350" dirty="0">
                <a:solidFill>
                  <a:srgbClr val="FFFFFF"/>
                </a:solidFill>
                <a:latin typeface="Lucida Sans Unicode"/>
                <a:cs typeface="Lucida Sans Unicode"/>
              </a:rPr>
              <a:t>arbete?</a:t>
            </a:r>
            <a:endParaRPr sz="1350" dirty="0">
              <a:latin typeface="Lucida Sans Unicode"/>
              <a:cs typeface="Lucida Sans Unicode"/>
            </a:endParaRPr>
          </a:p>
          <a:p>
            <a:pPr marL="12700" marR="5080">
              <a:lnSpc>
                <a:spcPts val="1680"/>
              </a:lnSpc>
              <a:spcBef>
                <a:spcPts val="65"/>
              </a:spcBef>
            </a:pPr>
            <a:r>
              <a:rPr sz="1350" spc="-35" dirty="0">
                <a:solidFill>
                  <a:srgbClr val="FFFFFF"/>
                </a:solidFill>
                <a:latin typeface="Lucida Sans Unicode"/>
                <a:cs typeface="Lucida Sans Unicode"/>
              </a:rPr>
              <a:t>Vilka lokala, nationella eller internationella trender gynnar intresset  för andra eller konkurrerande program?</a:t>
            </a:r>
          </a:p>
          <a:p>
            <a:pPr marL="12700" marR="58419">
              <a:lnSpc>
                <a:spcPts val="1680"/>
              </a:lnSpc>
            </a:pPr>
            <a:r>
              <a:rPr sz="1350" spc="-35" dirty="0">
                <a:solidFill>
                  <a:srgbClr val="FFFFFF"/>
                </a:solidFill>
                <a:latin typeface="Lucida Sans Unicode"/>
                <a:cs typeface="Lucida Sans Unicode"/>
              </a:rPr>
              <a:t>Är en social förändring eller demografiskt mönster skadligt för ditt  mål?</a:t>
            </a:r>
          </a:p>
          <a:p>
            <a:pPr marL="12700">
              <a:lnSpc>
                <a:spcPct val="100000"/>
              </a:lnSpc>
              <a:spcBef>
                <a:spcPts val="195"/>
              </a:spcBef>
            </a:pPr>
            <a:r>
              <a:rPr sz="1350" spc="-35" dirty="0">
                <a:solidFill>
                  <a:srgbClr val="FFFFFF"/>
                </a:solidFill>
                <a:latin typeface="Lucida Sans Unicode"/>
                <a:cs typeface="Lucida Sans Unicode"/>
              </a:rPr>
              <a:t>Förändras finansiärens ekonomiska situation?</a:t>
            </a:r>
          </a:p>
          <a:p>
            <a:pPr marL="12700" marR="152400">
              <a:lnSpc>
                <a:spcPct val="103699"/>
              </a:lnSpc>
              <a:spcBef>
                <a:spcPts val="40"/>
              </a:spcBef>
            </a:pPr>
            <a:r>
              <a:rPr sz="1350" spc="-35" dirty="0">
                <a:solidFill>
                  <a:srgbClr val="FFFFFF"/>
                </a:solidFill>
                <a:latin typeface="Lucida Sans Unicode"/>
                <a:cs typeface="Lucida Sans Unicode"/>
              </a:rPr>
              <a:t>Har förändringar i politiken gjort något svårare?  Hotar förändrad teknik din effektivitet?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670" y="301752"/>
            <a:ext cx="12150090" cy="6213475"/>
            <a:chOff x="42670" y="301752"/>
            <a:chExt cx="12150090" cy="6213475"/>
          </a:xfrm>
        </p:grpSpPr>
        <p:sp>
          <p:nvSpPr>
            <p:cNvPr id="3" name="object 3"/>
            <p:cNvSpPr/>
            <p:nvPr/>
          </p:nvSpPr>
          <p:spPr>
            <a:xfrm>
              <a:off x="332232" y="301752"/>
              <a:ext cx="11513820" cy="6213475"/>
            </a:xfrm>
            <a:custGeom>
              <a:avLst/>
              <a:gdLst/>
              <a:ahLst/>
              <a:cxnLst/>
              <a:rect l="l" t="t" r="r" b="b"/>
              <a:pathLst>
                <a:path w="11513820" h="6213475">
                  <a:moveTo>
                    <a:pt x="11513820" y="0"/>
                  </a:moveTo>
                  <a:lnTo>
                    <a:pt x="0" y="0"/>
                  </a:lnTo>
                  <a:lnTo>
                    <a:pt x="0" y="6213348"/>
                  </a:lnTo>
                  <a:lnTo>
                    <a:pt x="11513820" y="6213348"/>
                  </a:lnTo>
                  <a:lnTo>
                    <a:pt x="11513820" y="0"/>
                  </a:lnTo>
                  <a:close/>
                </a:path>
              </a:pathLst>
            </a:custGeom>
            <a:solidFill>
              <a:srgbClr val="A6377C"/>
            </a:solidFill>
          </p:spPr>
          <p:txBody>
            <a:bodyPr wrap="square" lIns="0" tIns="0" rIns="0" bIns="0" rtlCol="0"/>
            <a:lstStyle/>
            <a:p>
              <a:endParaRPr/>
            </a:p>
          </p:txBody>
        </p:sp>
        <p:pic>
          <p:nvPicPr>
            <p:cNvPr id="4" name="object 4"/>
            <p:cNvPicPr/>
            <p:nvPr/>
          </p:nvPicPr>
          <p:blipFill>
            <a:blip r:embed="rId2" cstate="print"/>
            <a:stretch>
              <a:fillRect/>
            </a:stretch>
          </p:blipFill>
          <p:spPr>
            <a:xfrm>
              <a:off x="9918191" y="6100572"/>
              <a:ext cx="1731263" cy="124968"/>
            </a:xfrm>
            <a:prstGeom prst="rect">
              <a:avLst/>
            </a:prstGeom>
          </p:spPr>
        </p:pic>
        <p:sp>
          <p:nvSpPr>
            <p:cNvPr id="5" name="object 5"/>
            <p:cNvSpPr/>
            <p:nvPr/>
          </p:nvSpPr>
          <p:spPr>
            <a:xfrm>
              <a:off x="42670" y="6161531"/>
              <a:ext cx="9777095" cy="0"/>
            </a:xfrm>
            <a:custGeom>
              <a:avLst/>
              <a:gdLst/>
              <a:ahLst/>
              <a:cxnLst/>
              <a:rect l="l" t="t" r="r" b="b"/>
              <a:pathLst>
                <a:path w="9777095">
                  <a:moveTo>
                    <a:pt x="9777096" y="0"/>
                  </a:moveTo>
                  <a:lnTo>
                    <a:pt x="0" y="0"/>
                  </a:lnTo>
                </a:path>
              </a:pathLst>
            </a:custGeom>
            <a:ln w="6350">
              <a:solidFill>
                <a:srgbClr val="FFFFFF"/>
              </a:solidFill>
            </a:ln>
          </p:spPr>
          <p:txBody>
            <a:bodyPr wrap="square" lIns="0" tIns="0" rIns="0" bIns="0" rtlCol="0"/>
            <a:lstStyle/>
            <a:p>
              <a:endParaRPr/>
            </a:p>
          </p:txBody>
        </p:sp>
        <p:sp>
          <p:nvSpPr>
            <p:cNvPr id="6" name="object 6"/>
            <p:cNvSpPr/>
            <p:nvPr/>
          </p:nvSpPr>
          <p:spPr>
            <a:xfrm>
              <a:off x="11721084" y="6161531"/>
              <a:ext cx="471805" cy="0"/>
            </a:xfrm>
            <a:custGeom>
              <a:avLst/>
              <a:gdLst/>
              <a:ahLst/>
              <a:cxnLst/>
              <a:rect l="l" t="t" r="r" b="b"/>
              <a:pathLst>
                <a:path w="471804">
                  <a:moveTo>
                    <a:pt x="471550" y="0"/>
                  </a:moveTo>
                  <a:lnTo>
                    <a:pt x="0" y="0"/>
                  </a:lnTo>
                </a:path>
              </a:pathLst>
            </a:custGeom>
            <a:ln w="6350">
              <a:solidFill>
                <a:srgbClr val="FFFFFF"/>
              </a:solidFill>
            </a:ln>
          </p:spPr>
          <p:txBody>
            <a:bodyPr wrap="square" lIns="0" tIns="0" rIns="0" bIns="0" rtlCol="0"/>
            <a:lstStyle/>
            <a:p>
              <a:endParaRPr/>
            </a:p>
          </p:txBody>
        </p:sp>
      </p:grpSp>
      <p:sp>
        <p:nvSpPr>
          <p:cNvPr id="7" name="object 7"/>
          <p:cNvSpPr txBox="1"/>
          <p:nvPr/>
        </p:nvSpPr>
        <p:spPr>
          <a:xfrm>
            <a:off x="1030630" y="1211071"/>
            <a:ext cx="9699625" cy="4267450"/>
          </a:xfrm>
          <a:prstGeom prst="rect">
            <a:avLst/>
          </a:prstGeom>
        </p:spPr>
        <p:txBody>
          <a:bodyPr vert="horz" wrap="square" lIns="0" tIns="52705" rIns="0" bIns="0" rtlCol="0">
            <a:spAutoFit/>
          </a:bodyPr>
          <a:lstStyle/>
          <a:p>
            <a:pPr marL="583565" marR="186690" indent="-571500">
              <a:lnSpc>
                <a:spcPts val="2980"/>
              </a:lnSpc>
              <a:spcBef>
                <a:spcPts val="415"/>
              </a:spcBef>
              <a:buSzPct val="114814"/>
              <a:buFont typeface="MS UI Gothic"/>
              <a:buChar char="▪"/>
              <a:tabLst>
                <a:tab pos="583565" algn="l"/>
                <a:tab pos="584200" algn="l"/>
              </a:tabLst>
            </a:pPr>
            <a:r>
              <a:rPr sz="2700" spc="-50" dirty="0">
                <a:solidFill>
                  <a:srgbClr val="FFFFFF"/>
                </a:solidFill>
                <a:latin typeface="Lucida Sans Unicode"/>
                <a:cs typeface="Lucida Sans Unicode"/>
              </a:rPr>
              <a:t>Din</a:t>
            </a:r>
            <a:r>
              <a:rPr sz="2700" spc="-155" dirty="0">
                <a:solidFill>
                  <a:srgbClr val="FFFFFF"/>
                </a:solidFill>
                <a:latin typeface="Lucida Sans Unicode"/>
                <a:cs typeface="Lucida Sans Unicode"/>
              </a:rPr>
              <a:t> </a:t>
            </a:r>
            <a:r>
              <a:rPr sz="2700" spc="5" dirty="0">
                <a:solidFill>
                  <a:srgbClr val="FFFFFF"/>
                </a:solidFill>
                <a:latin typeface="Lucida Sans Unicode"/>
                <a:cs typeface="Lucida Sans Unicode"/>
              </a:rPr>
              <a:t>SWOT</a:t>
            </a:r>
            <a:r>
              <a:rPr sz="2700" spc="-150" dirty="0">
                <a:solidFill>
                  <a:srgbClr val="FFFFFF"/>
                </a:solidFill>
                <a:latin typeface="Lucida Sans Unicode"/>
                <a:cs typeface="Lucida Sans Unicode"/>
              </a:rPr>
              <a:t> </a:t>
            </a:r>
            <a:r>
              <a:rPr sz="2700" spc="5" dirty="0">
                <a:solidFill>
                  <a:srgbClr val="FFFFFF"/>
                </a:solidFill>
                <a:latin typeface="Lucida Sans Unicode"/>
                <a:cs typeface="Lucida Sans Unicode"/>
              </a:rPr>
              <a:t>har</a:t>
            </a:r>
            <a:r>
              <a:rPr sz="2700" spc="-155" dirty="0">
                <a:solidFill>
                  <a:srgbClr val="FFFFFF"/>
                </a:solidFill>
                <a:latin typeface="Lucida Sans Unicode"/>
                <a:cs typeface="Lucida Sans Unicode"/>
              </a:rPr>
              <a:t> </a:t>
            </a:r>
            <a:r>
              <a:rPr sz="2700" spc="-30" dirty="0">
                <a:solidFill>
                  <a:srgbClr val="FFFFFF"/>
                </a:solidFill>
                <a:latin typeface="Lucida Sans Unicode"/>
                <a:cs typeface="Lucida Sans Unicode"/>
              </a:rPr>
              <a:t>fått</a:t>
            </a:r>
            <a:r>
              <a:rPr sz="2700" spc="-150" dirty="0">
                <a:solidFill>
                  <a:srgbClr val="FFFFFF"/>
                </a:solidFill>
                <a:latin typeface="Lucida Sans Unicode"/>
                <a:cs typeface="Lucida Sans Unicode"/>
              </a:rPr>
              <a:t> </a:t>
            </a:r>
            <a:r>
              <a:rPr sz="2700" spc="-50" dirty="0">
                <a:solidFill>
                  <a:srgbClr val="FFFFFF"/>
                </a:solidFill>
                <a:latin typeface="Lucida Sans Unicode"/>
                <a:cs typeface="Lucida Sans Unicode"/>
              </a:rPr>
              <a:t>dig</a:t>
            </a:r>
            <a:r>
              <a:rPr sz="2700" spc="-155" dirty="0">
                <a:solidFill>
                  <a:srgbClr val="FFFFFF"/>
                </a:solidFill>
                <a:latin typeface="Lucida Sans Unicode"/>
                <a:cs typeface="Lucida Sans Unicode"/>
              </a:rPr>
              <a:t> </a:t>
            </a:r>
            <a:r>
              <a:rPr sz="2700" spc="-20" dirty="0" smtClean="0">
                <a:solidFill>
                  <a:srgbClr val="FFFFFF"/>
                </a:solidFill>
                <a:latin typeface="Lucida Sans Unicode"/>
                <a:cs typeface="Lucida Sans Unicode"/>
              </a:rPr>
              <a:t>att</a:t>
            </a:r>
            <a:r>
              <a:rPr lang="sv-SE" sz="2700" spc="-150" dirty="0">
                <a:solidFill>
                  <a:srgbClr val="FFFFFF"/>
                </a:solidFill>
                <a:latin typeface="Lucida Sans Unicode"/>
                <a:cs typeface="Lucida Sans Unicode"/>
              </a:rPr>
              <a:t> </a:t>
            </a:r>
            <a:r>
              <a:rPr lang="sv-SE" sz="2700" spc="-150" dirty="0" smtClean="0">
                <a:solidFill>
                  <a:srgbClr val="FFFFFF"/>
                </a:solidFill>
                <a:latin typeface="Lucida Sans Unicode"/>
                <a:cs typeface="Lucida Sans Unicode"/>
              </a:rPr>
              <a:t>förstå</a:t>
            </a:r>
            <a:r>
              <a:rPr sz="2700" spc="-155" dirty="0" smtClean="0">
                <a:solidFill>
                  <a:srgbClr val="FFFFFF"/>
                </a:solidFill>
                <a:latin typeface="Lucida Sans Unicode"/>
                <a:cs typeface="Lucida Sans Unicode"/>
              </a:rPr>
              <a:t> </a:t>
            </a:r>
            <a:r>
              <a:rPr sz="2700" spc="-50" dirty="0">
                <a:solidFill>
                  <a:srgbClr val="FFFFFF"/>
                </a:solidFill>
                <a:latin typeface="Lucida Sans Unicode"/>
                <a:cs typeface="Lucida Sans Unicode"/>
              </a:rPr>
              <a:t>ditt</a:t>
            </a:r>
            <a:r>
              <a:rPr sz="2700" spc="-150" dirty="0">
                <a:solidFill>
                  <a:srgbClr val="FFFFFF"/>
                </a:solidFill>
                <a:latin typeface="Lucida Sans Unicode"/>
                <a:cs typeface="Lucida Sans Unicode"/>
              </a:rPr>
              <a:t> </a:t>
            </a:r>
            <a:r>
              <a:rPr sz="2700" spc="-45" dirty="0">
                <a:solidFill>
                  <a:srgbClr val="FFFFFF"/>
                </a:solidFill>
                <a:latin typeface="Lucida Sans Unicode"/>
                <a:cs typeface="Lucida Sans Unicode"/>
              </a:rPr>
              <a:t>medlingsprojekt</a:t>
            </a:r>
            <a:r>
              <a:rPr sz="2700" spc="-155" dirty="0">
                <a:solidFill>
                  <a:srgbClr val="FFFFFF"/>
                </a:solidFill>
                <a:latin typeface="Lucida Sans Unicode"/>
                <a:cs typeface="Lucida Sans Unicode"/>
              </a:rPr>
              <a:t> </a:t>
            </a:r>
            <a:r>
              <a:rPr sz="2700" spc="-25" dirty="0">
                <a:solidFill>
                  <a:srgbClr val="FFFFFF"/>
                </a:solidFill>
                <a:latin typeface="Lucida Sans Unicode"/>
                <a:cs typeface="Lucida Sans Unicode"/>
              </a:rPr>
              <a:t>eller </a:t>
            </a:r>
            <a:r>
              <a:rPr sz="2700" spc="-840" dirty="0">
                <a:solidFill>
                  <a:srgbClr val="FFFFFF"/>
                </a:solidFill>
                <a:latin typeface="Lucida Sans Unicode"/>
                <a:cs typeface="Lucida Sans Unicode"/>
              </a:rPr>
              <a:t> </a:t>
            </a:r>
            <a:r>
              <a:rPr sz="2700" spc="-45" dirty="0">
                <a:solidFill>
                  <a:srgbClr val="FFFFFF"/>
                </a:solidFill>
                <a:latin typeface="Lucida Sans Unicode"/>
                <a:cs typeface="Lucida Sans Unicode"/>
              </a:rPr>
              <a:t>din </a:t>
            </a:r>
            <a:r>
              <a:rPr sz="2700" spc="-35" dirty="0">
                <a:solidFill>
                  <a:srgbClr val="FFFFFF"/>
                </a:solidFill>
                <a:latin typeface="Lucida Sans Unicode"/>
                <a:cs typeface="Lucida Sans Unicode"/>
              </a:rPr>
              <a:t>grupps </a:t>
            </a:r>
            <a:r>
              <a:rPr sz="2700" spc="-55" dirty="0" smtClean="0">
                <a:solidFill>
                  <a:srgbClr val="FFFFFF"/>
                </a:solidFill>
                <a:latin typeface="Lucida Sans Unicode"/>
                <a:cs typeface="Lucida Sans Unicode"/>
              </a:rPr>
              <a:t>styrkor</a:t>
            </a:r>
            <a:r>
              <a:rPr lang="sv-SE" sz="2700" spc="-55" dirty="0">
                <a:solidFill>
                  <a:srgbClr val="FFFFFF"/>
                </a:solidFill>
                <a:latin typeface="Lucida Sans Unicode"/>
                <a:cs typeface="Lucida Sans Unicode"/>
              </a:rPr>
              <a:t> </a:t>
            </a:r>
            <a:r>
              <a:rPr lang="sv-SE" sz="2700" spc="-55" dirty="0" smtClean="0">
                <a:solidFill>
                  <a:srgbClr val="FFFFFF"/>
                </a:solidFill>
                <a:latin typeface="Lucida Sans Unicode"/>
                <a:cs typeface="Lucida Sans Unicode"/>
              </a:rPr>
              <a:t>och </a:t>
            </a:r>
            <a:r>
              <a:rPr sz="2700" spc="-25" dirty="0" smtClean="0">
                <a:solidFill>
                  <a:srgbClr val="FFFFFF"/>
                </a:solidFill>
                <a:latin typeface="Lucida Sans Unicode"/>
                <a:cs typeface="Lucida Sans Unicode"/>
              </a:rPr>
              <a:t>svagheter</a:t>
            </a:r>
            <a:r>
              <a:rPr sz="2700" spc="-25" dirty="0">
                <a:solidFill>
                  <a:srgbClr val="FFFFFF"/>
                </a:solidFill>
                <a:latin typeface="Lucida Sans Unicode"/>
                <a:cs typeface="Lucida Sans Unicode"/>
              </a:rPr>
              <a:t>, samt </a:t>
            </a:r>
            <a:r>
              <a:rPr sz="2700" spc="-30" dirty="0" smtClean="0">
                <a:solidFill>
                  <a:srgbClr val="FFFFFF"/>
                </a:solidFill>
                <a:latin typeface="Lucida Sans Unicode"/>
                <a:cs typeface="Lucida Sans Unicode"/>
              </a:rPr>
              <a:t>identifiera</a:t>
            </a:r>
            <a:r>
              <a:rPr lang="sv-SE" sz="2700" spc="-30" dirty="0" smtClean="0">
                <a:solidFill>
                  <a:srgbClr val="FFFFFF"/>
                </a:solidFill>
                <a:latin typeface="Lucida Sans Unicode"/>
                <a:cs typeface="Lucida Sans Unicode"/>
              </a:rPr>
              <a:t>t</a:t>
            </a:r>
            <a:r>
              <a:rPr sz="2700" spc="-30" dirty="0" smtClean="0">
                <a:solidFill>
                  <a:srgbClr val="FFFFFF"/>
                </a:solidFill>
                <a:latin typeface="Lucida Sans Unicode"/>
                <a:cs typeface="Lucida Sans Unicode"/>
              </a:rPr>
              <a:t> </a:t>
            </a:r>
            <a:r>
              <a:rPr sz="2700" spc="-25" dirty="0" smtClean="0">
                <a:solidFill>
                  <a:srgbClr val="FFFFFF"/>
                </a:solidFill>
                <a:latin typeface="Lucida Sans Unicode"/>
                <a:cs typeface="Lucida Sans Unicode"/>
              </a:rPr>
              <a:t> </a:t>
            </a:r>
            <a:r>
              <a:rPr sz="2900" spc="-35" dirty="0">
                <a:solidFill>
                  <a:srgbClr val="FFFFFF"/>
                </a:solidFill>
                <a:latin typeface="Lucida Sans Unicode"/>
                <a:cs typeface="Lucida Sans Unicode"/>
              </a:rPr>
              <a:t>möjligheter</a:t>
            </a:r>
            <a:r>
              <a:rPr sz="2900" spc="-170" dirty="0">
                <a:solidFill>
                  <a:srgbClr val="FFFFFF"/>
                </a:solidFill>
                <a:latin typeface="Lucida Sans Unicode"/>
                <a:cs typeface="Lucida Sans Unicode"/>
              </a:rPr>
              <a:t> </a:t>
            </a:r>
            <a:r>
              <a:rPr sz="2900" spc="-45" dirty="0">
                <a:solidFill>
                  <a:srgbClr val="FFFFFF"/>
                </a:solidFill>
                <a:latin typeface="Lucida Sans Unicode"/>
                <a:cs typeface="Lucida Sans Unicode"/>
              </a:rPr>
              <a:t>och</a:t>
            </a:r>
            <a:r>
              <a:rPr sz="2900" spc="-165" dirty="0">
                <a:solidFill>
                  <a:srgbClr val="FFFFFF"/>
                </a:solidFill>
                <a:latin typeface="Lucida Sans Unicode"/>
                <a:cs typeface="Lucida Sans Unicode"/>
              </a:rPr>
              <a:t> </a:t>
            </a:r>
            <a:r>
              <a:rPr sz="2900" spc="-25" dirty="0">
                <a:solidFill>
                  <a:srgbClr val="FFFFFF"/>
                </a:solidFill>
                <a:latin typeface="Lucida Sans Unicode"/>
                <a:cs typeface="Lucida Sans Unicode"/>
              </a:rPr>
              <a:t>hot</a:t>
            </a:r>
            <a:r>
              <a:rPr sz="2900" spc="-165" dirty="0">
                <a:solidFill>
                  <a:srgbClr val="FFFFFF"/>
                </a:solidFill>
                <a:latin typeface="Lucida Sans Unicode"/>
                <a:cs typeface="Lucida Sans Unicode"/>
              </a:rPr>
              <a:t> </a:t>
            </a:r>
            <a:r>
              <a:rPr sz="2900" spc="-40" dirty="0">
                <a:solidFill>
                  <a:srgbClr val="FFFFFF"/>
                </a:solidFill>
                <a:latin typeface="Lucida Sans Unicode"/>
                <a:cs typeface="Lucida Sans Unicode"/>
              </a:rPr>
              <a:t>som</a:t>
            </a:r>
            <a:r>
              <a:rPr sz="2900" spc="-170" dirty="0">
                <a:solidFill>
                  <a:srgbClr val="FFFFFF"/>
                </a:solidFill>
                <a:latin typeface="Lucida Sans Unicode"/>
                <a:cs typeface="Lucida Sans Unicode"/>
              </a:rPr>
              <a:t> </a:t>
            </a:r>
            <a:r>
              <a:rPr sz="2900" spc="-25" dirty="0">
                <a:solidFill>
                  <a:srgbClr val="FFFFFF"/>
                </a:solidFill>
                <a:latin typeface="Lucida Sans Unicode"/>
                <a:cs typeface="Lucida Sans Unicode"/>
              </a:rPr>
              <a:t>kommer</a:t>
            </a:r>
            <a:r>
              <a:rPr sz="2900" spc="-165" dirty="0">
                <a:solidFill>
                  <a:srgbClr val="FFFFFF"/>
                </a:solidFill>
                <a:latin typeface="Lucida Sans Unicode"/>
                <a:cs typeface="Lucida Sans Unicode"/>
              </a:rPr>
              <a:t> </a:t>
            </a:r>
            <a:r>
              <a:rPr sz="2900" spc="-40" dirty="0">
                <a:solidFill>
                  <a:srgbClr val="FFFFFF"/>
                </a:solidFill>
                <a:latin typeface="Lucida Sans Unicode"/>
                <a:cs typeface="Lucida Sans Unicode"/>
              </a:rPr>
              <a:t>utifrån.</a:t>
            </a:r>
            <a:endParaRPr sz="2900" dirty="0">
              <a:latin typeface="Lucida Sans Unicode"/>
              <a:cs typeface="Lucida Sans Unicode"/>
            </a:endParaRPr>
          </a:p>
          <a:p>
            <a:pPr>
              <a:lnSpc>
                <a:spcPct val="100000"/>
              </a:lnSpc>
              <a:spcBef>
                <a:spcPts val="50"/>
              </a:spcBef>
              <a:buClr>
                <a:srgbClr val="FFFFFF"/>
              </a:buClr>
              <a:buFont typeface="MS UI Gothic"/>
              <a:buChar char="▪"/>
            </a:pPr>
            <a:endParaRPr sz="3100" dirty="0">
              <a:latin typeface="Lucida Sans Unicode"/>
              <a:cs typeface="Lucida Sans Unicode"/>
            </a:endParaRPr>
          </a:p>
          <a:p>
            <a:pPr marL="583565" marR="744855" indent="-571500">
              <a:lnSpc>
                <a:spcPct val="112799"/>
              </a:lnSpc>
              <a:buSzPct val="140909"/>
              <a:buFont typeface="MS UI Gothic"/>
              <a:buChar char="▪"/>
              <a:tabLst>
                <a:tab pos="583565" algn="l"/>
                <a:tab pos="584200" algn="l"/>
              </a:tabLst>
            </a:pPr>
            <a:r>
              <a:rPr sz="2700" spc="-55" dirty="0">
                <a:solidFill>
                  <a:srgbClr val="FFFFFF"/>
                </a:solidFill>
                <a:latin typeface="Lucida Sans Unicode"/>
                <a:cs typeface="Lucida Sans Unicode"/>
              </a:rPr>
              <a:t>Ser ditt initiativ </a:t>
            </a:r>
            <a:r>
              <a:rPr sz="2700" spc="-55" dirty="0" smtClean="0">
                <a:solidFill>
                  <a:srgbClr val="FFFFFF"/>
                </a:solidFill>
                <a:latin typeface="Lucida Sans Unicode"/>
                <a:cs typeface="Lucida Sans Unicode"/>
              </a:rPr>
              <a:t>tillräckligt </a:t>
            </a:r>
            <a:r>
              <a:rPr sz="2700" spc="-55" dirty="0">
                <a:solidFill>
                  <a:srgbClr val="FFFFFF"/>
                </a:solidFill>
                <a:latin typeface="Lucida Sans Unicode"/>
                <a:cs typeface="Lucida Sans Unicode"/>
              </a:rPr>
              <a:t>tydligt </a:t>
            </a:r>
            <a:r>
              <a:rPr sz="2700" spc="-55" dirty="0" smtClean="0">
                <a:solidFill>
                  <a:srgbClr val="FFFFFF"/>
                </a:solidFill>
                <a:latin typeface="Lucida Sans Unicode"/>
                <a:cs typeface="Lucida Sans Unicode"/>
              </a:rPr>
              <a:t>ut</a:t>
            </a:r>
            <a:r>
              <a:rPr lang="sv-SE" sz="2700" spc="-55" dirty="0" smtClean="0">
                <a:solidFill>
                  <a:srgbClr val="FFFFFF"/>
                </a:solidFill>
                <a:latin typeface="Lucida Sans Unicode"/>
                <a:cs typeface="Lucida Sans Unicode"/>
              </a:rPr>
              <a:t>,</a:t>
            </a:r>
            <a:r>
              <a:rPr sz="2700" spc="-55" dirty="0" smtClean="0">
                <a:solidFill>
                  <a:srgbClr val="FFFFFF"/>
                </a:solidFill>
                <a:latin typeface="Lucida Sans Unicode"/>
                <a:cs typeface="Lucida Sans Unicode"/>
              </a:rPr>
              <a:t> </a:t>
            </a:r>
            <a:r>
              <a:rPr sz="2700" spc="-55" dirty="0">
                <a:solidFill>
                  <a:srgbClr val="FFFFFF"/>
                </a:solidFill>
                <a:latin typeface="Lucida Sans Unicode"/>
                <a:cs typeface="Lucida Sans Unicode"/>
              </a:rPr>
              <a:t>för att presentera det för  finansiärerna?</a:t>
            </a:r>
          </a:p>
          <a:p>
            <a:pPr>
              <a:lnSpc>
                <a:spcPct val="100000"/>
              </a:lnSpc>
              <a:spcBef>
                <a:spcPts val="35"/>
              </a:spcBef>
              <a:buClr>
                <a:srgbClr val="FFFFFF"/>
              </a:buClr>
              <a:buFont typeface="MS UI Gothic"/>
              <a:buChar char="▪"/>
            </a:pPr>
            <a:endParaRPr sz="2700" spc="-55" dirty="0">
              <a:solidFill>
                <a:srgbClr val="FFFFFF"/>
              </a:solidFill>
              <a:latin typeface="Lucida Sans Unicode"/>
              <a:cs typeface="Lucida Sans Unicode"/>
            </a:endParaRPr>
          </a:p>
          <a:p>
            <a:pPr marL="583565" indent="-571500">
              <a:lnSpc>
                <a:spcPct val="100000"/>
              </a:lnSpc>
              <a:buSzPct val="129166"/>
              <a:buFont typeface="MS UI Gothic"/>
              <a:buChar char="▪"/>
              <a:tabLst>
                <a:tab pos="583565" algn="l"/>
                <a:tab pos="584200" algn="l"/>
              </a:tabLst>
            </a:pPr>
            <a:r>
              <a:rPr sz="2700" spc="-55" dirty="0">
                <a:solidFill>
                  <a:srgbClr val="FFFFFF"/>
                </a:solidFill>
                <a:latin typeface="Lucida Sans Unicode"/>
                <a:cs typeface="Lucida Sans Unicode"/>
              </a:rPr>
              <a:t>Hur kan du använda det positiva för att övervinna det negativa</a:t>
            </a:r>
            <a:r>
              <a:rPr sz="2400" spc="-10" dirty="0">
                <a:solidFill>
                  <a:srgbClr val="FFFFFF"/>
                </a:solidFill>
                <a:latin typeface="Lucida Sans Unicode"/>
                <a:cs typeface="Lucida Sans Unicode"/>
              </a:rPr>
              <a:t>?</a:t>
            </a:r>
            <a:endParaRPr sz="2400" dirty="0">
              <a:latin typeface="Lucida Sans Unicode"/>
              <a:cs typeface="Lucida Sans Unicod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4528</TotalTime>
  <Words>3803</Words>
  <Application>Microsoft Office PowerPoint</Application>
  <PresentationFormat>Bredbild</PresentationFormat>
  <Paragraphs>417</Paragraphs>
  <Slides>56</Slides>
  <Notes>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56</vt:i4>
      </vt:variant>
    </vt:vector>
  </HeadingPairs>
  <TitlesOfParts>
    <vt:vector size="65" baseType="lpstr">
      <vt:lpstr>MS UI Gothic</vt:lpstr>
      <vt:lpstr>Arial</vt:lpstr>
      <vt:lpstr>Arial Rounded MT</vt:lpstr>
      <vt:lpstr>Calibri</vt:lpstr>
      <vt:lpstr>Lucida Sans Unicode</vt:lpstr>
      <vt:lpstr>Times New Roman</vt:lpstr>
      <vt:lpstr>Trebuchet MS</vt:lpstr>
      <vt:lpstr>Wingdings</vt:lpstr>
      <vt:lpstr>Office Theme</vt:lpstr>
      <vt:lpstr>PowerPoint-presentation</vt:lpstr>
      <vt:lpstr>PowerPoint-presentation</vt:lpstr>
      <vt:lpstr>Förbered inför finansiering, självanalys, identifiera  behov och resurser som behövs</vt:lpstr>
      <vt:lpstr>Framgångsrecept för att säkra finansiering</vt:lpstr>
      <vt:lpstr>PowerPoint-presentation</vt:lpstr>
      <vt:lpstr>Innan du börjar, fokusera på dina prioriteringar. Bortse från möjliga  finansiärers prioriteringar och rädslan för att inte vara lämplig som finansiär finansiering.</vt:lpstr>
      <vt:lpstr>SJÄLVBEDÖMNINGSAKTIVITET</vt:lpstr>
      <vt:lpstr>Aktivitet: Gör en SWOT-analys för ditt medlingsprojekt</vt:lpstr>
      <vt:lpstr>PowerPoint-presentation</vt:lpstr>
      <vt:lpstr>Identifiera institutioner  och möjligheter som kan bidra med  finansiering och resurser. Förstå deras regler</vt:lpstr>
      <vt:lpstr> Vad är ett bidragsförslag (projekt)?</vt:lpstr>
      <vt:lpstr>BIDRAG</vt:lpstr>
      <vt:lpstr>Eget</vt:lpstr>
      <vt:lpstr>PowerPoint-presentation</vt:lpstr>
      <vt:lpstr>PowerPoint-presentation</vt:lpstr>
      <vt:lpstr>Sök, ge inte upp, skicka in egna förslag </vt:lpstr>
      <vt:lpstr>Ansök om finansiering</vt:lpstr>
      <vt:lpstr>Typiskt innehåll i en projektansökan</vt:lpstr>
      <vt:lpstr>PowerPoint-presentation</vt:lpstr>
      <vt:lpstr>PowerPoint-presentation</vt:lpstr>
      <vt:lpstr>PowerPoint-presentation</vt:lpstr>
      <vt:lpstr>Mål, förväntade resultat</vt:lpstr>
      <vt:lpstr>Budget: Ha koll på din konomi</vt:lpstr>
      <vt:lpstr>Hållbarhet – en möjlighet att glänsa</vt:lpstr>
      <vt:lpstr>Några bra tips:</vt:lpstr>
      <vt:lpstr>NÅGRA BRA TIPS</vt:lpstr>
      <vt:lpstr>NÅGRA BRA TIPS</vt:lpstr>
      <vt:lpstr>Identifiera  intressenter och partners</vt:lpstr>
      <vt:lpstr> Vad är en intressent?</vt:lpstr>
      <vt:lpstr>Intressenternas makt: TITTA PÅ VIDEON </vt:lpstr>
      <vt:lpstr>PowerPoint-presentation</vt:lpstr>
      <vt:lpstr>Anpassa ditt förslag så att det passar för olika finansieringsutlysningar och möjligheter</vt:lpstr>
      <vt:lpstr>RESURS - Lista över möjligheter och resurser -EU</vt:lpstr>
      <vt:lpstr>RESURSER - Lista över möjligheter och resurser - EU</vt:lpstr>
      <vt:lpstr>PowerPoint-presentation</vt:lpstr>
      <vt:lpstr>PowerPoint-presentation</vt:lpstr>
      <vt:lpstr>PowerPoint-presentation</vt:lpstr>
      <vt:lpstr>Crowdfunding: Kraftfullt, skrämmande, befriande</vt:lpstr>
      <vt:lpstr>Crowdfunding: Kraftfullt, skrämmande, befriande</vt:lpstr>
      <vt:lpstr>Crowdfunding  exempel</vt:lpstr>
      <vt:lpstr>Crowdfunding: Kraftfull, skrämmande, befriande</vt:lpstr>
      <vt:lpstr>Crowdfunding-plattformar – hur fungerar det?</vt:lpstr>
      <vt:lpstr>5 Crowdfunding-webbplatser för icke-vinstdrivande</vt:lpstr>
      <vt:lpstr>Crowd Funding – En bra  videopitch är nyckeln!</vt:lpstr>
      <vt:lpstr>Volontärer och gemenskap- engagemang i att använda resurserna  </vt:lpstr>
      <vt:lpstr>Varför är en gemenskap så viktig?</vt:lpstr>
      <vt:lpstr>GEMENSKAPER ONLINE ÄR VIKTIGARE ÄN NÅGONSIN</vt:lpstr>
      <vt:lpstr>FÖRDELAR MED ATT BYGGA EN ONLINE-COMMUNITY</vt:lpstr>
      <vt:lpstr> KUNSKAP DU BEHÖVER FÖR ATT VÄXA ETT ONLINE-COMMUNITY</vt:lpstr>
      <vt:lpstr>Ta med din befintliga community till din  onlinekanal och hitta nya medlemmar  med hjälp av onlineverktyg</vt:lpstr>
      <vt:lpstr>PowerPoint-presentation</vt:lpstr>
      <vt:lpstr>PowerPoint-presentation</vt:lpstr>
      <vt:lpstr> FRAMGÅNG – HUR SER DET UT?</vt:lpstr>
      <vt:lpstr>HUR DEFINIERAS  FRAMGÅNG?</vt:lpstr>
      <vt:lpstr>DEFINIERA FRAMGÅNG PÅ DINA</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Åsa Kajsdotter</cp:lastModifiedBy>
  <cp:revision>65</cp:revision>
  <dcterms:created xsi:type="dcterms:W3CDTF">2021-12-06T16:37:12Z</dcterms:created>
  <dcterms:modified xsi:type="dcterms:W3CDTF">2022-04-26T11:55:08Z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2021-12-06T00:00:00Z</vt:filetime>
  </property>
  <property fmtid="{D5CDD505-2E9C-101B-9397-08002B2CF9AE}" pid="3" name="Creator">
    <vt:lpwstr>Microsoft® PowerPoint® 2016</vt:lpwstr>
  </property>
  <property fmtid="{D5CDD505-2E9C-101B-9397-08002B2CF9AE}" pid="4" name="LastSaved">
    <vt:filetime>2021-12-06T00:00:00Z</vt:filetime>
  </property>
</Properties>
</file>